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7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8.xml" ContentType="application/vnd.openxmlformats-officedocument.presentationml.tags+xml"/>
  <Override PartName="/ppt/notesSlides/notesSlide4.xml" ContentType="application/vnd.openxmlformats-officedocument.presentationml.notesSlide+xml"/>
  <Override PartName="/ppt/tags/tag79.xml" ContentType="application/vnd.openxmlformats-officedocument.presentationml.tags+xml"/>
  <Override PartName="/ppt/notesSlides/notesSlide5.xml" ContentType="application/vnd.openxmlformats-officedocument.presentationml.notesSlide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notesSlides/notesSlide13.xml" ContentType="application/vnd.openxmlformats-officedocument.presentationml.notesSlide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14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15.xml" ContentType="application/vnd.openxmlformats-officedocument.presentationml.notesSlide+xml"/>
  <Override PartName="/ppt/tags/tag93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3930" r:id="rId2"/>
  </p:sldMasterIdLst>
  <p:notesMasterIdLst>
    <p:notesMasterId r:id="rId22"/>
  </p:notesMasterIdLst>
  <p:handoutMasterIdLst>
    <p:handoutMasterId r:id="rId23"/>
  </p:handoutMasterIdLst>
  <p:sldIdLst>
    <p:sldId id="1682" r:id="rId3"/>
    <p:sldId id="1705" r:id="rId4"/>
    <p:sldId id="1720" r:id="rId5"/>
    <p:sldId id="1721" r:id="rId6"/>
    <p:sldId id="1725" r:id="rId7"/>
    <p:sldId id="1706" r:id="rId8"/>
    <p:sldId id="1707" r:id="rId9"/>
    <p:sldId id="1711" r:id="rId10"/>
    <p:sldId id="1716" r:id="rId11"/>
    <p:sldId id="1726" r:id="rId12"/>
    <p:sldId id="1727" r:id="rId13"/>
    <p:sldId id="1728" r:id="rId14"/>
    <p:sldId id="1719" r:id="rId15"/>
    <p:sldId id="1729" r:id="rId16"/>
    <p:sldId id="1715" r:id="rId17"/>
    <p:sldId id="1730" r:id="rId18"/>
    <p:sldId id="1724" r:id="rId19"/>
    <p:sldId id="1723" r:id="rId20"/>
    <p:sldId id="1685" r:id="rId21"/>
  </p:sldIdLst>
  <p:sldSz cx="8961438" cy="6721475"/>
  <p:notesSz cx="6797675" cy="9928225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5517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2619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69722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6825" indent="1588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516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618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199722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6824" algn="l" defTabSz="914206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6">
          <p15:clr>
            <a:srgbClr val="A4A3A4"/>
          </p15:clr>
        </p15:guide>
        <p15:guide id="2" pos="1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99"/>
    <a:srgbClr val="0033CC"/>
    <a:srgbClr val="0000FF"/>
    <a:srgbClr val="006CE1"/>
    <a:srgbClr val="5591D7"/>
    <a:srgbClr val="B8D0ED"/>
    <a:srgbClr val="003399"/>
    <a:srgbClr val="FF99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96" autoAdjust="0"/>
    <p:restoredTop sz="88457" autoAdjust="0"/>
  </p:normalViewPr>
  <p:slideViewPr>
    <p:cSldViewPr snapToObjects="1">
      <p:cViewPr varScale="1">
        <p:scale>
          <a:sx n="100" d="100"/>
          <a:sy n="100" d="100"/>
        </p:scale>
        <p:origin x="2058" y="60"/>
      </p:cViewPr>
      <p:guideLst>
        <p:guide orient="horz" pos="756"/>
        <p:guide pos="15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Objects="1">
      <p:cViewPr varScale="1">
        <p:scale>
          <a:sx n="78" d="100"/>
          <a:sy n="78" d="100"/>
        </p:scale>
        <p:origin x="-2190" y="-78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6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t" anchorCtr="0" compatLnSpc="1">
            <a:prstTxWarp prst="textNoShape">
              <a:avLst/>
            </a:prstTxWarp>
          </a:bodyPr>
          <a:lstStyle>
            <a:lvl1pPr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6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t" anchorCtr="0" compatLnSpc="1">
            <a:prstTxWarp prst="textNoShape">
              <a:avLst/>
            </a:prstTxWarp>
          </a:bodyPr>
          <a:lstStyle>
            <a:lvl1pPr algn="r"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EBD3FE0-EBF8-43F9-984D-4A45B2E50E5A}" type="datetime1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34512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b" anchorCtr="0" compatLnSpc="1">
            <a:prstTxWarp prst="textNoShape">
              <a:avLst/>
            </a:prstTxWarp>
          </a:bodyPr>
          <a:lstStyle>
            <a:lvl1pPr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4512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22" tIns="45012" rIns="90022" bIns="45012" numCol="1" anchor="b" anchorCtr="0" compatLnSpc="1">
            <a:prstTxWarp prst="textNoShape">
              <a:avLst/>
            </a:prstTxWarp>
          </a:bodyPr>
          <a:lstStyle>
            <a:lvl1pPr algn="r" defTabSz="902055">
              <a:defRPr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37279F9-CB82-41F8-BDF1-4BC50FA28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37455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pg num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19788" y="9463675"/>
            <a:ext cx="539750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02055">
              <a:defRPr sz="11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086FD053-2A55-44C2-AE6A-1609DFEB4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4579" name="McK Separator" hidden="1"/>
          <p:cNvSpPr>
            <a:spLocks noChangeShapeType="1"/>
          </p:cNvSpPr>
          <p:nvPr/>
        </p:nvSpPr>
        <p:spPr bwMode="auto">
          <a:xfrm>
            <a:off x="815976" y="1504950"/>
            <a:ext cx="5197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2125" tIns="46062" rIns="92125" bIns="46062"/>
          <a:lstStyle/>
          <a:p>
            <a:endParaRPr lang="ru-RU"/>
          </a:p>
        </p:txBody>
      </p:sp>
      <p:sp>
        <p:nvSpPr>
          <p:cNvPr id="9" name="Образ слайда 8"/>
          <p:cNvSpPr>
            <a:spLocks noGrp="1" noRot="1" noChangeAspect="1"/>
          </p:cNvSpPr>
          <p:nvPr>
            <p:ph type="sldImg" idx="2"/>
          </p:nvPr>
        </p:nvSpPr>
        <p:spPr>
          <a:xfrm>
            <a:off x="503238" y="328613"/>
            <a:ext cx="6010275" cy="4508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5" tIns="46062" rIns="92125" bIns="46062" rtlCol="0" anchor="ctr"/>
          <a:lstStyle/>
          <a:p>
            <a:pPr lvl="0"/>
            <a:endParaRPr lang="ru-RU" noProof="0"/>
          </a:p>
        </p:txBody>
      </p:sp>
      <p:sp>
        <p:nvSpPr>
          <p:cNvPr id="10" name="Заметки 9"/>
          <p:cNvSpPr>
            <a:spLocks noGrp="1"/>
          </p:cNvSpPr>
          <p:nvPr>
            <p:ph type="body" sz="quarter" idx="3"/>
          </p:nvPr>
        </p:nvSpPr>
        <p:spPr>
          <a:xfrm>
            <a:off x="447675" y="5011739"/>
            <a:ext cx="6121400" cy="4367213"/>
          </a:xfrm>
          <a:prstGeom prst="rect">
            <a:avLst/>
          </a:prstGeom>
        </p:spPr>
        <p:txBody>
          <a:bodyPr vert="horz" lIns="92125" tIns="46062" rIns="92125" bIns="46062" rtlCol="0">
            <a:norm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47692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1206" indent="-28410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1171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598274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5378" indent="-22696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4063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874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686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500" algn="l" defTabSz="91362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0938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41" y="4713290"/>
            <a:ext cx="5438775" cy="447040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706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630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91466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2773367" y="20574002"/>
            <a:ext cx="255587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89376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89376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89376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89376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8937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21158C-280E-4753-8E6F-1F6B80C8FAD6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8937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480675" y="2728913"/>
            <a:ext cx="24130000" cy="18097500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z="1400" smtClean="0"/>
          </a:p>
        </p:txBody>
      </p:sp>
    </p:spTree>
    <p:extLst>
      <p:ext uri="{BB962C8B-B14F-4D97-AF65-F5344CB8AC3E}">
        <p14:creationId xmlns:p14="http://schemas.microsoft.com/office/powerpoint/2010/main" val="34047276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36784-DF72-4067-B060-BF815DB19C4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3708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36784-DF72-4067-B060-BF815DB19C4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672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064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064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EFB3D8E-77CF-498D-9767-073D654451EC}" type="slidenum">
              <a:rPr lang="ru-RU" smtClean="0">
                <a:solidFill>
                  <a:srgbClr val="000000"/>
                </a:solidFill>
              </a:rPr>
              <a:pPr eaLnBrk="1" hangingPunct="1"/>
              <a:t>18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16896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350838"/>
            <a:ext cx="5291138" cy="3968750"/>
          </a:xfrm>
          <a:ln/>
        </p:spPr>
      </p:sp>
      <p:sp>
        <p:nvSpPr>
          <p:cNvPr id="168964" name="Заметки 2"/>
          <p:cNvSpPr>
            <a:spLocks noGrp="1"/>
          </p:cNvSpPr>
          <p:nvPr>
            <p:ph type="body" idx="1"/>
          </p:nvPr>
        </p:nvSpPr>
        <p:spPr>
          <a:xfrm>
            <a:off x="723901" y="4513265"/>
            <a:ext cx="5534025" cy="4884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1" hangingPunct="1"/>
            <a:endParaRPr lang="ru-RU" dirty="0" smtClean="0">
              <a:latin typeface="Arial" pitchFamily="34" charset="0"/>
            </a:endParaRPr>
          </a:p>
        </p:txBody>
      </p:sp>
      <p:sp>
        <p:nvSpPr>
          <p:cNvPr id="168965" name="Нижний колонтитул 3"/>
          <p:cNvSpPr txBox="1">
            <a:spLocks noGrp="1"/>
          </p:cNvSpPr>
          <p:nvPr/>
        </p:nvSpPr>
        <p:spPr bwMode="auto">
          <a:xfrm>
            <a:off x="4645028" y="46753"/>
            <a:ext cx="178093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800" dirty="0">
                <a:solidFill>
                  <a:srgbClr val="000000"/>
                </a:solidFill>
                <a:cs typeface="Arial" pitchFamily="34" charset="0"/>
              </a:rPr>
              <a:t>MOS-ROS005-200600608-SS1wm-r_c</a:t>
            </a:r>
          </a:p>
        </p:txBody>
      </p:sp>
      <p:sp>
        <p:nvSpPr>
          <p:cNvPr id="168966" name="Номер слайда 4"/>
          <p:cNvSpPr txBox="1">
            <a:spLocks noGrp="1"/>
          </p:cNvSpPr>
          <p:nvPr/>
        </p:nvSpPr>
        <p:spPr bwMode="auto">
          <a:xfrm>
            <a:off x="5919788" y="9460986"/>
            <a:ext cx="53975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89376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8937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2ACA83-D4E3-452A-A092-111DB5DC0130}" type="slidenum">
              <a:rPr lang="en-US" sz="1200">
                <a:solidFill>
                  <a:srgbClr val="000000"/>
                </a:solidFill>
                <a:cs typeface="Arial" pitchFamily="34" charset="0"/>
              </a:rPr>
              <a:pPr eaLnBrk="1" hangingPunct="1"/>
              <a:t>18</a:t>
            </a:fld>
            <a:endParaRPr lang="en-US" sz="1200" dirty="0">
              <a:solidFill>
                <a:srgbClr val="000000"/>
              </a:solidFill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23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0136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9535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61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05CD5-6701-4AD0-8A77-B74A6C7D3BDF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319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7665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496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351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4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4.xml"/><Relationship Id="rId1" Type="http://schemas.openxmlformats.org/officeDocument/2006/relationships/tags" Target="../tags/tag33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0.xml"/><Relationship Id="rId1" Type="http://schemas.openxmlformats.org/officeDocument/2006/relationships/tags" Target="../tags/tag49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2.xml"/><Relationship Id="rId1" Type="http://schemas.openxmlformats.org/officeDocument/2006/relationships/tags" Target="../tags/tag5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6.xml"/><Relationship Id="rId1" Type="http://schemas.openxmlformats.org/officeDocument/2006/relationships/tags" Target="../tags/tag55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2.xml"/><Relationship Id="rId1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6.xml"/><Relationship Id="rId1" Type="http://schemas.openxmlformats.org/officeDocument/2006/relationships/tags" Target="../tags/tag65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8.xml"/><Relationship Id="rId1" Type="http://schemas.openxmlformats.org/officeDocument/2006/relationships/tags" Target="../tags/tag67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0.xml"/><Relationship Id="rId1" Type="http://schemas.openxmlformats.org/officeDocument/2006/relationships/tags" Target="../tags/tag69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2.xml"/><Relationship Id="rId1" Type="http://schemas.openxmlformats.org/officeDocument/2006/relationships/tags" Target="../tags/tag7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6.xml"/><Relationship Id="rId1" Type="http://schemas.openxmlformats.org/officeDocument/2006/relationships/tags" Target="../tags/tag7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tags" Target="../tags/tag19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6.xml"/><Relationship Id="rId1" Type="http://schemas.openxmlformats.org/officeDocument/2006/relationships/tags" Target="../tags/tag25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McK Title Elements"/>
          <p:cNvGrpSpPr>
            <a:grpSpLocks/>
          </p:cNvGrpSpPr>
          <p:nvPr/>
        </p:nvGrpSpPr>
        <p:grpSpPr bwMode="auto">
          <a:xfrm>
            <a:off x="2640013" y="2139952"/>
            <a:ext cx="5027612" cy="4527550"/>
            <a:chOff x="1663" y="1348"/>
            <a:chExt cx="3167" cy="2852"/>
          </a:xfrm>
        </p:grpSpPr>
        <p:sp>
          <p:nvSpPr>
            <p:cNvPr id="5" name="McK Confidential" hidden="1"/>
            <p:cNvSpPr txBox="1">
              <a:spLocks noChangeArrowheads="1"/>
            </p:cNvSpPr>
            <p:nvPr userDrawn="1"/>
          </p:nvSpPr>
          <p:spPr bwMode="auto">
            <a:xfrm>
              <a:off x="1663" y="1348"/>
              <a:ext cx="119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КОНФИДЕНЦИАЛЬНО</a:t>
              </a:r>
              <a:endParaRPr lang="en-US" sz="1400" smtClean="0"/>
            </a:p>
          </p:txBody>
        </p:sp>
        <p:sp>
          <p:nvSpPr>
            <p:cNvPr id="6" name="McK Document" hidden="1"/>
            <p:cNvSpPr txBox="1">
              <a:spLocks noChangeArrowheads="1"/>
            </p:cNvSpPr>
            <p:nvPr userDrawn="1"/>
          </p:nvSpPr>
          <p:spPr bwMode="auto">
            <a:xfrm>
              <a:off x="1663" y="3049"/>
              <a:ext cx="31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Тип документа</a:t>
              </a:r>
              <a:endParaRPr lang="en-US" sz="1400" smtClean="0"/>
            </a:p>
          </p:txBody>
        </p:sp>
        <p:sp>
          <p:nvSpPr>
            <p:cNvPr id="7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16"/>
              <a:ext cx="3167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z="1400" smtClean="0"/>
                <a:t>Дата</a:t>
              </a:r>
              <a:endParaRPr lang="en-US" sz="1400" smtClean="0"/>
            </a:p>
          </p:txBody>
        </p:sp>
        <p:sp>
          <p:nvSpPr>
            <p:cNvPr id="8" name="McK Disclaimer" hidden="1"/>
            <p:cNvSpPr>
              <a:spLocks noChangeArrowheads="1"/>
            </p:cNvSpPr>
            <p:nvPr userDrawn="1">
              <p:custDataLst>
                <p:tags r:id="rId1"/>
              </p:custDataLst>
            </p:nvPr>
          </p:nvSpPr>
          <p:spPr bwMode="auto">
            <a:xfrm>
              <a:off x="1663" y="3415"/>
              <a:ext cx="2303" cy="7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03104" eaLnBrk="0" hangingPunct="0"/>
              <a:r>
                <a:rPr lang="ru-RU" sz="900"/>
                <a:t>Настоящий отчет предназначен исключительно для сотрудников организации-клиента. Никакая его часть не подлежит передаче, цитированию или воспроизведению с целью распространения вне организации-клиента без предварительного письменного разрешения со стороны McKinsey &amp; Company.</a:t>
              </a:r>
            </a:p>
            <a:p>
              <a:pPr defTabSz="803104" eaLnBrk="0" hangingPunct="0"/>
              <a:endParaRPr lang="ru-RU" sz="900"/>
            </a:p>
            <a:p>
              <a:pPr defTabSz="803104" eaLnBrk="0" hangingPunct="0"/>
              <a:r>
                <a:rPr lang="ru-RU" sz="900"/>
                <a:t>Настоящий отчет был использован консультантами </a:t>
              </a:r>
              <a:br>
                <a:rPr lang="ru-RU" sz="900"/>
              </a:br>
              <a:r>
                <a:rPr lang="ru-RU" sz="900"/>
                <a:t>McKinsey &amp; Company для сопровождения устного доклада и не содержит полного изложения данной темы.</a:t>
              </a:r>
            </a:p>
          </p:txBody>
        </p:sp>
      </p:grpSp>
      <p:sp>
        <p:nvSpPr>
          <p:cNvPr id="9" name="Working Draft Text" hidden="1"/>
          <p:cNvSpPr>
            <a:spLocks noChangeArrowheads="1"/>
          </p:cNvSpPr>
          <p:nvPr/>
        </p:nvSpPr>
        <p:spPr bwMode="auto">
          <a:xfrm>
            <a:off x="419100" y="342900"/>
            <a:ext cx="3048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893573">
              <a:buSzPct val="120000"/>
            </a:pPr>
            <a:r>
              <a:rPr lang="en-US" sz="1400"/>
              <a:t>Working Draft    </a:t>
            </a:r>
          </a:p>
        </p:txBody>
      </p:sp>
      <p:sp>
        <p:nvSpPr>
          <p:cNvPr id="10" name="Working Draft" hidden="1"/>
          <p:cNvSpPr txBox="1">
            <a:spLocks noChangeArrowheads="1"/>
          </p:cNvSpPr>
          <p:nvPr/>
        </p:nvSpPr>
        <p:spPr bwMode="auto">
          <a:xfrm>
            <a:off x="419102" y="582613"/>
            <a:ext cx="3998913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Last Modified 09/06/2006 21:40:09 Russian Standard Time</a:t>
            </a:r>
          </a:p>
        </p:txBody>
      </p:sp>
      <p:sp>
        <p:nvSpPr>
          <p:cNvPr id="11" name="Printed" hidden="1"/>
          <p:cNvSpPr txBox="1">
            <a:spLocks noChangeArrowheads="1"/>
          </p:cNvSpPr>
          <p:nvPr/>
        </p:nvSpPr>
        <p:spPr bwMode="auto">
          <a:xfrm>
            <a:off x="419102" y="800100"/>
            <a:ext cx="35718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/>
              <a:t>Printed 08/06/2006 17:52:59 Russian Standard Time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0024" y="2701925"/>
            <a:ext cx="5027611" cy="369332"/>
          </a:xfrm>
        </p:spPr>
        <p:txBody>
          <a:bodyPr/>
          <a:lstStyle>
            <a:lvl1pPr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40024" y="3883025"/>
            <a:ext cx="5027611" cy="215444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oc id"/>
          <p:cNvSpPr>
            <a:spLocks noGrp="1" noChangeArrowheads="1"/>
          </p:cNvSpPr>
          <p:nvPr>
            <p:ph type="ftr" sz="quarter" idx="10"/>
          </p:nvPr>
        </p:nvSpPr>
        <p:spPr>
          <a:xfrm>
            <a:off x="6956663" y="36515"/>
            <a:ext cx="1780937" cy="123111"/>
          </a:xfrm>
        </p:spPr>
        <p:txBody>
          <a:bodyPr/>
          <a:lstStyle>
            <a:lvl1pPr algn="r">
              <a:defRPr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MOS-ROS005-200600608-SS1wm-r_c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0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6358" y="1273175"/>
            <a:ext cx="4924425" cy="92338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84204-264A-4AE8-8F85-FBE23A6D3C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341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56004" y="230196"/>
            <a:ext cx="584775" cy="2265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6812" y="230196"/>
            <a:ext cx="1477328" cy="2265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495B0-9386-4583-A41C-DB6C2EE98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561297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066" y="230188"/>
            <a:ext cx="8621711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CE58D-E0EA-4D79-990D-B32A844F1B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108632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2108" y="2088014"/>
            <a:ext cx="7617222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4216" y="3808840"/>
            <a:ext cx="6273007" cy="246221"/>
          </a:xfrm>
        </p:spPr>
        <p:txBody>
          <a:bodyPr/>
          <a:lstStyle>
            <a:lvl1pPr marL="0" indent="0" algn="ctr">
              <a:buNone/>
              <a:defRPr/>
            </a:lvl1pPr>
            <a:lvl2pPr marL="447868" indent="0" algn="ctr">
              <a:buNone/>
              <a:defRPr/>
            </a:lvl2pPr>
            <a:lvl3pPr marL="895732" indent="0" algn="ctr">
              <a:buNone/>
              <a:defRPr/>
            </a:lvl3pPr>
            <a:lvl4pPr marL="1343600" indent="0" algn="ctr">
              <a:buNone/>
              <a:defRPr/>
            </a:lvl4pPr>
            <a:lvl5pPr marL="1791465" indent="0" algn="ctr">
              <a:buNone/>
              <a:defRPr/>
            </a:lvl5pPr>
            <a:lvl6pPr marL="2239331" indent="0" algn="ctr">
              <a:buNone/>
              <a:defRPr/>
            </a:lvl6pPr>
            <a:lvl7pPr marL="2687196" indent="0" algn="ctr">
              <a:buNone/>
              <a:defRPr/>
            </a:lvl7pPr>
            <a:lvl8pPr marL="3135063" indent="0" algn="ctr">
              <a:buNone/>
              <a:defRPr/>
            </a:lvl8pPr>
            <a:lvl9pPr marL="358292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6DAD1E5-0FA8-4A0C-9374-DD4A44C27A49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54546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41A07BA-25F7-41D2-83FD-7EACE741B2BC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4937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892" y="4319170"/>
            <a:ext cx="7617222" cy="600164"/>
          </a:xfrm>
        </p:spPr>
        <p:txBody>
          <a:bodyPr/>
          <a:lstStyle>
            <a:lvl1pPr algn="l">
              <a:defRPr sz="392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892" y="4011393"/>
            <a:ext cx="7617222" cy="307777"/>
          </a:xfrm>
        </p:spPr>
        <p:txBody>
          <a:bodyPr anchor="b"/>
          <a:lstStyle>
            <a:lvl1pPr marL="0" indent="0">
              <a:buNone/>
              <a:defRPr sz="1960"/>
            </a:lvl1pPr>
            <a:lvl2pPr marL="447868" indent="0">
              <a:buNone/>
              <a:defRPr sz="1764"/>
            </a:lvl2pPr>
            <a:lvl3pPr marL="895732" indent="0">
              <a:buNone/>
              <a:defRPr sz="1568"/>
            </a:lvl3pPr>
            <a:lvl4pPr marL="1343600" indent="0">
              <a:buNone/>
              <a:defRPr sz="1372"/>
            </a:lvl4pPr>
            <a:lvl5pPr marL="1791465" indent="0">
              <a:buNone/>
              <a:defRPr sz="1372"/>
            </a:lvl5pPr>
            <a:lvl6pPr marL="2239331" indent="0">
              <a:buNone/>
              <a:defRPr sz="1372"/>
            </a:lvl6pPr>
            <a:lvl7pPr marL="2687196" indent="0">
              <a:buNone/>
              <a:defRPr sz="1372"/>
            </a:lvl7pPr>
            <a:lvl8pPr marL="3135063" indent="0">
              <a:buNone/>
              <a:defRPr sz="1372"/>
            </a:lvl8pPr>
            <a:lvl9pPr marL="3582929" indent="0">
              <a:buNone/>
              <a:defRPr sz="137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6B85B55C-7AE2-461B-A2DA-C80E21FCB8D1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6441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914" y="1272724"/>
            <a:ext cx="4233345" cy="1646605"/>
          </a:xfrm>
        </p:spPr>
        <p:txBody>
          <a:bodyPr/>
          <a:lstStyle>
            <a:lvl1pPr>
              <a:defRPr sz="2744"/>
            </a:lvl1pPr>
            <a:lvl2pPr>
              <a:defRPr sz="2352"/>
            </a:lvl2pPr>
            <a:lvl3pPr>
              <a:defRPr sz="1960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5612" y="1272724"/>
            <a:ext cx="4234902" cy="1646605"/>
          </a:xfrm>
        </p:spPr>
        <p:txBody>
          <a:bodyPr/>
          <a:lstStyle>
            <a:lvl1pPr>
              <a:defRPr sz="2744"/>
            </a:lvl1pPr>
            <a:lvl2pPr>
              <a:defRPr sz="2352"/>
            </a:lvl2pPr>
            <a:lvl3pPr>
              <a:defRPr sz="1960"/>
            </a:lvl3pPr>
            <a:lvl4pPr>
              <a:defRPr sz="1764"/>
            </a:lvl4pPr>
            <a:lvl5pPr>
              <a:defRPr sz="1764"/>
            </a:lvl5pPr>
            <a:lvl6pPr>
              <a:defRPr sz="1764"/>
            </a:lvl6pPr>
            <a:lvl7pPr>
              <a:defRPr sz="1764"/>
            </a:lvl7pPr>
            <a:lvl8pPr>
              <a:defRPr sz="1764"/>
            </a:lvl8pPr>
            <a:lvl9pPr>
              <a:defRPr sz="1764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0FBB79BC-3EF5-4BD2-B5BD-2A1FA3988A2B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603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2" y="269171"/>
            <a:ext cx="8065294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8076" y="1762247"/>
            <a:ext cx="3959525" cy="369332"/>
          </a:xfrm>
        </p:spPr>
        <p:txBody>
          <a:bodyPr anchor="b"/>
          <a:lstStyle>
            <a:lvl1pPr marL="0" indent="0">
              <a:buNone/>
              <a:defRPr sz="2352" b="1"/>
            </a:lvl1pPr>
            <a:lvl2pPr marL="447868" indent="0">
              <a:buNone/>
              <a:defRPr sz="1960" b="1"/>
            </a:lvl2pPr>
            <a:lvl3pPr marL="895732" indent="0">
              <a:buNone/>
              <a:defRPr sz="1764" b="1"/>
            </a:lvl3pPr>
            <a:lvl4pPr marL="1343600" indent="0">
              <a:buNone/>
              <a:defRPr sz="1568" b="1"/>
            </a:lvl4pPr>
            <a:lvl5pPr marL="1791465" indent="0">
              <a:buNone/>
              <a:defRPr sz="1568" b="1"/>
            </a:lvl5pPr>
            <a:lvl6pPr marL="2239331" indent="0">
              <a:buNone/>
              <a:defRPr sz="1568" b="1"/>
            </a:lvl6pPr>
            <a:lvl7pPr marL="2687196" indent="0">
              <a:buNone/>
              <a:defRPr sz="1568" b="1"/>
            </a:lvl7pPr>
            <a:lvl8pPr marL="3135063" indent="0">
              <a:buNone/>
              <a:defRPr sz="1568" b="1"/>
            </a:lvl8pPr>
            <a:lvl9pPr marL="3582929" indent="0">
              <a:buNone/>
              <a:defRPr sz="15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8076" y="2131579"/>
            <a:ext cx="3959525" cy="1446550"/>
          </a:xfrm>
        </p:spPr>
        <p:txBody>
          <a:bodyPr/>
          <a:lstStyle>
            <a:lvl1pPr>
              <a:defRPr sz="2352"/>
            </a:lvl1pPr>
            <a:lvl2pPr>
              <a:defRPr sz="1960"/>
            </a:lvl2pPr>
            <a:lvl3pPr>
              <a:defRPr sz="1764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289" y="1762247"/>
            <a:ext cx="3961080" cy="369332"/>
          </a:xfrm>
        </p:spPr>
        <p:txBody>
          <a:bodyPr anchor="b"/>
          <a:lstStyle>
            <a:lvl1pPr marL="0" indent="0">
              <a:buNone/>
              <a:defRPr sz="2352" b="1"/>
            </a:lvl1pPr>
            <a:lvl2pPr marL="447868" indent="0">
              <a:buNone/>
              <a:defRPr sz="1960" b="1"/>
            </a:lvl2pPr>
            <a:lvl3pPr marL="895732" indent="0">
              <a:buNone/>
              <a:defRPr sz="1764" b="1"/>
            </a:lvl3pPr>
            <a:lvl4pPr marL="1343600" indent="0">
              <a:buNone/>
              <a:defRPr sz="1568" b="1"/>
            </a:lvl4pPr>
            <a:lvl5pPr marL="1791465" indent="0">
              <a:buNone/>
              <a:defRPr sz="1568" b="1"/>
            </a:lvl5pPr>
            <a:lvl6pPr marL="2239331" indent="0">
              <a:buNone/>
              <a:defRPr sz="1568" b="1"/>
            </a:lvl6pPr>
            <a:lvl7pPr marL="2687196" indent="0">
              <a:buNone/>
              <a:defRPr sz="1568" b="1"/>
            </a:lvl7pPr>
            <a:lvl8pPr marL="3135063" indent="0">
              <a:buNone/>
              <a:defRPr sz="1568" b="1"/>
            </a:lvl8pPr>
            <a:lvl9pPr marL="3582929" indent="0">
              <a:buNone/>
              <a:defRPr sz="1568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289" y="2131579"/>
            <a:ext cx="3961080" cy="1446550"/>
          </a:xfrm>
        </p:spPr>
        <p:txBody>
          <a:bodyPr/>
          <a:lstStyle>
            <a:lvl1pPr>
              <a:defRPr sz="2352"/>
            </a:lvl1pPr>
            <a:lvl2pPr>
              <a:defRPr sz="1960"/>
            </a:lvl2pPr>
            <a:lvl3pPr>
              <a:defRPr sz="1764"/>
            </a:lvl3pPr>
            <a:lvl4pPr>
              <a:defRPr sz="1568"/>
            </a:lvl4pPr>
            <a:lvl5pPr>
              <a:defRPr sz="1568"/>
            </a:lvl5pPr>
            <a:lvl6pPr>
              <a:defRPr sz="1568"/>
            </a:lvl6pPr>
            <a:lvl7pPr>
              <a:defRPr sz="1568"/>
            </a:lvl7pPr>
            <a:lvl8pPr>
              <a:defRPr sz="1568"/>
            </a:lvl8pPr>
            <a:lvl9pPr>
              <a:defRPr sz="156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24F9B202-D87F-4F6F-A09A-5067A4664305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55559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C126B1D-383F-47F5-BC73-71E087802C93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20784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928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25C5B-5CCA-4C53-A0A8-27006CFEE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9517260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077" y="1098754"/>
            <a:ext cx="2948251" cy="307777"/>
          </a:xfrm>
        </p:spPr>
        <p:txBody>
          <a:bodyPr anchor="b"/>
          <a:lstStyle>
            <a:lvl1pPr algn="l">
              <a:defRPr sz="19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73" y="267619"/>
            <a:ext cx="5009693" cy="1877437"/>
          </a:xfrm>
        </p:spPr>
        <p:txBody>
          <a:bodyPr/>
          <a:lstStyle>
            <a:lvl1pPr>
              <a:defRPr sz="3136"/>
            </a:lvl1pPr>
            <a:lvl2pPr>
              <a:defRPr sz="2744"/>
            </a:lvl2pPr>
            <a:lvl3pPr>
              <a:defRPr sz="2352"/>
            </a:lvl3pPr>
            <a:lvl4pPr>
              <a:defRPr sz="1960"/>
            </a:lvl4pPr>
            <a:lvl5pPr>
              <a:defRPr sz="1960"/>
            </a:lvl5pPr>
            <a:lvl6pPr>
              <a:defRPr sz="1960"/>
            </a:lvl6pPr>
            <a:lvl7pPr>
              <a:defRPr sz="1960"/>
            </a:lvl7pPr>
            <a:lvl8pPr>
              <a:defRPr sz="1960"/>
            </a:lvl8pPr>
            <a:lvl9pPr>
              <a:defRPr sz="196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8077" y="1406531"/>
            <a:ext cx="2948251" cy="215444"/>
          </a:xfrm>
        </p:spPr>
        <p:txBody>
          <a:bodyPr/>
          <a:lstStyle>
            <a:lvl1pPr marL="0" indent="0">
              <a:buNone/>
              <a:defRPr sz="1372"/>
            </a:lvl1pPr>
            <a:lvl2pPr marL="447868" indent="0">
              <a:buNone/>
              <a:defRPr sz="1176"/>
            </a:lvl2pPr>
            <a:lvl3pPr marL="895732" indent="0">
              <a:buNone/>
              <a:defRPr sz="980"/>
            </a:lvl3pPr>
            <a:lvl4pPr marL="1343600" indent="0">
              <a:buNone/>
              <a:defRPr sz="882"/>
            </a:lvl4pPr>
            <a:lvl5pPr marL="1791465" indent="0">
              <a:buNone/>
              <a:defRPr sz="882"/>
            </a:lvl5pPr>
            <a:lvl6pPr marL="2239331" indent="0">
              <a:buNone/>
              <a:defRPr sz="882"/>
            </a:lvl6pPr>
            <a:lvl7pPr marL="2687196" indent="0">
              <a:buNone/>
              <a:defRPr sz="882"/>
            </a:lvl7pPr>
            <a:lvl8pPr marL="3135063" indent="0">
              <a:buNone/>
              <a:defRPr sz="882"/>
            </a:lvl8pPr>
            <a:lvl9pPr marL="3582929" indent="0">
              <a:buNone/>
              <a:defRPr sz="88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A016F238-48EA-4A32-8D4E-947C8D92CDE3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660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6504" y="4952711"/>
            <a:ext cx="5376863" cy="307777"/>
          </a:xfrm>
        </p:spPr>
        <p:txBody>
          <a:bodyPr anchor="b"/>
          <a:lstStyle>
            <a:lvl1pPr algn="l">
              <a:defRPr sz="196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6504" y="600580"/>
            <a:ext cx="5376863" cy="482640"/>
          </a:xfrm>
        </p:spPr>
        <p:txBody>
          <a:bodyPr/>
          <a:lstStyle>
            <a:lvl1pPr marL="0" indent="0">
              <a:buNone/>
              <a:defRPr sz="3136"/>
            </a:lvl1pPr>
            <a:lvl2pPr marL="447868" indent="0">
              <a:buNone/>
              <a:defRPr sz="2744"/>
            </a:lvl2pPr>
            <a:lvl3pPr marL="895732" indent="0">
              <a:buNone/>
              <a:defRPr sz="2352"/>
            </a:lvl3pPr>
            <a:lvl4pPr marL="1343600" indent="0">
              <a:buNone/>
              <a:defRPr sz="1960"/>
            </a:lvl4pPr>
            <a:lvl5pPr marL="1791465" indent="0">
              <a:buNone/>
              <a:defRPr sz="1960"/>
            </a:lvl5pPr>
            <a:lvl6pPr marL="2239331" indent="0">
              <a:buNone/>
              <a:defRPr sz="1960"/>
            </a:lvl6pPr>
            <a:lvl7pPr marL="2687196" indent="0">
              <a:buNone/>
              <a:defRPr sz="1960"/>
            </a:lvl7pPr>
            <a:lvl8pPr marL="3135063" indent="0">
              <a:buNone/>
              <a:defRPr sz="1960"/>
            </a:lvl8pPr>
            <a:lvl9pPr marL="3582929" indent="0">
              <a:buNone/>
              <a:defRPr sz="196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6504" y="5260488"/>
            <a:ext cx="5376863" cy="215444"/>
          </a:xfrm>
        </p:spPr>
        <p:txBody>
          <a:bodyPr/>
          <a:lstStyle>
            <a:lvl1pPr marL="0" indent="0">
              <a:buNone/>
              <a:defRPr sz="1372"/>
            </a:lvl1pPr>
            <a:lvl2pPr marL="447868" indent="0">
              <a:buNone/>
              <a:defRPr sz="1176"/>
            </a:lvl2pPr>
            <a:lvl3pPr marL="895732" indent="0">
              <a:buNone/>
              <a:defRPr sz="980"/>
            </a:lvl3pPr>
            <a:lvl4pPr marL="1343600" indent="0">
              <a:buNone/>
              <a:defRPr sz="882"/>
            </a:lvl4pPr>
            <a:lvl5pPr marL="1791465" indent="0">
              <a:buNone/>
              <a:defRPr sz="882"/>
            </a:lvl5pPr>
            <a:lvl6pPr marL="2239331" indent="0">
              <a:buNone/>
              <a:defRPr sz="882"/>
            </a:lvl6pPr>
            <a:lvl7pPr marL="2687196" indent="0">
              <a:buNone/>
              <a:defRPr sz="882"/>
            </a:lvl7pPr>
            <a:lvl8pPr marL="3135063" indent="0">
              <a:buNone/>
              <a:defRPr sz="882"/>
            </a:lvl8pPr>
            <a:lvl9pPr marL="3582929" indent="0">
              <a:buNone/>
              <a:defRPr sz="88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BDF49D63-C4FC-4EA5-AC7F-97B85AB5201D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278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845110" y="1272724"/>
            <a:ext cx="2895408" cy="12311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CA93AD81-D841-48CF-894F-652FE4295B6E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7056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167412" y="230273"/>
            <a:ext cx="573106" cy="224049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88668" y="230273"/>
            <a:ext cx="1447704" cy="224049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2E28F88D-E50B-4ACB-96AA-885643506BD4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49400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97" y="230273"/>
            <a:ext cx="8617605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2913" y="1272728"/>
            <a:ext cx="8617605" cy="246221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48B1E572-164D-4445-8090-4AD5AA79BCB6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6323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797" y="230273"/>
            <a:ext cx="8617605" cy="2923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22913" y="1272728"/>
            <a:ext cx="8617605" cy="246221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1C86C42D-A9AB-45C0-8A1F-9CDB99713A6C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92972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9798" y="230273"/>
            <a:ext cx="8620716" cy="123110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fld id="{AD79A785-2358-4381-8259-ABB9501E11C7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 pitchFamily="34" charset="0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278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8033" y="4319592"/>
            <a:ext cx="7616825" cy="615553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8033" y="2849565"/>
            <a:ext cx="7616825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08" indent="0">
              <a:buNone/>
              <a:defRPr sz="1800"/>
            </a:lvl2pPr>
            <a:lvl3pPr marL="913626" indent="0">
              <a:buNone/>
              <a:defRPr sz="1600"/>
            </a:lvl3pPr>
            <a:lvl4pPr marL="1370439" indent="0">
              <a:buNone/>
              <a:defRPr sz="1400"/>
            </a:lvl4pPr>
            <a:lvl5pPr marL="1827249" indent="0">
              <a:buNone/>
              <a:defRPr sz="1400"/>
            </a:lvl5pPr>
            <a:lvl6pPr marL="2284063" indent="0">
              <a:buNone/>
              <a:defRPr sz="1400"/>
            </a:lvl6pPr>
            <a:lvl7pPr marL="2740874" indent="0">
              <a:buNone/>
              <a:defRPr sz="1400"/>
            </a:lvl7pPr>
            <a:lvl8pPr marL="3197686" indent="0">
              <a:buNone/>
              <a:defRPr sz="1400"/>
            </a:lvl8pPr>
            <a:lvl9pPr marL="36545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EC6C5-5FB1-49B1-8C0F-1C2860CF2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44860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2238" y="1273185"/>
            <a:ext cx="4232276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06913" y="1273185"/>
            <a:ext cx="4233862" cy="166199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A1D17-346A-4F0B-9234-8B52DD73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3588148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77" y="269883"/>
            <a:ext cx="8066088" cy="292388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7683" y="1504950"/>
            <a:ext cx="3959225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8" indent="0">
              <a:buNone/>
              <a:defRPr sz="2000" b="1"/>
            </a:lvl2pPr>
            <a:lvl3pPr marL="913626" indent="0">
              <a:buNone/>
              <a:defRPr sz="1800" b="1"/>
            </a:lvl3pPr>
            <a:lvl4pPr marL="1370439" indent="0">
              <a:buNone/>
              <a:defRPr sz="1600" b="1"/>
            </a:lvl4pPr>
            <a:lvl5pPr marL="1827249" indent="0">
              <a:buNone/>
              <a:defRPr sz="1600" b="1"/>
            </a:lvl5pPr>
            <a:lvl6pPr marL="2284063" indent="0">
              <a:buNone/>
              <a:defRPr sz="1600" b="1"/>
            </a:lvl6pPr>
            <a:lvl7pPr marL="2740874" indent="0">
              <a:buNone/>
              <a:defRPr sz="1600" b="1"/>
            </a:lvl7pPr>
            <a:lvl8pPr marL="3197686" indent="0">
              <a:buNone/>
              <a:defRPr sz="1600" b="1"/>
            </a:lvl8pPr>
            <a:lvl9pPr marL="36545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7683" y="2132013"/>
            <a:ext cx="3959225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52952" y="1504950"/>
            <a:ext cx="396081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08" indent="0">
              <a:buNone/>
              <a:defRPr sz="2000" b="1"/>
            </a:lvl2pPr>
            <a:lvl3pPr marL="913626" indent="0">
              <a:buNone/>
              <a:defRPr sz="1800" b="1"/>
            </a:lvl3pPr>
            <a:lvl4pPr marL="1370439" indent="0">
              <a:buNone/>
              <a:defRPr sz="1600" b="1"/>
            </a:lvl4pPr>
            <a:lvl5pPr marL="1827249" indent="0">
              <a:buNone/>
              <a:defRPr sz="1600" b="1"/>
            </a:lvl5pPr>
            <a:lvl6pPr marL="2284063" indent="0">
              <a:buNone/>
              <a:defRPr sz="1600" b="1"/>
            </a:lvl6pPr>
            <a:lvl7pPr marL="2740874" indent="0">
              <a:buNone/>
              <a:defRPr sz="1600" b="1"/>
            </a:lvl7pPr>
            <a:lvl8pPr marL="3197686" indent="0">
              <a:buNone/>
              <a:defRPr sz="1600" b="1"/>
            </a:lvl8pPr>
            <a:lvl9pPr marL="36545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52952" y="2132013"/>
            <a:ext cx="3960813" cy="14465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EF79A-56FA-4672-9A75-FDE8EB862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3458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CA63C6-9C02-4028-86CB-06FF0F693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151069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5D4D1-B809-4E92-9A64-4E9C36348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071865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7685" y="268290"/>
            <a:ext cx="2947987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3613" y="268290"/>
            <a:ext cx="501015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47685" y="1406525"/>
            <a:ext cx="2947987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6808" indent="0">
              <a:buNone/>
              <a:defRPr sz="1200"/>
            </a:lvl2pPr>
            <a:lvl3pPr marL="913626" indent="0">
              <a:buNone/>
              <a:defRPr sz="1000"/>
            </a:lvl3pPr>
            <a:lvl4pPr marL="1370439" indent="0">
              <a:buNone/>
              <a:defRPr sz="900"/>
            </a:lvl4pPr>
            <a:lvl5pPr marL="1827249" indent="0">
              <a:buNone/>
              <a:defRPr sz="900"/>
            </a:lvl5pPr>
            <a:lvl6pPr marL="2284063" indent="0">
              <a:buNone/>
              <a:defRPr sz="900"/>
            </a:lvl6pPr>
            <a:lvl7pPr marL="2740874" indent="0">
              <a:buNone/>
              <a:defRPr sz="900"/>
            </a:lvl7pPr>
            <a:lvl8pPr marL="3197686" indent="0">
              <a:buNone/>
              <a:defRPr sz="900"/>
            </a:lvl8pPr>
            <a:lvl9pPr marL="36545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E896F-2788-47EC-8FCC-2FC84F5CE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235799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5777" y="4705360"/>
            <a:ext cx="5376863" cy="30777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55777" y="600085"/>
            <a:ext cx="5376863" cy="497721"/>
          </a:xfrm>
        </p:spPr>
        <p:txBody>
          <a:bodyPr/>
          <a:lstStyle>
            <a:lvl1pPr marL="0" indent="0">
              <a:buNone/>
              <a:defRPr sz="3200"/>
            </a:lvl1pPr>
            <a:lvl2pPr marL="456808" indent="0">
              <a:buNone/>
              <a:defRPr sz="2800"/>
            </a:lvl2pPr>
            <a:lvl3pPr marL="913626" indent="0">
              <a:buNone/>
              <a:defRPr sz="2400"/>
            </a:lvl3pPr>
            <a:lvl4pPr marL="1370439" indent="0">
              <a:buNone/>
              <a:defRPr sz="2000"/>
            </a:lvl4pPr>
            <a:lvl5pPr marL="1827249" indent="0">
              <a:buNone/>
              <a:defRPr sz="2000"/>
            </a:lvl5pPr>
            <a:lvl6pPr marL="2284063" indent="0">
              <a:buNone/>
              <a:defRPr sz="2000"/>
            </a:lvl6pPr>
            <a:lvl7pPr marL="2740874" indent="0">
              <a:buNone/>
              <a:defRPr sz="2000"/>
            </a:lvl7pPr>
            <a:lvl8pPr marL="3197686" indent="0">
              <a:buNone/>
              <a:defRPr sz="2000"/>
            </a:lvl8pPr>
            <a:lvl9pPr marL="36545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55777" y="5260974"/>
            <a:ext cx="5376863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6808" indent="0">
              <a:buNone/>
              <a:defRPr sz="1200"/>
            </a:lvl2pPr>
            <a:lvl3pPr marL="913626" indent="0">
              <a:buNone/>
              <a:defRPr sz="1000"/>
            </a:lvl3pPr>
            <a:lvl4pPr marL="1370439" indent="0">
              <a:buNone/>
              <a:defRPr sz="900"/>
            </a:lvl4pPr>
            <a:lvl5pPr marL="1827249" indent="0">
              <a:buNone/>
              <a:defRPr sz="900"/>
            </a:lvl5pPr>
            <a:lvl6pPr marL="2284063" indent="0">
              <a:buNone/>
              <a:defRPr sz="900"/>
            </a:lvl6pPr>
            <a:lvl7pPr marL="2740874" indent="0">
              <a:buNone/>
              <a:defRPr sz="900"/>
            </a:lvl7pPr>
            <a:lvl8pPr marL="3197686" indent="0">
              <a:buNone/>
              <a:defRPr sz="900"/>
            </a:lvl8pPr>
            <a:lvl9pPr marL="36545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38068-F28E-4B80-8B15-78E1C591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oc id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</p:spTree>
    <p:extLst>
      <p:ext uri="{BB962C8B-B14F-4D97-AF65-F5344CB8AC3E}">
        <p14:creationId xmlns:p14="http://schemas.microsoft.com/office/powerpoint/2010/main" val="446537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26" Type="http://schemas.openxmlformats.org/officeDocument/2006/relationships/tags" Target="../tags/tag13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8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5" Type="http://schemas.openxmlformats.org/officeDocument/2006/relationships/tags" Target="../tags/tag1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23" Type="http://schemas.openxmlformats.org/officeDocument/2006/relationships/tags" Target="../tags/tag10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Relationship Id="rId22" Type="http://schemas.openxmlformats.org/officeDocument/2006/relationships/tags" Target="../tags/tag9.xml"/><Relationship Id="rId27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41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2" Type="http://schemas.openxmlformats.org/officeDocument/2006/relationships/slideLayout" Target="../slideLayouts/slideLayout14.xml"/><Relationship Id="rId16" Type="http://schemas.openxmlformats.org/officeDocument/2006/relationships/vmlDrawing" Target="../drawings/vmlDrawing2.vml"/><Relationship Id="rId20" Type="http://schemas.openxmlformats.org/officeDocument/2006/relationships/tags" Target="../tags/tag40.xml"/><Relationship Id="rId29" Type="http://schemas.openxmlformats.org/officeDocument/2006/relationships/oleObject" Target="../embeddings/oleObject2.bin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tags" Target="../tags/tag44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10" Type="http://schemas.openxmlformats.org/officeDocument/2006/relationships/slideLayout" Target="../slideLayouts/slideLayout22.xml"/><Relationship Id="rId19" Type="http://schemas.openxmlformats.org/officeDocument/2006/relationships/tags" Target="../tags/tag39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tags" Target="../tags/tag42.xml"/><Relationship Id="rId27" Type="http://schemas.openxmlformats.org/officeDocument/2006/relationships/tags" Target="../tags/tag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3"/>
          <p:cNvGrpSpPr>
            <a:grpSpLocks/>
          </p:cNvGrpSpPr>
          <p:nvPr>
            <p:custDataLst>
              <p:tags r:id="rId15"/>
            </p:custDataLst>
          </p:nvPr>
        </p:nvGrpSpPr>
        <p:grpSpPr bwMode="auto">
          <a:xfrm>
            <a:off x="-6348" y="-22225"/>
            <a:ext cx="8963025" cy="236538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6"/>
            </p:custDataLst>
          </p:nvPr>
        </p:nvSpPr>
        <p:spPr bwMode="auto">
          <a:xfrm>
            <a:off x="6403975" y="-20636"/>
            <a:ext cx="2559050" cy="234951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61" tIns="45682" rIns="91361" bIns="45682"/>
          <a:lstStyle/>
          <a:p>
            <a:endParaRPr lang="ru-RU"/>
          </a:p>
        </p:txBody>
      </p:sp>
      <p:sp>
        <p:nvSpPr>
          <p:cNvPr id="1028" name="AutoShape 196"/>
          <p:cNvSpPr>
            <a:spLocks noChangeAspect="1" noChangeArrowheads="1" noTextEdit="1"/>
          </p:cNvSpPr>
          <p:nvPr>
            <p:custDataLst>
              <p:tags r:id="rId17"/>
            </p:custDataLst>
          </p:nvPr>
        </p:nvSpPr>
        <p:spPr bwMode="auto">
          <a:xfrm>
            <a:off x="-6350" y="-26988"/>
            <a:ext cx="8991600" cy="25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61" tIns="45682" rIns="91361" bIns="45682"/>
          <a:lstStyle/>
          <a:p>
            <a:endParaRPr lang="ru-RU"/>
          </a:p>
        </p:txBody>
      </p:sp>
      <p:grpSp>
        <p:nvGrpSpPr>
          <p:cNvPr id="1029" name="Group 355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4763" y="6484938"/>
            <a:ext cx="8958262" cy="258762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6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19"/>
            </p:custDataLst>
          </p:nvPr>
        </p:nvSpPr>
        <p:spPr bwMode="auto">
          <a:xfrm>
            <a:off x="6870700" y="6527800"/>
            <a:ext cx="18669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3D75A6D-181E-4DE3-B7D7-D4B063229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  <p:custDataLst>
              <p:tags r:id="rId20"/>
            </p:custDataLst>
          </p:nvPr>
        </p:nvSpPr>
        <p:spPr bwMode="auto">
          <a:xfrm>
            <a:off x="119065" y="230190"/>
            <a:ext cx="861853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  <p:custDataLst>
              <p:tags r:id="rId21"/>
            </p:custDataLst>
          </p:nvPr>
        </p:nvSpPr>
        <p:spPr bwMode="auto">
          <a:xfrm>
            <a:off x="122240" y="1273177"/>
            <a:ext cx="8618537" cy="123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McK Slide Elements"/>
          <p:cNvGrpSpPr>
            <a:grpSpLocks/>
          </p:cNvGrpSpPr>
          <p:nvPr/>
        </p:nvGrpSpPr>
        <p:grpSpPr bwMode="auto">
          <a:xfrm>
            <a:off x="122240" y="531815"/>
            <a:ext cx="8618537" cy="6167437"/>
            <a:chOff x="77" y="335"/>
            <a:chExt cx="5429" cy="3885"/>
          </a:xfrm>
        </p:grpSpPr>
        <p:sp>
          <p:nvSpPr>
            <p:cNvPr id="1038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3763" eaLnBrk="0" hangingPunct="0"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600" smtClean="0"/>
                <a:t>Unit of measure</a:t>
              </a:r>
            </a:p>
          </p:txBody>
        </p:sp>
        <p:sp>
          <p:nvSpPr>
            <p:cNvPr id="1039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4"/>
              <a:ext cx="5145" cy="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804863" indent="-804863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893763" eaLnBrk="0" hangingPunct="0"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89376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15963" algn="r"/>
                </a:tabLst>
                <a:defRPr sz="12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ru-RU" smtClean="0">
                  <a:solidFill>
                    <a:srgbClr val="000000"/>
                  </a:solidFill>
                </a:rPr>
                <a:t>	</a:t>
              </a:r>
              <a:r>
                <a:rPr lang="en-US" smtClean="0">
                  <a:solidFill>
                    <a:srgbClr val="000000"/>
                  </a:solidFill>
                </a:rPr>
                <a:t>*</a:t>
              </a:r>
              <a:r>
                <a:rPr lang="ru-RU" smtClean="0">
                  <a:solidFill>
                    <a:srgbClr val="000000"/>
                  </a:solidFill>
                </a:rPr>
                <a:t>	Сноска</a:t>
              </a:r>
              <a:endParaRPr lang="en-US" smtClean="0">
                <a:solidFill>
                  <a:srgbClr val="000000"/>
                </a:solidFill>
              </a:endParaRPr>
            </a:p>
            <a:p>
              <a:pPr eaLnBrk="1" hangingPunct="1">
                <a:spcBef>
                  <a:spcPct val="20000"/>
                </a:spcBef>
                <a:defRPr/>
              </a:pPr>
              <a:r>
                <a:rPr lang="ru-RU" smtClean="0">
                  <a:solidFill>
                    <a:srgbClr val="000000"/>
                  </a:solidFill>
                </a:rPr>
                <a:t>	Источник</a:t>
              </a:r>
              <a:r>
                <a:rPr lang="en-US" smtClean="0">
                  <a:solidFill>
                    <a:srgbClr val="000000"/>
                  </a:solidFill>
                </a:rPr>
                <a:t>:</a:t>
              </a:r>
              <a:r>
                <a:rPr lang="ru-RU" smtClean="0">
                  <a:solidFill>
                    <a:srgbClr val="000000"/>
                  </a:solidFill>
                </a:rPr>
                <a:t>	Источник</a:t>
              </a:r>
              <a:endParaRPr lang="en-US" smtClean="0">
                <a:solidFill>
                  <a:srgbClr val="000000"/>
                </a:solidFill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 rot="5400000">
            <a:off x="8027196" y="2710658"/>
            <a:ext cx="1728788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Working Draft - Last Modified 09/06/2006 21:40:09</a:t>
            </a: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 rot="5400000">
            <a:off x="8403431" y="4217196"/>
            <a:ext cx="976313" cy="9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600" smtClean="0"/>
              <a:t>Printed 08/06/2006 17:52:59</a:t>
            </a:r>
          </a:p>
        </p:txBody>
      </p:sp>
      <p:sp>
        <p:nvSpPr>
          <p:cNvPr id="2" name="doc id"/>
          <p:cNvSpPr>
            <a:spLocks noGrp="1" noChangeArrowheads="1"/>
          </p:cNvSpPr>
          <p:nvPr>
            <p:ph type="ftr" sz="quarter" idx="3"/>
            <p:custDataLst>
              <p:tags r:id="rId24"/>
            </p:custDataLst>
          </p:nvPr>
        </p:nvSpPr>
        <p:spPr bwMode="auto">
          <a:xfrm>
            <a:off x="147638" y="36513"/>
            <a:ext cx="1806575" cy="12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800" b="1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/>
              <a:t>MOS-ROS005-200600608-SS1wm-r_c</a:t>
            </a:r>
          </a:p>
        </p:txBody>
      </p:sp>
      <p:graphicFrame>
        <p:nvGraphicFramePr>
          <p:cNvPr id="1037" name="Rectangle 38" hidden="1"/>
          <p:cNvGraphicFramePr>
            <a:graphicFrameLocks/>
          </p:cNvGraphicFramePr>
          <p:nvPr>
            <p:custDataLst>
              <p:tags r:id="rId25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" name="think-cell Slide" r:id="rId27" imgW="0" imgH="0" progId="TCLayout.ActiveDocument.1">
                  <p:embed/>
                </p:oleObj>
              </mc:Choice>
              <mc:Fallback>
                <p:oleObj name="think-cell Slide" r:id="rId27" imgW="0" imgH="0" progId="TCLayout.ActiveDocument.1">
                  <p:embed/>
                  <p:pic>
                    <p:nvPicPr>
                      <p:cNvPr id="0" name="Rectangle 38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</p:sldLayoutIdLst>
  <p:hf hdr="0" ftr="0" dt="0"/>
  <p:txStyles>
    <p:titleStyle>
      <a:lvl1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3573" rtl="0" eaLnBrk="0" fontAlgn="base" hangingPunct="0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6808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3626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0439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7249" algn="l" defTabSz="894590" rtl="0" fontAlgn="base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341241" indent="-341241" algn="l" defTabSz="893573" rtl="0" eaLnBrk="0" fontAlgn="base" hangingPunct="0">
        <a:spcBef>
          <a:spcPct val="0"/>
        </a:spcBef>
        <a:spcAft>
          <a:spcPct val="0"/>
        </a:spcAft>
        <a:buSzPct val="12000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42845" indent="-141258" algn="l" defTabSz="893573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600">
          <a:solidFill>
            <a:schemeClr val="tx1"/>
          </a:solidFill>
          <a:latin typeface="+mn-lt"/>
        </a:defRPr>
      </a:lvl2pPr>
      <a:lvl3pPr marL="293626" indent="-147607" algn="l" defTabSz="893573" rtl="0" eaLnBrk="0" fontAlgn="base" hangingPunct="0">
        <a:spcBef>
          <a:spcPct val="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430121" indent="-133322" algn="l" defTabSz="893573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600">
          <a:solidFill>
            <a:schemeClr val="tx1"/>
          </a:solidFill>
          <a:latin typeface="+mn-lt"/>
        </a:defRPr>
      </a:lvl4pPr>
      <a:lvl5pPr marL="580903" indent="-147607" algn="l" defTabSz="893573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5pPr>
      <a:lvl6pPr marL="1038933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6pPr>
      <a:lvl7pPr marL="1495743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7pPr>
      <a:lvl8pPr marL="1952557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8pPr>
      <a:lvl9pPr marL="2409370" indent="-149099" algn="l" defTabSz="894590" rtl="0" fontAlgn="base">
        <a:spcBef>
          <a:spcPct val="0"/>
        </a:spcBef>
        <a:spcAft>
          <a:spcPct val="0"/>
        </a:spcAft>
        <a:buSzPct val="75000"/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08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626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439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249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063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874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686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500" algn="l" defTabSz="91362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43"/>
          <p:cNvGrpSpPr>
            <a:grpSpLocks/>
          </p:cNvGrpSpPr>
          <p:nvPr>
            <p:custDataLst>
              <p:tags r:id="rId17"/>
            </p:custDataLst>
          </p:nvPr>
        </p:nvGrpSpPr>
        <p:grpSpPr bwMode="auto">
          <a:xfrm>
            <a:off x="-6223" y="-21782"/>
            <a:ext cx="8962994" cy="236496"/>
            <a:chOff x="-4" y="-14"/>
            <a:chExt cx="5646" cy="149"/>
          </a:xfrm>
        </p:grpSpPr>
        <p:sp>
          <p:nvSpPr>
            <p:cNvPr id="1042" name="Rectangle 198"/>
            <p:cNvSpPr>
              <a:spLocks noChangeArrowheads="1"/>
            </p:cNvSpPr>
            <p:nvPr userDrawn="1"/>
          </p:nvSpPr>
          <p:spPr bwMode="auto">
            <a:xfrm>
              <a:off x="-4" y="-14"/>
              <a:ext cx="3" cy="149"/>
            </a:xfrm>
            <a:prstGeom prst="rect">
              <a:avLst/>
            </a:prstGeom>
            <a:solidFill>
              <a:srgbClr val="00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3" name="Rectangle 199"/>
            <p:cNvSpPr>
              <a:spLocks noChangeArrowheads="1"/>
            </p:cNvSpPr>
            <p:nvPr userDrawn="1"/>
          </p:nvSpPr>
          <p:spPr bwMode="auto">
            <a:xfrm>
              <a:off x="-1" y="-14"/>
              <a:ext cx="4" cy="149"/>
            </a:xfrm>
            <a:prstGeom prst="rect">
              <a:avLst/>
            </a:prstGeom>
            <a:solidFill>
              <a:srgbClr val="02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4" name="Rectangle 200"/>
            <p:cNvSpPr>
              <a:spLocks noChangeArrowheads="1"/>
            </p:cNvSpPr>
            <p:nvPr userDrawn="1"/>
          </p:nvSpPr>
          <p:spPr bwMode="auto">
            <a:xfrm>
              <a:off x="3" y="-14"/>
              <a:ext cx="4" cy="149"/>
            </a:xfrm>
            <a:prstGeom prst="rect">
              <a:avLst/>
            </a:prstGeom>
            <a:solidFill>
              <a:srgbClr val="0429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5" name="Rectangle 201"/>
            <p:cNvSpPr>
              <a:spLocks noChangeArrowheads="1"/>
            </p:cNvSpPr>
            <p:nvPr userDrawn="1"/>
          </p:nvSpPr>
          <p:spPr bwMode="auto">
            <a:xfrm>
              <a:off x="7" y="-14"/>
              <a:ext cx="3" cy="149"/>
            </a:xfrm>
            <a:prstGeom prst="rect">
              <a:avLst/>
            </a:prstGeom>
            <a:solidFill>
              <a:srgbClr val="06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6" name="Rectangle 202"/>
            <p:cNvSpPr>
              <a:spLocks noChangeArrowheads="1"/>
            </p:cNvSpPr>
            <p:nvPr userDrawn="1"/>
          </p:nvSpPr>
          <p:spPr bwMode="auto">
            <a:xfrm>
              <a:off x="10" y="-14"/>
              <a:ext cx="4" cy="149"/>
            </a:xfrm>
            <a:prstGeom prst="rect">
              <a:avLst/>
            </a:prstGeom>
            <a:solidFill>
              <a:srgbClr val="08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7" name="Rectangle 203"/>
            <p:cNvSpPr>
              <a:spLocks noChangeArrowheads="1"/>
            </p:cNvSpPr>
            <p:nvPr userDrawn="1"/>
          </p:nvSpPr>
          <p:spPr bwMode="auto">
            <a:xfrm>
              <a:off x="14" y="-14"/>
              <a:ext cx="6" cy="149"/>
            </a:xfrm>
            <a:prstGeom prst="rect">
              <a:avLst/>
            </a:prstGeom>
            <a:solidFill>
              <a:srgbClr val="0A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8" name="Rectangle 204"/>
            <p:cNvSpPr>
              <a:spLocks noChangeArrowheads="1"/>
            </p:cNvSpPr>
            <p:nvPr userDrawn="1"/>
          </p:nvSpPr>
          <p:spPr bwMode="auto">
            <a:xfrm>
              <a:off x="20" y="-14"/>
              <a:ext cx="12" cy="149"/>
            </a:xfrm>
            <a:prstGeom prst="rect">
              <a:avLst/>
            </a:prstGeom>
            <a:solidFill>
              <a:srgbClr val="0C2A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9" name="Rectangle 205"/>
            <p:cNvSpPr>
              <a:spLocks noChangeArrowheads="1"/>
            </p:cNvSpPr>
            <p:nvPr userDrawn="1"/>
          </p:nvSpPr>
          <p:spPr bwMode="auto">
            <a:xfrm>
              <a:off x="32" y="-14"/>
              <a:ext cx="11" cy="149"/>
            </a:xfrm>
            <a:prstGeom prst="rect">
              <a:avLst/>
            </a:prstGeom>
            <a:solidFill>
              <a:srgbClr val="0E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0" name="Rectangle 206"/>
            <p:cNvSpPr>
              <a:spLocks noChangeArrowheads="1"/>
            </p:cNvSpPr>
            <p:nvPr userDrawn="1"/>
          </p:nvSpPr>
          <p:spPr bwMode="auto">
            <a:xfrm>
              <a:off x="43" y="-14"/>
              <a:ext cx="15" cy="149"/>
            </a:xfrm>
            <a:prstGeom prst="rect">
              <a:avLst/>
            </a:prstGeom>
            <a:solidFill>
              <a:srgbClr val="102B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1" name="Rectangle 207"/>
            <p:cNvSpPr>
              <a:spLocks noChangeArrowheads="1"/>
            </p:cNvSpPr>
            <p:nvPr userDrawn="1"/>
          </p:nvSpPr>
          <p:spPr bwMode="auto">
            <a:xfrm>
              <a:off x="58" y="-14"/>
              <a:ext cx="15" cy="149"/>
            </a:xfrm>
            <a:prstGeom prst="rect">
              <a:avLst/>
            </a:prstGeom>
            <a:solidFill>
              <a:srgbClr val="122C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2" name="Rectangle 208"/>
            <p:cNvSpPr>
              <a:spLocks noChangeArrowheads="1"/>
            </p:cNvSpPr>
            <p:nvPr userDrawn="1"/>
          </p:nvSpPr>
          <p:spPr bwMode="auto">
            <a:xfrm>
              <a:off x="73" y="-14"/>
              <a:ext cx="16" cy="149"/>
            </a:xfrm>
            <a:prstGeom prst="rect">
              <a:avLst/>
            </a:prstGeom>
            <a:solidFill>
              <a:srgbClr val="14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3" name="Rectangle 209"/>
            <p:cNvSpPr>
              <a:spLocks noChangeArrowheads="1"/>
            </p:cNvSpPr>
            <p:nvPr userDrawn="1"/>
          </p:nvSpPr>
          <p:spPr bwMode="auto">
            <a:xfrm>
              <a:off x="89" y="-14"/>
              <a:ext cx="22" cy="149"/>
            </a:xfrm>
            <a:prstGeom prst="rect">
              <a:avLst/>
            </a:prstGeom>
            <a:solidFill>
              <a:srgbClr val="162D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4" name="Rectangle 210"/>
            <p:cNvSpPr>
              <a:spLocks noChangeArrowheads="1"/>
            </p:cNvSpPr>
            <p:nvPr userDrawn="1"/>
          </p:nvSpPr>
          <p:spPr bwMode="auto">
            <a:xfrm>
              <a:off x="111" y="-14"/>
              <a:ext cx="28" cy="149"/>
            </a:xfrm>
            <a:prstGeom prst="rect">
              <a:avLst/>
            </a:prstGeom>
            <a:solidFill>
              <a:srgbClr val="182D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5" name="Rectangle 211"/>
            <p:cNvSpPr>
              <a:spLocks noChangeArrowheads="1"/>
            </p:cNvSpPr>
            <p:nvPr userDrawn="1"/>
          </p:nvSpPr>
          <p:spPr bwMode="auto">
            <a:xfrm>
              <a:off x="139" y="-14"/>
              <a:ext cx="28" cy="149"/>
            </a:xfrm>
            <a:prstGeom prst="rect">
              <a:avLst/>
            </a:prstGeom>
            <a:solidFill>
              <a:srgbClr val="1A2F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6" name="Rectangle 212"/>
            <p:cNvSpPr>
              <a:spLocks noChangeArrowheads="1"/>
            </p:cNvSpPr>
            <p:nvPr userDrawn="1"/>
          </p:nvSpPr>
          <p:spPr bwMode="auto">
            <a:xfrm>
              <a:off x="167" y="-14"/>
              <a:ext cx="21" cy="149"/>
            </a:xfrm>
            <a:prstGeom prst="rect">
              <a:avLst/>
            </a:prstGeom>
            <a:solidFill>
              <a:srgbClr val="1C3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7" name="Rectangle 213"/>
            <p:cNvSpPr>
              <a:spLocks noChangeArrowheads="1"/>
            </p:cNvSpPr>
            <p:nvPr userDrawn="1"/>
          </p:nvSpPr>
          <p:spPr bwMode="auto">
            <a:xfrm>
              <a:off x="188" y="-14"/>
              <a:ext cx="22" cy="149"/>
            </a:xfrm>
            <a:prstGeom prst="rect">
              <a:avLst/>
            </a:prstGeom>
            <a:solidFill>
              <a:srgbClr val="1E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8" name="Rectangle 214"/>
            <p:cNvSpPr>
              <a:spLocks noChangeArrowheads="1"/>
            </p:cNvSpPr>
            <p:nvPr userDrawn="1"/>
          </p:nvSpPr>
          <p:spPr bwMode="auto">
            <a:xfrm>
              <a:off x="210" y="-14"/>
              <a:ext cx="22" cy="149"/>
            </a:xfrm>
            <a:prstGeom prst="rect">
              <a:avLst/>
            </a:prstGeom>
            <a:solidFill>
              <a:srgbClr val="203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59" name="Rectangle 215"/>
            <p:cNvSpPr>
              <a:spLocks noChangeArrowheads="1"/>
            </p:cNvSpPr>
            <p:nvPr userDrawn="1"/>
          </p:nvSpPr>
          <p:spPr bwMode="auto">
            <a:xfrm>
              <a:off x="232" y="-14"/>
              <a:ext cx="40" cy="149"/>
            </a:xfrm>
            <a:prstGeom prst="rect">
              <a:avLst/>
            </a:prstGeom>
            <a:solidFill>
              <a:srgbClr val="2233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0" name="Rectangle 216"/>
            <p:cNvSpPr>
              <a:spLocks noChangeArrowheads="1"/>
            </p:cNvSpPr>
            <p:nvPr userDrawn="1"/>
          </p:nvSpPr>
          <p:spPr bwMode="auto">
            <a:xfrm>
              <a:off x="272" y="-14"/>
              <a:ext cx="22" cy="149"/>
            </a:xfrm>
            <a:prstGeom prst="rect">
              <a:avLst/>
            </a:prstGeom>
            <a:solidFill>
              <a:srgbClr val="2435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1" name="Rectangle 217"/>
            <p:cNvSpPr>
              <a:spLocks noChangeArrowheads="1"/>
            </p:cNvSpPr>
            <p:nvPr userDrawn="1"/>
          </p:nvSpPr>
          <p:spPr bwMode="auto">
            <a:xfrm>
              <a:off x="294" y="-14"/>
              <a:ext cx="22" cy="149"/>
            </a:xfrm>
            <a:prstGeom prst="rect">
              <a:avLst/>
            </a:prstGeom>
            <a:solidFill>
              <a:srgbClr val="2636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2" name="Rectangle 218"/>
            <p:cNvSpPr>
              <a:spLocks noChangeArrowheads="1"/>
            </p:cNvSpPr>
            <p:nvPr userDrawn="1"/>
          </p:nvSpPr>
          <p:spPr bwMode="auto">
            <a:xfrm>
              <a:off x="316" y="-14"/>
              <a:ext cx="27" cy="149"/>
            </a:xfrm>
            <a:prstGeom prst="rect">
              <a:avLst/>
            </a:prstGeom>
            <a:solidFill>
              <a:srgbClr val="28376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3" name="Rectangle 219"/>
            <p:cNvSpPr>
              <a:spLocks noChangeArrowheads="1"/>
            </p:cNvSpPr>
            <p:nvPr userDrawn="1"/>
          </p:nvSpPr>
          <p:spPr bwMode="auto">
            <a:xfrm>
              <a:off x="343" y="-14"/>
              <a:ext cx="33" cy="149"/>
            </a:xfrm>
            <a:prstGeom prst="rect">
              <a:avLst/>
            </a:prstGeom>
            <a:solidFill>
              <a:srgbClr val="2A38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4" name="Rectangle 220"/>
            <p:cNvSpPr>
              <a:spLocks noChangeArrowheads="1"/>
            </p:cNvSpPr>
            <p:nvPr userDrawn="1"/>
          </p:nvSpPr>
          <p:spPr bwMode="auto">
            <a:xfrm>
              <a:off x="376" y="-14"/>
              <a:ext cx="27" cy="149"/>
            </a:xfrm>
            <a:prstGeom prst="rect">
              <a:avLst/>
            </a:prstGeom>
            <a:solidFill>
              <a:srgbClr val="2C3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5" name="Rectangle 221"/>
            <p:cNvSpPr>
              <a:spLocks noChangeArrowheads="1"/>
            </p:cNvSpPr>
            <p:nvPr userDrawn="1"/>
          </p:nvSpPr>
          <p:spPr bwMode="auto">
            <a:xfrm>
              <a:off x="403" y="-14"/>
              <a:ext cx="28" cy="149"/>
            </a:xfrm>
            <a:prstGeom prst="rect">
              <a:avLst/>
            </a:prstGeom>
            <a:solidFill>
              <a:srgbClr val="2D3B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6" name="Rectangle 222"/>
            <p:cNvSpPr>
              <a:spLocks noChangeArrowheads="1"/>
            </p:cNvSpPr>
            <p:nvPr userDrawn="1"/>
          </p:nvSpPr>
          <p:spPr bwMode="auto">
            <a:xfrm>
              <a:off x="431" y="-14"/>
              <a:ext cx="33" cy="149"/>
            </a:xfrm>
            <a:prstGeom prst="rect">
              <a:avLst/>
            </a:prstGeom>
            <a:solidFill>
              <a:srgbClr val="2F3C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7" name="Rectangle 223"/>
            <p:cNvSpPr>
              <a:spLocks noChangeArrowheads="1"/>
            </p:cNvSpPr>
            <p:nvPr userDrawn="1"/>
          </p:nvSpPr>
          <p:spPr bwMode="auto">
            <a:xfrm>
              <a:off x="464" y="-14"/>
              <a:ext cx="27" cy="149"/>
            </a:xfrm>
            <a:prstGeom prst="rect">
              <a:avLst/>
            </a:prstGeom>
            <a:solidFill>
              <a:srgbClr val="313D6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8" name="Rectangle 224"/>
            <p:cNvSpPr>
              <a:spLocks noChangeArrowheads="1"/>
            </p:cNvSpPr>
            <p:nvPr userDrawn="1"/>
          </p:nvSpPr>
          <p:spPr bwMode="auto">
            <a:xfrm>
              <a:off x="491" y="-14"/>
              <a:ext cx="40" cy="149"/>
            </a:xfrm>
            <a:prstGeom prst="rect">
              <a:avLst/>
            </a:prstGeom>
            <a:solidFill>
              <a:srgbClr val="333F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69" name="Rectangle 225"/>
            <p:cNvSpPr>
              <a:spLocks noChangeArrowheads="1"/>
            </p:cNvSpPr>
            <p:nvPr userDrawn="1"/>
          </p:nvSpPr>
          <p:spPr bwMode="auto">
            <a:xfrm>
              <a:off x="531" y="-14"/>
              <a:ext cx="27" cy="149"/>
            </a:xfrm>
            <a:prstGeom prst="rect">
              <a:avLst/>
            </a:prstGeom>
            <a:solidFill>
              <a:srgbClr val="354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0" name="Rectangle 226"/>
            <p:cNvSpPr>
              <a:spLocks noChangeArrowheads="1"/>
            </p:cNvSpPr>
            <p:nvPr userDrawn="1"/>
          </p:nvSpPr>
          <p:spPr bwMode="auto">
            <a:xfrm>
              <a:off x="558" y="-14"/>
              <a:ext cx="27" cy="149"/>
            </a:xfrm>
            <a:prstGeom prst="rect">
              <a:avLst/>
            </a:prstGeom>
            <a:solidFill>
              <a:srgbClr val="3742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1" name="Rectangle 227"/>
            <p:cNvSpPr>
              <a:spLocks noChangeArrowheads="1"/>
            </p:cNvSpPr>
            <p:nvPr userDrawn="1"/>
          </p:nvSpPr>
          <p:spPr bwMode="auto">
            <a:xfrm>
              <a:off x="585" y="-14"/>
              <a:ext cx="23" cy="149"/>
            </a:xfrm>
            <a:prstGeom prst="rect">
              <a:avLst/>
            </a:prstGeom>
            <a:solidFill>
              <a:srgbClr val="3844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2" name="Rectangle 228"/>
            <p:cNvSpPr>
              <a:spLocks noChangeArrowheads="1"/>
            </p:cNvSpPr>
            <p:nvPr userDrawn="1"/>
          </p:nvSpPr>
          <p:spPr bwMode="auto">
            <a:xfrm>
              <a:off x="608" y="-14"/>
              <a:ext cx="38" cy="149"/>
            </a:xfrm>
            <a:prstGeom prst="rect">
              <a:avLst/>
            </a:prstGeom>
            <a:solidFill>
              <a:srgbClr val="3A45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3" name="Rectangle 229"/>
            <p:cNvSpPr>
              <a:spLocks noChangeArrowheads="1"/>
            </p:cNvSpPr>
            <p:nvPr userDrawn="1"/>
          </p:nvSpPr>
          <p:spPr bwMode="auto">
            <a:xfrm>
              <a:off x="646" y="-14"/>
              <a:ext cx="28" cy="149"/>
            </a:xfrm>
            <a:prstGeom prst="rect">
              <a:avLst/>
            </a:prstGeom>
            <a:solidFill>
              <a:srgbClr val="3C47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4" name="Rectangle 230"/>
            <p:cNvSpPr>
              <a:spLocks noChangeArrowheads="1"/>
            </p:cNvSpPr>
            <p:nvPr userDrawn="1"/>
          </p:nvSpPr>
          <p:spPr bwMode="auto">
            <a:xfrm>
              <a:off x="674" y="-14"/>
              <a:ext cx="38" cy="149"/>
            </a:xfrm>
            <a:prstGeom prst="rect">
              <a:avLst/>
            </a:prstGeom>
            <a:solidFill>
              <a:srgbClr val="3E486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5" name="Rectangle 231"/>
            <p:cNvSpPr>
              <a:spLocks noChangeArrowheads="1"/>
            </p:cNvSpPr>
            <p:nvPr userDrawn="1"/>
          </p:nvSpPr>
          <p:spPr bwMode="auto">
            <a:xfrm>
              <a:off x="712" y="-14"/>
              <a:ext cx="28" cy="149"/>
            </a:xfrm>
            <a:prstGeom prst="rect">
              <a:avLst/>
            </a:prstGeom>
            <a:solidFill>
              <a:srgbClr val="404A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6" name="Rectangle 232"/>
            <p:cNvSpPr>
              <a:spLocks noChangeArrowheads="1"/>
            </p:cNvSpPr>
            <p:nvPr userDrawn="1"/>
          </p:nvSpPr>
          <p:spPr bwMode="auto">
            <a:xfrm>
              <a:off x="740" y="-14"/>
              <a:ext cx="38" cy="149"/>
            </a:xfrm>
            <a:prstGeom prst="rect">
              <a:avLst/>
            </a:prstGeom>
            <a:solidFill>
              <a:srgbClr val="424B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7" name="Rectangle 233"/>
            <p:cNvSpPr>
              <a:spLocks noChangeArrowheads="1"/>
            </p:cNvSpPr>
            <p:nvPr userDrawn="1"/>
          </p:nvSpPr>
          <p:spPr bwMode="auto">
            <a:xfrm>
              <a:off x="778" y="-14"/>
              <a:ext cx="28" cy="149"/>
            </a:xfrm>
            <a:prstGeom prst="rect">
              <a:avLst/>
            </a:prstGeom>
            <a:solidFill>
              <a:srgbClr val="444D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8" name="Rectangle 234"/>
            <p:cNvSpPr>
              <a:spLocks noChangeArrowheads="1"/>
            </p:cNvSpPr>
            <p:nvPr userDrawn="1"/>
          </p:nvSpPr>
          <p:spPr bwMode="auto">
            <a:xfrm>
              <a:off x="806" y="-14"/>
              <a:ext cx="33" cy="149"/>
            </a:xfrm>
            <a:prstGeom prst="rect">
              <a:avLst/>
            </a:prstGeom>
            <a:solidFill>
              <a:srgbClr val="464E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79" name="Rectangle 235"/>
            <p:cNvSpPr>
              <a:spLocks noChangeArrowheads="1"/>
            </p:cNvSpPr>
            <p:nvPr userDrawn="1"/>
          </p:nvSpPr>
          <p:spPr bwMode="auto">
            <a:xfrm>
              <a:off x="839" y="-14"/>
              <a:ext cx="28" cy="149"/>
            </a:xfrm>
            <a:prstGeom prst="rect">
              <a:avLst/>
            </a:prstGeom>
            <a:solidFill>
              <a:srgbClr val="4750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0" name="Rectangle 236"/>
            <p:cNvSpPr>
              <a:spLocks noChangeArrowheads="1"/>
            </p:cNvSpPr>
            <p:nvPr userDrawn="1"/>
          </p:nvSpPr>
          <p:spPr bwMode="auto">
            <a:xfrm>
              <a:off x="867" y="-14"/>
              <a:ext cx="28" cy="149"/>
            </a:xfrm>
            <a:prstGeom prst="rect">
              <a:avLst/>
            </a:prstGeom>
            <a:solidFill>
              <a:srgbClr val="49517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1" name="Rectangle 237"/>
            <p:cNvSpPr>
              <a:spLocks noChangeArrowheads="1"/>
            </p:cNvSpPr>
            <p:nvPr userDrawn="1"/>
          </p:nvSpPr>
          <p:spPr bwMode="auto">
            <a:xfrm>
              <a:off x="895" y="-14"/>
              <a:ext cx="38" cy="149"/>
            </a:xfrm>
            <a:prstGeom prst="rect">
              <a:avLst/>
            </a:prstGeom>
            <a:solidFill>
              <a:srgbClr val="4B53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2" name="Rectangle 238"/>
            <p:cNvSpPr>
              <a:spLocks noChangeArrowheads="1"/>
            </p:cNvSpPr>
            <p:nvPr userDrawn="1"/>
          </p:nvSpPr>
          <p:spPr bwMode="auto">
            <a:xfrm>
              <a:off x="933" y="-14"/>
              <a:ext cx="27" cy="149"/>
            </a:xfrm>
            <a:prstGeom prst="rect">
              <a:avLst/>
            </a:prstGeom>
            <a:solidFill>
              <a:srgbClr val="4D5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3" name="Rectangle 239"/>
            <p:cNvSpPr>
              <a:spLocks noChangeArrowheads="1"/>
            </p:cNvSpPr>
            <p:nvPr userDrawn="1"/>
          </p:nvSpPr>
          <p:spPr bwMode="auto">
            <a:xfrm>
              <a:off x="960" y="-14"/>
              <a:ext cx="33" cy="149"/>
            </a:xfrm>
            <a:prstGeom prst="rect">
              <a:avLst/>
            </a:prstGeom>
            <a:solidFill>
              <a:srgbClr val="4F56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4" name="Rectangle 240"/>
            <p:cNvSpPr>
              <a:spLocks noChangeArrowheads="1"/>
            </p:cNvSpPr>
            <p:nvPr userDrawn="1"/>
          </p:nvSpPr>
          <p:spPr bwMode="auto">
            <a:xfrm>
              <a:off x="993" y="-14"/>
              <a:ext cx="23" cy="149"/>
            </a:xfrm>
            <a:prstGeom prst="rect">
              <a:avLst/>
            </a:prstGeom>
            <a:solidFill>
              <a:srgbClr val="5058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5" name="Rectangle 241"/>
            <p:cNvSpPr>
              <a:spLocks noChangeArrowheads="1"/>
            </p:cNvSpPr>
            <p:nvPr userDrawn="1"/>
          </p:nvSpPr>
          <p:spPr bwMode="auto">
            <a:xfrm>
              <a:off x="1016" y="-14"/>
              <a:ext cx="27" cy="149"/>
            </a:xfrm>
            <a:prstGeom prst="rect">
              <a:avLst/>
            </a:prstGeom>
            <a:solidFill>
              <a:srgbClr val="5259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6" name="Rectangle 242"/>
            <p:cNvSpPr>
              <a:spLocks noChangeArrowheads="1"/>
            </p:cNvSpPr>
            <p:nvPr userDrawn="1"/>
          </p:nvSpPr>
          <p:spPr bwMode="auto">
            <a:xfrm>
              <a:off x="1043" y="-14"/>
              <a:ext cx="39" cy="149"/>
            </a:xfrm>
            <a:prstGeom prst="rect">
              <a:avLst/>
            </a:prstGeom>
            <a:solidFill>
              <a:srgbClr val="545B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7" name="Rectangle 243"/>
            <p:cNvSpPr>
              <a:spLocks noChangeArrowheads="1"/>
            </p:cNvSpPr>
            <p:nvPr userDrawn="1"/>
          </p:nvSpPr>
          <p:spPr bwMode="auto">
            <a:xfrm>
              <a:off x="1082" y="-14"/>
              <a:ext cx="28" cy="149"/>
            </a:xfrm>
            <a:prstGeom prst="rect">
              <a:avLst/>
            </a:prstGeom>
            <a:solidFill>
              <a:srgbClr val="565C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8" name="Rectangle 244"/>
            <p:cNvSpPr>
              <a:spLocks noChangeArrowheads="1"/>
            </p:cNvSpPr>
            <p:nvPr userDrawn="1"/>
          </p:nvSpPr>
          <p:spPr bwMode="auto">
            <a:xfrm>
              <a:off x="1110" y="-14"/>
              <a:ext cx="26" cy="149"/>
            </a:xfrm>
            <a:prstGeom prst="rect">
              <a:avLst/>
            </a:prstGeom>
            <a:solidFill>
              <a:srgbClr val="585E7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89" name="Rectangle 245"/>
            <p:cNvSpPr>
              <a:spLocks noChangeArrowheads="1"/>
            </p:cNvSpPr>
            <p:nvPr userDrawn="1"/>
          </p:nvSpPr>
          <p:spPr bwMode="auto">
            <a:xfrm>
              <a:off x="1136" y="-14"/>
              <a:ext cx="23" cy="149"/>
            </a:xfrm>
            <a:prstGeom prst="rect">
              <a:avLst/>
            </a:prstGeom>
            <a:solidFill>
              <a:srgbClr val="59607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0" name="Rectangle 246"/>
            <p:cNvSpPr>
              <a:spLocks noChangeArrowheads="1"/>
            </p:cNvSpPr>
            <p:nvPr userDrawn="1"/>
          </p:nvSpPr>
          <p:spPr bwMode="auto">
            <a:xfrm>
              <a:off x="1159" y="-14"/>
              <a:ext cx="38" cy="149"/>
            </a:xfrm>
            <a:prstGeom prst="rect">
              <a:avLst/>
            </a:prstGeom>
            <a:solidFill>
              <a:srgbClr val="5B617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1" name="Rectangle 247"/>
            <p:cNvSpPr>
              <a:spLocks noChangeArrowheads="1"/>
            </p:cNvSpPr>
            <p:nvPr userDrawn="1"/>
          </p:nvSpPr>
          <p:spPr bwMode="auto">
            <a:xfrm>
              <a:off x="1197" y="-14"/>
              <a:ext cx="28" cy="149"/>
            </a:xfrm>
            <a:prstGeom prst="rect">
              <a:avLst/>
            </a:prstGeom>
            <a:solidFill>
              <a:srgbClr val="5D63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2" name="Rectangle 248"/>
            <p:cNvSpPr>
              <a:spLocks noChangeArrowheads="1"/>
            </p:cNvSpPr>
            <p:nvPr userDrawn="1"/>
          </p:nvSpPr>
          <p:spPr bwMode="auto">
            <a:xfrm>
              <a:off x="1225" y="-14"/>
              <a:ext cx="22" cy="149"/>
            </a:xfrm>
            <a:prstGeom prst="rect">
              <a:avLst/>
            </a:prstGeom>
            <a:solidFill>
              <a:srgbClr val="5E657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3" name="Rectangle 249"/>
            <p:cNvSpPr>
              <a:spLocks noChangeArrowheads="1"/>
            </p:cNvSpPr>
            <p:nvPr userDrawn="1"/>
          </p:nvSpPr>
          <p:spPr bwMode="auto">
            <a:xfrm>
              <a:off x="1247" y="-14"/>
              <a:ext cx="38" cy="149"/>
            </a:xfrm>
            <a:prstGeom prst="rect">
              <a:avLst/>
            </a:prstGeom>
            <a:solidFill>
              <a:srgbClr val="6066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4" name="Rectangle 250"/>
            <p:cNvSpPr>
              <a:spLocks noChangeArrowheads="1"/>
            </p:cNvSpPr>
            <p:nvPr userDrawn="1"/>
          </p:nvSpPr>
          <p:spPr bwMode="auto">
            <a:xfrm>
              <a:off x="1285" y="-14"/>
              <a:ext cx="28" cy="149"/>
            </a:xfrm>
            <a:prstGeom prst="rect">
              <a:avLst/>
            </a:prstGeom>
            <a:solidFill>
              <a:srgbClr val="6268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5" name="Rectangle 251"/>
            <p:cNvSpPr>
              <a:spLocks noChangeArrowheads="1"/>
            </p:cNvSpPr>
            <p:nvPr userDrawn="1"/>
          </p:nvSpPr>
          <p:spPr bwMode="auto">
            <a:xfrm>
              <a:off x="1313" y="-14"/>
              <a:ext cx="22" cy="149"/>
            </a:xfrm>
            <a:prstGeom prst="rect">
              <a:avLst/>
            </a:prstGeom>
            <a:solidFill>
              <a:srgbClr val="6469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6" name="Rectangle 252"/>
            <p:cNvSpPr>
              <a:spLocks noChangeArrowheads="1"/>
            </p:cNvSpPr>
            <p:nvPr userDrawn="1"/>
          </p:nvSpPr>
          <p:spPr bwMode="auto">
            <a:xfrm>
              <a:off x="1335" y="-14"/>
              <a:ext cx="22" cy="149"/>
            </a:xfrm>
            <a:prstGeom prst="rect">
              <a:avLst/>
            </a:prstGeom>
            <a:solidFill>
              <a:srgbClr val="656B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7" name="Rectangle 253"/>
            <p:cNvSpPr>
              <a:spLocks noChangeArrowheads="1"/>
            </p:cNvSpPr>
            <p:nvPr userDrawn="1"/>
          </p:nvSpPr>
          <p:spPr bwMode="auto">
            <a:xfrm>
              <a:off x="1357" y="-14"/>
              <a:ext cx="39" cy="149"/>
            </a:xfrm>
            <a:prstGeom prst="rect">
              <a:avLst/>
            </a:prstGeom>
            <a:solidFill>
              <a:srgbClr val="676C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8" name="Rectangle 254"/>
            <p:cNvSpPr>
              <a:spLocks noChangeArrowheads="1"/>
            </p:cNvSpPr>
            <p:nvPr userDrawn="1"/>
          </p:nvSpPr>
          <p:spPr bwMode="auto">
            <a:xfrm>
              <a:off x="1396" y="-14"/>
              <a:ext cx="28" cy="149"/>
            </a:xfrm>
            <a:prstGeom prst="rect">
              <a:avLst/>
            </a:prstGeom>
            <a:solidFill>
              <a:srgbClr val="696E8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99" name="Rectangle 255"/>
            <p:cNvSpPr>
              <a:spLocks noChangeArrowheads="1"/>
            </p:cNvSpPr>
            <p:nvPr userDrawn="1"/>
          </p:nvSpPr>
          <p:spPr bwMode="auto">
            <a:xfrm>
              <a:off x="1424" y="-14"/>
              <a:ext cx="32" cy="149"/>
            </a:xfrm>
            <a:prstGeom prst="rect">
              <a:avLst/>
            </a:prstGeom>
            <a:solidFill>
              <a:srgbClr val="6B6F8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0" name="Rectangle 256"/>
            <p:cNvSpPr>
              <a:spLocks noChangeArrowheads="1"/>
            </p:cNvSpPr>
            <p:nvPr userDrawn="1"/>
          </p:nvSpPr>
          <p:spPr bwMode="auto">
            <a:xfrm>
              <a:off x="1456" y="-14"/>
              <a:ext cx="28" cy="149"/>
            </a:xfrm>
            <a:prstGeom prst="rect">
              <a:avLst/>
            </a:prstGeom>
            <a:solidFill>
              <a:srgbClr val="6C71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1" name="Rectangle 257"/>
            <p:cNvSpPr>
              <a:spLocks noChangeArrowheads="1"/>
            </p:cNvSpPr>
            <p:nvPr userDrawn="1"/>
          </p:nvSpPr>
          <p:spPr bwMode="auto">
            <a:xfrm>
              <a:off x="1484" y="-14"/>
              <a:ext cx="28" cy="149"/>
            </a:xfrm>
            <a:prstGeom prst="rect">
              <a:avLst/>
            </a:prstGeom>
            <a:solidFill>
              <a:srgbClr val="6E73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2" name="Rectangle 258"/>
            <p:cNvSpPr>
              <a:spLocks noChangeArrowheads="1"/>
            </p:cNvSpPr>
            <p:nvPr userDrawn="1"/>
          </p:nvSpPr>
          <p:spPr bwMode="auto">
            <a:xfrm>
              <a:off x="1512" y="-14"/>
              <a:ext cx="32" cy="149"/>
            </a:xfrm>
            <a:prstGeom prst="rect">
              <a:avLst/>
            </a:prstGeom>
            <a:solidFill>
              <a:srgbClr val="7074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3" name="Rectangle 259"/>
            <p:cNvSpPr>
              <a:spLocks noChangeArrowheads="1"/>
            </p:cNvSpPr>
            <p:nvPr userDrawn="1"/>
          </p:nvSpPr>
          <p:spPr bwMode="auto">
            <a:xfrm>
              <a:off x="1544" y="-14"/>
              <a:ext cx="28" cy="149"/>
            </a:xfrm>
            <a:prstGeom prst="rect">
              <a:avLst/>
            </a:prstGeom>
            <a:solidFill>
              <a:srgbClr val="7276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4" name="Rectangle 260"/>
            <p:cNvSpPr>
              <a:spLocks noChangeArrowheads="1"/>
            </p:cNvSpPr>
            <p:nvPr userDrawn="1"/>
          </p:nvSpPr>
          <p:spPr bwMode="auto">
            <a:xfrm>
              <a:off x="1572" y="-14"/>
              <a:ext cx="39" cy="149"/>
            </a:xfrm>
            <a:prstGeom prst="rect">
              <a:avLst/>
            </a:prstGeom>
            <a:solidFill>
              <a:srgbClr val="747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5" name="Rectangle 261"/>
            <p:cNvSpPr>
              <a:spLocks noChangeArrowheads="1"/>
            </p:cNvSpPr>
            <p:nvPr userDrawn="1"/>
          </p:nvSpPr>
          <p:spPr bwMode="auto">
            <a:xfrm>
              <a:off x="1611" y="-14"/>
              <a:ext cx="22" cy="149"/>
            </a:xfrm>
            <a:prstGeom prst="rect">
              <a:avLst/>
            </a:prstGeom>
            <a:solidFill>
              <a:srgbClr val="757A8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6" name="Rectangle 262"/>
            <p:cNvSpPr>
              <a:spLocks noChangeArrowheads="1"/>
            </p:cNvSpPr>
            <p:nvPr userDrawn="1"/>
          </p:nvSpPr>
          <p:spPr bwMode="auto">
            <a:xfrm>
              <a:off x="1633" y="-14"/>
              <a:ext cx="28" cy="149"/>
            </a:xfrm>
            <a:prstGeom prst="rect">
              <a:avLst/>
            </a:prstGeom>
            <a:solidFill>
              <a:srgbClr val="777B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7" name="Rectangle 263"/>
            <p:cNvSpPr>
              <a:spLocks noChangeArrowheads="1"/>
            </p:cNvSpPr>
            <p:nvPr userDrawn="1"/>
          </p:nvSpPr>
          <p:spPr bwMode="auto">
            <a:xfrm>
              <a:off x="1661" y="-14"/>
              <a:ext cx="27" cy="149"/>
            </a:xfrm>
            <a:prstGeom prst="rect">
              <a:avLst/>
            </a:prstGeom>
            <a:solidFill>
              <a:srgbClr val="797D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8" name="Rectangle 264"/>
            <p:cNvSpPr>
              <a:spLocks noChangeArrowheads="1"/>
            </p:cNvSpPr>
            <p:nvPr userDrawn="1"/>
          </p:nvSpPr>
          <p:spPr bwMode="auto">
            <a:xfrm>
              <a:off x="1688" y="-14"/>
              <a:ext cx="22" cy="149"/>
            </a:xfrm>
            <a:prstGeom prst="rect">
              <a:avLst/>
            </a:prstGeom>
            <a:solidFill>
              <a:srgbClr val="7B7E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09" name="Rectangle 265"/>
            <p:cNvSpPr>
              <a:spLocks noChangeArrowheads="1"/>
            </p:cNvSpPr>
            <p:nvPr userDrawn="1"/>
          </p:nvSpPr>
          <p:spPr bwMode="auto">
            <a:xfrm>
              <a:off x="1710" y="-14"/>
              <a:ext cx="33" cy="149"/>
            </a:xfrm>
            <a:prstGeom prst="rect">
              <a:avLst/>
            </a:prstGeom>
            <a:solidFill>
              <a:srgbClr val="7C80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0" name="Rectangle 266"/>
            <p:cNvSpPr>
              <a:spLocks noChangeArrowheads="1"/>
            </p:cNvSpPr>
            <p:nvPr userDrawn="1"/>
          </p:nvSpPr>
          <p:spPr bwMode="auto">
            <a:xfrm>
              <a:off x="1743" y="-14"/>
              <a:ext cx="28" cy="149"/>
            </a:xfrm>
            <a:prstGeom prst="rect">
              <a:avLst/>
            </a:prstGeom>
            <a:solidFill>
              <a:srgbClr val="7E819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1" name="Rectangle 267"/>
            <p:cNvSpPr>
              <a:spLocks noChangeArrowheads="1"/>
            </p:cNvSpPr>
            <p:nvPr userDrawn="1"/>
          </p:nvSpPr>
          <p:spPr bwMode="auto">
            <a:xfrm>
              <a:off x="1771" y="-14"/>
              <a:ext cx="27" cy="149"/>
            </a:xfrm>
            <a:prstGeom prst="rect">
              <a:avLst/>
            </a:prstGeom>
            <a:solidFill>
              <a:srgbClr val="8083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2" name="Rectangle 268"/>
            <p:cNvSpPr>
              <a:spLocks noChangeArrowheads="1"/>
            </p:cNvSpPr>
            <p:nvPr userDrawn="1"/>
          </p:nvSpPr>
          <p:spPr bwMode="auto">
            <a:xfrm>
              <a:off x="1798" y="-14"/>
              <a:ext cx="34" cy="149"/>
            </a:xfrm>
            <a:prstGeom prst="rect">
              <a:avLst/>
            </a:prstGeom>
            <a:solidFill>
              <a:srgbClr val="8185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3" name="Rectangle 269"/>
            <p:cNvSpPr>
              <a:spLocks noChangeArrowheads="1"/>
            </p:cNvSpPr>
            <p:nvPr userDrawn="1"/>
          </p:nvSpPr>
          <p:spPr bwMode="auto">
            <a:xfrm>
              <a:off x="1832" y="-14"/>
              <a:ext cx="27" cy="149"/>
            </a:xfrm>
            <a:prstGeom prst="rect">
              <a:avLst/>
            </a:prstGeom>
            <a:solidFill>
              <a:srgbClr val="8386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4" name="Rectangle 270"/>
            <p:cNvSpPr>
              <a:spLocks noChangeArrowheads="1"/>
            </p:cNvSpPr>
            <p:nvPr userDrawn="1"/>
          </p:nvSpPr>
          <p:spPr bwMode="auto">
            <a:xfrm>
              <a:off x="1859" y="-14"/>
              <a:ext cx="27" cy="149"/>
            </a:xfrm>
            <a:prstGeom prst="rect">
              <a:avLst/>
            </a:prstGeom>
            <a:solidFill>
              <a:srgbClr val="85889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5" name="Rectangle 271"/>
            <p:cNvSpPr>
              <a:spLocks noChangeArrowheads="1"/>
            </p:cNvSpPr>
            <p:nvPr userDrawn="1"/>
          </p:nvSpPr>
          <p:spPr bwMode="auto">
            <a:xfrm>
              <a:off x="1886" y="-14"/>
              <a:ext cx="22" cy="149"/>
            </a:xfrm>
            <a:prstGeom prst="rect">
              <a:avLst/>
            </a:prstGeom>
            <a:solidFill>
              <a:srgbClr val="868A9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6" name="Rectangle 272"/>
            <p:cNvSpPr>
              <a:spLocks noChangeArrowheads="1"/>
            </p:cNvSpPr>
            <p:nvPr userDrawn="1"/>
          </p:nvSpPr>
          <p:spPr bwMode="auto">
            <a:xfrm>
              <a:off x="1908" y="-14"/>
              <a:ext cx="34" cy="149"/>
            </a:xfrm>
            <a:prstGeom prst="rect">
              <a:avLst/>
            </a:prstGeom>
            <a:solidFill>
              <a:srgbClr val="888B9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7" name="Rectangle 273"/>
            <p:cNvSpPr>
              <a:spLocks noChangeArrowheads="1"/>
            </p:cNvSpPr>
            <p:nvPr userDrawn="1"/>
          </p:nvSpPr>
          <p:spPr bwMode="auto">
            <a:xfrm>
              <a:off x="1942" y="-14"/>
              <a:ext cx="22" cy="149"/>
            </a:xfrm>
            <a:prstGeom prst="rect">
              <a:avLst/>
            </a:prstGeom>
            <a:solidFill>
              <a:srgbClr val="898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8" name="Rectangle 274"/>
            <p:cNvSpPr>
              <a:spLocks noChangeArrowheads="1"/>
            </p:cNvSpPr>
            <p:nvPr userDrawn="1"/>
          </p:nvSpPr>
          <p:spPr bwMode="auto">
            <a:xfrm>
              <a:off x="1964" y="-14"/>
              <a:ext cx="27" cy="149"/>
            </a:xfrm>
            <a:prstGeom prst="rect">
              <a:avLst/>
            </a:prstGeom>
            <a:solidFill>
              <a:srgbClr val="8B8E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19" name="Rectangle 275"/>
            <p:cNvSpPr>
              <a:spLocks noChangeArrowheads="1"/>
            </p:cNvSpPr>
            <p:nvPr userDrawn="1"/>
          </p:nvSpPr>
          <p:spPr bwMode="auto">
            <a:xfrm>
              <a:off x="1991" y="-14"/>
              <a:ext cx="39" cy="149"/>
            </a:xfrm>
            <a:prstGeom prst="rect">
              <a:avLst/>
            </a:prstGeom>
            <a:solidFill>
              <a:srgbClr val="8D909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0" name="Rectangle 276"/>
            <p:cNvSpPr>
              <a:spLocks noChangeArrowheads="1"/>
            </p:cNvSpPr>
            <p:nvPr userDrawn="1"/>
          </p:nvSpPr>
          <p:spPr bwMode="auto">
            <a:xfrm>
              <a:off x="2030" y="-14"/>
              <a:ext cx="22" cy="149"/>
            </a:xfrm>
            <a:prstGeom prst="rect">
              <a:avLst/>
            </a:prstGeom>
            <a:solidFill>
              <a:srgbClr val="8F91A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1" name="Rectangle 277"/>
            <p:cNvSpPr>
              <a:spLocks noChangeArrowheads="1"/>
            </p:cNvSpPr>
            <p:nvPr userDrawn="1"/>
          </p:nvSpPr>
          <p:spPr bwMode="auto">
            <a:xfrm>
              <a:off x="2052" y="-14"/>
              <a:ext cx="27" cy="149"/>
            </a:xfrm>
            <a:prstGeom prst="rect">
              <a:avLst/>
            </a:prstGeom>
            <a:solidFill>
              <a:srgbClr val="9093A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2" name="Rectangle 278"/>
            <p:cNvSpPr>
              <a:spLocks noChangeArrowheads="1"/>
            </p:cNvSpPr>
            <p:nvPr userDrawn="1"/>
          </p:nvSpPr>
          <p:spPr bwMode="auto">
            <a:xfrm>
              <a:off x="2079" y="-14"/>
              <a:ext cx="39" cy="149"/>
            </a:xfrm>
            <a:prstGeom prst="rect">
              <a:avLst/>
            </a:prstGeom>
            <a:solidFill>
              <a:srgbClr val="9295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3" name="Rectangle 279"/>
            <p:cNvSpPr>
              <a:spLocks noChangeArrowheads="1"/>
            </p:cNvSpPr>
            <p:nvPr userDrawn="1"/>
          </p:nvSpPr>
          <p:spPr bwMode="auto">
            <a:xfrm>
              <a:off x="2118" y="-14"/>
              <a:ext cx="22" cy="149"/>
            </a:xfrm>
            <a:prstGeom prst="rect">
              <a:avLst/>
            </a:prstGeom>
            <a:solidFill>
              <a:srgbClr val="9496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4" name="Rectangle 280"/>
            <p:cNvSpPr>
              <a:spLocks noChangeArrowheads="1"/>
            </p:cNvSpPr>
            <p:nvPr userDrawn="1"/>
          </p:nvSpPr>
          <p:spPr bwMode="auto">
            <a:xfrm>
              <a:off x="2140" y="-14"/>
              <a:ext cx="22" cy="149"/>
            </a:xfrm>
            <a:prstGeom prst="rect">
              <a:avLst/>
            </a:prstGeom>
            <a:solidFill>
              <a:srgbClr val="9598A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5" name="Rectangle 281"/>
            <p:cNvSpPr>
              <a:spLocks noChangeArrowheads="1"/>
            </p:cNvSpPr>
            <p:nvPr userDrawn="1"/>
          </p:nvSpPr>
          <p:spPr bwMode="auto">
            <a:xfrm>
              <a:off x="2162" y="-14"/>
              <a:ext cx="28" cy="149"/>
            </a:xfrm>
            <a:prstGeom prst="rect">
              <a:avLst/>
            </a:prstGeom>
            <a:solidFill>
              <a:srgbClr val="9699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6" name="Rectangle 282"/>
            <p:cNvSpPr>
              <a:spLocks noChangeArrowheads="1"/>
            </p:cNvSpPr>
            <p:nvPr userDrawn="1"/>
          </p:nvSpPr>
          <p:spPr bwMode="auto">
            <a:xfrm>
              <a:off x="2190" y="-14"/>
              <a:ext cx="27" cy="149"/>
            </a:xfrm>
            <a:prstGeom prst="rect">
              <a:avLst/>
            </a:prstGeom>
            <a:solidFill>
              <a:srgbClr val="989BA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7" name="Rectangle 283"/>
            <p:cNvSpPr>
              <a:spLocks noChangeArrowheads="1"/>
            </p:cNvSpPr>
            <p:nvPr userDrawn="1"/>
          </p:nvSpPr>
          <p:spPr bwMode="auto">
            <a:xfrm>
              <a:off x="2217" y="-14"/>
              <a:ext cx="23" cy="149"/>
            </a:xfrm>
            <a:prstGeom prst="rect">
              <a:avLst/>
            </a:prstGeom>
            <a:solidFill>
              <a:srgbClr val="9A9C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8" name="Rectangle 284"/>
            <p:cNvSpPr>
              <a:spLocks noChangeArrowheads="1"/>
            </p:cNvSpPr>
            <p:nvPr userDrawn="1"/>
          </p:nvSpPr>
          <p:spPr bwMode="auto">
            <a:xfrm>
              <a:off x="2240" y="-14"/>
              <a:ext cx="32" cy="149"/>
            </a:xfrm>
            <a:prstGeom prst="rect">
              <a:avLst/>
            </a:prstGeom>
            <a:solidFill>
              <a:srgbClr val="9B9EA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29" name="Rectangle 285"/>
            <p:cNvSpPr>
              <a:spLocks noChangeArrowheads="1"/>
            </p:cNvSpPr>
            <p:nvPr userDrawn="1"/>
          </p:nvSpPr>
          <p:spPr bwMode="auto">
            <a:xfrm>
              <a:off x="2272" y="-14"/>
              <a:ext cx="28" cy="149"/>
            </a:xfrm>
            <a:prstGeom prst="rect">
              <a:avLst/>
            </a:prstGeom>
            <a:solidFill>
              <a:srgbClr val="9D9F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0" name="Rectangle 286"/>
            <p:cNvSpPr>
              <a:spLocks noChangeArrowheads="1"/>
            </p:cNvSpPr>
            <p:nvPr userDrawn="1"/>
          </p:nvSpPr>
          <p:spPr bwMode="auto">
            <a:xfrm>
              <a:off x="2300" y="-14"/>
              <a:ext cx="38" cy="149"/>
            </a:xfrm>
            <a:prstGeom prst="rect">
              <a:avLst/>
            </a:prstGeom>
            <a:solidFill>
              <a:srgbClr val="9FA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1" name="Rectangle 287"/>
            <p:cNvSpPr>
              <a:spLocks noChangeArrowheads="1"/>
            </p:cNvSpPr>
            <p:nvPr userDrawn="1"/>
          </p:nvSpPr>
          <p:spPr bwMode="auto">
            <a:xfrm>
              <a:off x="2338" y="-14"/>
              <a:ext cx="23" cy="149"/>
            </a:xfrm>
            <a:prstGeom prst="rect">
              <a:avLst/>
            </a:prstGeom>
            <a:solidFill>
              <a:srgbClr val="A0A3A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2" name="Rectangle 288"/>
            <p:cNvSpPr>
              <a:spLocks noChangeArrowheads="1"/>
            </p:cNvSpPr>
            <p:nvPr userDrawn="1"/>
          </p:nvSpPr>
          <p:spPr bwMode="auto">
            <a:xfrm>
              <a:off x="2361" y="-14"/>
              <a:ext cx="27" cy="149"/>
            </a:xfrm>
            <a:prstGeom prst="rect">
              <a:avLst/>
            </a:prstGeom>
            <a:solidFill>
              <a:srgbClr val="A2A4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3" name="Rectangle 289"/>
            <p:cNvSpPr>
              <a:spLocks noChangeArrowheads="1"/>
            </p:cNvSpPr>
            <p:nvPr userDrawn="1"/>
          </p:nvSpPr>
          <p:spPr bwMode="auto">
            <a:xfrm>
              <a:off x="2388" y="-14"/>
              <a:ext cx="45" cy="149"/>
            </a:xfrm>
            <a:prstGeom prst="rect">
              <a:avLst/>
            </a:prstGeom>
            <a:solidFill>
              <a:srgbClr val="A4A6B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4" name="Rectangle 290"/>
            <p:cNvSpPr>
              <a:spLocks noChangeArrowheads="1"/>
            </p:cNvSpPr>
            <p:nvPr userDrawn="1"/>
          </p:nvSpPr>
          <p:spPr bwMode="auto">
            <a:xfrm>
              <a:off x="2433" y="-14"/>
              <a:ext cx="26" cy="149"/>
            </a:xfrm>
            <a:prstGeom prst="rect">
              <a:avLst/>
            </a:prstGeom>
            <a:solidFill>
              <a:srgbClr val="A6A8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5" name="Rectangle 291"/>
            <p:cNvSpPr>
              <a:spLocks noChangeArrowheads="1"/>
            </p:cNvSpPr>
            <p:nvPr userDrawn="1"/>
          </p:nvSpPr>
          <p:spPr bwMode="auto">
            <a:xfrm>
              <a:off x="2459" y="-14"/>
              <a:ext cx="40" cy="149"/>
            </a:xfrm>
            <a:prstGeom prst="rect">
              <a:avLst/>
            </a:prstGeom>
            <a:solidFill>
              <a:srgbClr val="A8AAB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6" name="Rectangle 292"/>
            <p:cNvSpPr>
              <a:spLocks noChangeArrowheads="1"/>
            </p:cNvSpPr>
            <p:nvPr userDrawn="1"/>
          </p:nvSpPr>
          <p:spPr bwMode="auto">
            <a:xfrm>
              <a:off x="2499" y="-14"/>
              <a:ext cx="44" cy="149"/>
            </a:xfrm>
            <a:prstGeom prst="rect">
              <a:avLst/>
            </a:prstGeom>
            <a:solidFill>
              <a:srgbClr val="AAACB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7" name="Rectangle 293"/>
            <p:cNvSpPr>
              <a:spLocks noChangeArrowheads="1"/>
            </p:cNvSpPr>
            <p:nvPr userDrawn="1"/>
          </p:nvSpPr>
          <p:spPr bwMode="auto">
            <a:xfrm>
              <a:off x="2543" y="-14"/>
              <a:ext cx="38" cy="149"/>
            </a:xfrm>
            <a:prstGeom prst="rect">
              <a:avLst/>
            </a:prstGeom>
            <a:solidFill>
              <a:srgbClr val="ACAEB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8" name="Rectangle 294"/>
            <p:cNvSpPr>
              <a:spLocks noChangeArrowheads="1"/>
            </p:cNvSpPr>
            <p:nvPr userDrawn="1"/>
          </p:nvSpPr>
          <p:spPr bwMode="auto">
            <a:xfrm>
              <a:off x="2581" y="-14"/>
              <a:ext cx="22" cy="149"/>
            </a:xfrm>
            <a:prstGeom prst="rect">
              <a:avLst/>
            </a:prstGeom>
            <a:solidFill>
              <a:srgbClr val="AEAFB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39" name="Rectangle 295"/>
            <p:cNvSpPr>
              <a:spLocks noChangeArrowheads="1"/>
            </p:cNvSpPr>
            <p:nvPr userDrawn="1"/>
          </p:nvSpPr>
          <p:spPr bwMode="auto">
            <a:xfrm>
              <a:off x="2603" y="-14"/>
              <a:ext cx="28" cy="149"/>
            </a:xfrm>
            <a:prstGeom prst="rect">
              <a:avLst/>
            </a:prstGeom>
            <a:solidFill>
              <a:srgbClr val="AFB1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0" name="Rectangle 296"/>
            <p:cNvSpPr>
              <a:spLocks noChangeArrowheads="1"/>
            </p:cNvSpPr>
            <p:nvPr userDrawn="1"/>
          </p:nvSpPr>
          <p:spPr bwMode="auto">
            <a:xfrm>
              <a:off x="2631" y="-14"/>
              <a:ext cx="43" cy="149"/>
            </a:xfrm>
            <a:prstGeom prst="rect">
              <a:avLst/>
            </a:prstGeom>
            <a:solidFill>
              <a:srgbClr val="B1B3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1" name="Rectangle 297"/>
            <p:cNvSpPr>
              <a:spLocks noChangeArrowheads="1"/>
            </p:cNvSpPr>
            <p:nvPr userDrawn="1"/>
          </p:nvSpPr>
          <p:spPr bwMode="auto">
            <a:xfrm>
              <a:off x="2674" y="-14"/>
              <a:ext cx="40" cy="149"/>
            </a:xfrm>
            <a:prstGeom prst="rect">
              <a:avLst/>
            </a:prstGeom>
            <a:solidFill>
              <a:srgbClr val="B3B5B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2" name="Rectangle 298"/>
            <p:cNvSpPr>
              <a:spLocks noChangeArrowheads="1"/>
            </p:cNvSpPr>
            <p:nvPr userDrawn="1"/>
          </p:nvSpPr>
          <p:spPr bwMode="auto">
            <a:xfrm>
              <a:off x="2714" y="-14"/>
              <a:ext cx="27" cy="149"/>
            </a:xfrm>
            <a:prstGeom prst="rect">
              <a:avLst/>
            </a:prstGeom>
            <a:solidFill>
              <a:srgbClr val="B5B6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3" name="Rectangle 299"/>
            <p:cNvSpPr>
              <a:spLocks noChangeArrowheads="1"/>
            </p:cNvSpPr>
            <p:nvPr userDrawn="1"/>
          </p:nvSpPr>
          <p:spPr bwMode="auto">
            <a:xfrm>
              <a:off x="2741" y="-14"/>
              <a:ext cx="28" cy="149"/>
            </a:xfrm>
            <a:prstGeom prst="rect">
              <a:avLst/>
            </a:prstGeom>
            <a:solidFill>
              <a:srgbClr val="B7B8C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4" name="Rectangle 300"/>
            <p:cNvSpPr>
              <a:spLocks noChangeArrowheads="1"/>
            </p:cNvSpPr>
            <p:nvPr userDrawn="1"/>
          </p:nvSpPr>
          <p:spPr bwMode="auto">
            <a:xfrm>
              <a:off x="2769" y="-14"/>
              <a:ext cx="38" cy="149"/>
            </a:xfrm>
            <a:prstGeom prst="rect">
              <a:avLst/>
            </a:prstGeom>
            <a:solidFill>
              <a:srgbClr val="B8BA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5" name="Rectangle 301"/>
            <p:cNvSpPr>
              <a:spLocks noChangeArrowheads="1"/>
            </p:cNvSpPr>
            <p:nvPr userDrawn="1"/>
          </p:nvSpPr>
          <p:spPr bwMode="auto">
            <a:xfrm>
              <a:off x="2807" y="-14"/>
              <a:ext cx="22" cy="149"/>
            </a:xfrm>
            <a:prstGeom prst="rect">
              <a:avLst/>
            </a:prstGeom>
            <a:solidFill>
              <a:srgbClr val="BABB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6" name="Rectangle 302"/>
            <p:cNvSpPr>
              <a:spLocks noChangeArrowheads="1"/>
            </p:cNvSpPr>
            <p:nvPr userDrawn="1"/>
          </p:nvSpPr>
          <p:spPr bwMode="auto">
            <a:xfrm>
              <a:off x="2829" y="-14"/>
              <a:ext cx="44" cy="149"/>
            </a:xfrm>
            <a:prstGeom prst="rect">
              <a:avLst/>
            </a:prstGeom>
            <a:solidFill>
              <a:srgbClr val="BBBD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7" name="Rectangle 303"/>
            <p:cNvSpPr>
              <a:spLocks noChangeArrowheads="1"/>
            </p:cNvSpPr>
            <p:nvPr userDrawn="1"/>
          </p:nvSpPr>
          <p:spPr bwMode="auto">
            <a:xfrm>
              <a:off x="2873" y="-14"/>
              <a:ext cx="39" cy="149"/>
            </a:xfrm>
            <a:prstGeom prst="rect">
              <a:avLst/>
            </a:prstGeom>
            <a:solidFill>
              <a:srgbClr val="BDBF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8" name="Rectangle 304"/>
            <p:cNvSpPr>
              <a:spLocks noChangeArrowheads="1"/>
            </p:cNvSpPr>
            <p:nvPr userDrawn="1"/>
          </p:nvSpPr>
          <p:spPr bwMode="auto">
            <a:xfrm>
              <a:off x="2912" y="-14"/>
              <a:ext cx="27" cy="149"/>
            </a:xfrm>
            <a:prstGeom prst="rect">
              <a:avLst/>
            </a:prstGeom>
            <a:solidFill>
              <a:srgbClr val="BFC0C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49" name="Rectangle 305"/>
            <p:cNvSpPr>
              <a:spLocks noChangeArrowheads="1"/>
            </p:cNvSpPr>
            <p:nvPr userDrawn="1"/>
          </p:nvSpPr>
          <p:spPr bwMode="auto">
            <a:xfrm>
              <a:off x="2939" y="-14"/>
              <a:ext cx="45" cy="149"/>
            </a:xfrm>
            <a:prstGeom prst="rect">
              <a:avLst/>
            </a:prstGeom>
            <a:solidFill>
              <a:srgbClr val="C1C2C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0" name="Rectangle 306"/>
            <p:cNvSpPr>
              <a:spLocks noChangeArrowheads="1"/>
            </p:cNvSpPr>
            <p:nvPr userDrawn="1"/>
          </p:nvSpPr>
          <p:spPr bwMode="auto">
            <a:xfrm>
              <a:off x="2984" y="-14"/>
              <a:ext cx="44" cy="149"/>
            </a:xfrm>
            <a:prstGeom prst="rect">
              <a:avLst/>
            </a:prstGeom>
            <a:solidFill>
              <a:srgbClr val="C3C4C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1" name="Rectangle 307"/>
            <p:cNvSpPr>
              <a:spLocks noChangeArrowheads="1"/>
            </p:cNvSpPr>
            <p:nvPr userDrawn="1"/>
          </p:nvSpPr>
          <p:spPr bwMode="auto">
            <a:xfrm>
              <a:off x="3028" y="-14"/>
              <a:ext cx="44" cy="149"/>
            </a:xfrm>
            <a:prstGeom prst="rect">
              <a:avLst/>
            </a:prstGeom>
            <a:solidFill>
              <a:srgbClr val="C5C6C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2" name="Rectangle 308"/>
            <p:cNvSpPr>
              <a:spLocks noChangeArrowheads="1"/>
            </p:cNvSpPr>
            <p:nvPr userDrawn="1"/>
          </p:nvSpPr>
          <p:spPr bwMode="auto">
            <a:xfrm>
              <a:off x="3072" y="-14"/>
              <a:ext cx="44" cy="149"/>
            </a:xfrm>
            <a:prstGeom prst="rect">
              <a:avLst/>
            </a:prstGeom>
            <a:solidFill>
              <a:srgbClr val="C7C8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3" name="Rectangle 309"/>
            <p:cNvSpPr>
              <a:spLocks noChangeArrowheads="1"/>
            </p:cNvSpPr>
            <p:nvPr userDrawn="1"/>
          </p:nvSpPr>
          <p:spPr bwMode="auto">
            <a:xfrm>
              <a:off x="3116" y="-14"/>
              <a:ext cx="44" cy="149"/>
            </a:xfrm>
            <a:prstGeom prst="rect">
              <a:avLst/>
            </a:prstGeom>
            <a:solidFill>
              <a:srgbClr val="C9CA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4" name="Rectangle 310"/>
            <p:cNvSpPr>
              <a:spLocks noChangeArrowheads="1"/>
            </p:cNvSpPr>
            <p:nvPr userDrawn="1"/>
          </p:nvSpPr>
          <p:spPr bwMode="auto">
            <a:xfrm>
              <a:off x="3160" y="-14"/>
              <a:ext cx="44" cy="149"/>
            </a:xfrm>
            <a:prstGeom prst="rect">
              <a:avLst/>
            </a:prstGeom>
            <a:solidFill>
              <a:srgbClr val="CBCCD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5" name="Rectangle 311"/>
            <p:cNvSpPr>
              <a:spLocks noChangeArrowheads="1"/>
            </p:cNvSpPr>
            <p:nvPr userDrawn="1"/>
          </p:nvSpPr>
          <p:spPr bwMode="auto">
            <a:xfrm>
              <a:off x="3204" y="-14"/>
              <a:ext cx="45" cy="149"/>
            </a:xfrm>
            <a:prstGeom prst="rect">
              <a:avLst/>
            </a:prstGeom>
            <a:solidFill>
              <a:srgbClr val="CDCE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6" name="Rectangle 312"/>
            <p:cNvSpPr>
              <a:spLocks noChangeArrowheads="1"/>
            </p:cNvSpPr>
            <p:nvPr userDrawn="1"/>
          </p:nvSpPr>
          <p:spPr bwMode="auto">
            <a:xfrm>
              <a:off x="3249" y="-14"/>
              <a:ext cx="44" cy="149"/>
            </a:xfrm>
            <a:prstGeom prst="rect">
              <a:avLst/>
            </a:prstGeom>
            <a:solidFill>
              <a:srgbClr val="CECF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7" name="Rectangle 313"/>
            <p:cNvSpPr>
              <a:spLocks noChangeArrowheads="1"/>
            </p:cNvSpPr>
            <p:nvPr userDrawn="1"/>
          </p:nvSpPr>
          <p:spPr bwMode="auto">
            <a:xfrm>
              <a:off x="3293" y="-14"/>
              <a:ext cx="44" cy="149"/>
            </a:xfrm>
            <a:prstGeom prst="rect">
              <a:avLst/>
            </a:prstGeom>
            <a:solidFill>
              <a:srgbClr val="D0D1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8" name="Rectangle 314"/>
            <p:cNvSpPr>
              <a:spLocks noChangeArrowheads="1"/>
            </p:cNvSpPr>
            <p:nvPr userDrawn="1"/>
          </p:nvSpPr>
          <p:spPr bwMode="auto">
            <a:xfrm>
              <a:off x="3337" y="-14"/>
              <a:ext cx="44" cy="149"/>
            </a:xfrm>
            <a:prstGeom prst="rect">
              <a:avLst/>
            </a:prstGeom>
            <a:solidFill>
              <a:srgbClr val="D2D3D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59" name="Rectangle 315"/>
            <p:cNvSpPr>
              <a:spLocks noChangeArrowheads="1"/>
            </p:cNvSpPr>
            <p:nvPr userDrawn="1"/>
          </p:nvSpPr>
          <p:spPr bwMode="auto">
            <a:xfrm>
              <a:off x="3381" y="-14"/>
              <a:ext cx="43" cy="149"/>
            </a:xfrm>
            <a:prstGeom prst="rect">
              <a:avLst/>
            </a:prstGeom>
            <a:solidFill>
              <a:srgbClr val="D4D5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0" name="Rectangle 316"/>
            <p:cNvSpPr>
              <a:spLocks noChangeArrowheads="1"/>
            </p:cNvSpPr>
            <p:nvPr userDrawn="1"/>
          </p:nvSpPr>
          <p:spPr bwMode="auto">
            <a:xfrm>
              <a:off x="3424" y="-14"/>
              <a:ext cx="44" cy="149"/>
            </a:xfrm>
            <a:prstGeom prst="rect">
              <a:avLst/>
            </a:prstGeom>
            <a:solidFill>
              <a:srgbClr val="D6D6D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1" name="Rectangle 317"/>
            <p:cNvSpPr>
              <a:spLocks noChangeArrowheads="1"/>
            </p:cNvSpPr>
            <p:nvPr userDrawn="1"/>
          </p:nvSpPr>
          <p:spPr bwMode="auto">
            <a:xfrm>
              <a:off x="3468" y="-14"/>
              <a:ext cx="45" cy="149"/>
            </a:xfrm>
            <a:prstGeom prst="rect">
              <a:avLst/>
            </a:prstGeom>
            <a:solidFill>
              <a:srgbClr val="D7D8D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2" name="Rectangle 318"/>
            <p:cNvSpPr>
              <a:spLocks noChangeArrowheads="1"/>
            </p:cNvSpPr>
            <p:nvPr userDrawn="1"/>
          </p:nvSpPr>
          <p:spPr bwMode="auto">
            <a:xfrm>
              <a:off x="3513" y="-14"/>
              <a:ext cx="66" cy="149"/>
            </a:xfrm>
            <a:prstGeom prst="rect">
              <a:avLst/>
            </a:prstGeom>
            <a:solidFill>
              <a:srgbClr val="D9DA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3" name="Rectangle 319"/>
            <p:cNvSpPr>
              <a:spLocks noChangeArrowheads="1"/>
            </p:cNvSpPr>
            <p:nvPr userDrawn="1"/>
          </p:nvSpPr>
          <p:spPr bwMode="auto">
            <a:xfrm>
              <a:off x="3579" y="-14"/>
              <a:ext cx="44" cy="149"/>
            </a:xfrm>
            <a:prstGeom prst="rect">
              <a:avLst/>
            </a:prstGeom>
            <a:solidFill>
              <a:srgbClr val="DBDCE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4" name="Rectangle 320"/>
            <p:cNvSpPr>
              <a:spLocks noChangeArrowheads="1"/>
            </p:cNvSpPr>
            <p:nvPr userDrawn="1"/>
          </p:nvSpPr>
          <p:spPr bwMode="auto">
            <a:xfrm>
              <a:off x="3623" y="-14"/>
              <a:ext cx="66" cy="149"/>
            </a:xfrm>
            <a:prstGeom prst="rect">
              <a:avLst/>
            </a:prstGeom>
            <a:solidFill>
              <a:srgbClr val="DDDEE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5" name="Rectangle 321"/>
            <p:cNvSpPr>
              <a:spLocks noChangeArrowheads="1"/>
            </p:cNvSpPr>
            <p:nvPr userDrawn="1"/>
          </p:nvSpPr>
          <p:spPr bwMode="auto">
            <a:xfrm>
              <a:off x="3689" y="-14"/>
              <a:ext cx="44" cy="149"/>
            </a:xfrm>
            <a:prstGeom prst="rect">
              <a:avLst/>
            </a:prstGeom>
            <a:solidFill>
              <a:srgbClr val="DF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6" name="Rectangle 322"/>
            <p:cNvSpPr>
              <a:spLocks noChangeArrowheads="1"/>
            </p:cNvSpPr>
            <p:nvPr userDrawn="1"/>
          </p:nvSpPr>
          <p:spPr bwMode="auto">
            <a:xfrm>
              <a:off x="3733" y="-14"/>
              <a:ext cx="44" cy="149"/>
            </a:xfrm>
            <a:prstGeom prst="rect">
              <a:avLst/>
            </a:prstGeom>
            <a:solidFill>
              <a:srgbClr val="E1E1E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7" name="Rectangle 323"/>
            <p:cNvSpPr>
              <a:spLocks noChangeArrowheads="1"/>
            </p:cNvSpPr>
            <p:nvPr userDrawn="1"/>
          </p:nvSpPr>
          <p:spPr bwMode="auto">
            <a:xfrm>
              <a:off x="3777" y="-14"/>
              <a:ext cx="45" cy="149"/>
            </a:xfrm>
            <a:prstGeom prst="rect">
              <a:avLst/>
            </a:prstGeom>
            <a:solidFill>
              <a:srgbClr val="E2E2E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8" name="Rectangle 324"/>
            <p:cNvSpPr>
              <a:spLocks noChangeArrowheads="1"/>
            </p:cNvSpPr>
            <p:nvPr userDrawn="1"/>
          </p:nvSpPr>
          <p:spPr bwMode="auto">
            <a:xfrm>
              <a:off x="3822" y="-14"/>
              <a:ext cx="44" cy="149"/>
            </a:xfrm>
            <a:prstGeom prst="rect">
              <a:avLst/>
            </a:prstGeom>
            <a:solidFill>
              <a:srgbClr val="E3E4E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69" name="Rectangle 325"/>
            <p:cNvSpPr>
              <a:spLocks noChangeArrowheads="1"/>
            </p:cNvSpPr>
            <p:nvPr userDrawn="1"/>
          </p:nvSpPr>
          <p:spPr bwMode="auto">
            <a:xfrm>
              <a:off x="3866" y="-14"/>
              <a:ext cx="66" cy="149"/>
            </a:xfrm>
            <a:prstGeom prst="rect">
              <a:avLst/>
            </a:prstGeom>
            <a:solidFill>
              <a:srgbClr val="E5E5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0" name="Rectangle 326"/>
            <p:cNvSpPr>
              <a:spLocks noChangeArrowheads="1"/>
            </p:cNvSpPr>
            <p:nvPr userDrawn="1"/>
          </p:nvSpPr>
          <p:spPr bwMode="auto">
            <a:xfrm>
              <a:off x="3932" y="-14"/>
              <a:ext cx="44" cy="149"/>
            </a:xfrm>
            <a:prstGeom prst="rect">
              <a:avLst/>
            </a:prstGeom>
            <a:solidFill>
              <a:srgbClr val="E6E7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1" name="Rectangle 327"/>
            <p:cNvSpPr>
              <a:spLocks noChangeArrowheads="1"/>
            </p:cNvSpPr>
            <p:nvPr userDrawn="1"/>
          </p:nvSpPr>
          <p:spPr bwMode="auto">
            <a:xfrm>
              <a:off x="3976" y="-14"/>
              <a:ext cx="66" cy="149"/>
            </a:xfrm>
            <a:prstGeom prst="rect">
              <a:avLst/>
            </a:prstGeom>
            <a:solidFill>
              <a:srgbClr val="E8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2" name="Rectangle 328"/>
            <p:cNvSpPr>
              <a:spLocks noChangeArrowheads="1"/>
            </p:cNvSpPr>
            <p:nvPr userDrawn="1"/>
          </p:nvSpPr>
          <p:spPr bwMode="auto">
            <a:xfrm>
              <a:off x="4042" y="-14"/>
              <a:ext cx="67" cy="149"/>
            </a:xfrm>
            <a:prstGeom prst="rect">
              <a:avLst/>
            </a:prstGeom>
            <a:solidFill>
              <a:srgbClr val="EAEAE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3" name="Rectangle 329"/>
            <p:cNvSpPr>
              <a:spLocks noChangeArrowheads="1"/>
            </p:cNvSpPr>
            <p:nvPr userDrawn="1"/>
          </p:nvSpPr>
          <p:spPr bwMode="auto">
            <a:xfrm>
              <a:off x="4109" y="-14"/>
              <a:ext cx="65" cy="149"/>
            </a:xfrm>
            <a:prstGeom prst="rect">
              <a:avLst/>
            </a:prstGeom>
            <a:solidFill>
              <a:srgbClr val="EBECE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4" name="Rectangle 330"/>
            <p:cNvSpPr>
              <a:spLocks noChangeArrowheads="1"/>
            </p:cNvSpPr>
            <p:nvPr userDrawn="1"/>
          </p:nvSpPr>
          <p:spPr bwMode="auto">
            <a:xfrm>
              <a:off x="4174" y="-14"/>
              <a:ext cx="66" cy="149"/>
            </a:xfrm>
            <a:prstGeom prst="rect">
              <a:avLst/>
            </a:prstGeom>
            <a:solidFill>
              <a:srgbClr val="EDED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5" name="Rectangle 331"/>
            <p:cNvSpPr>
              <a:spLocks noChangeArrowheads="1"/>
            </p:cNvSpPr>
            <p:nvPr userDrawn="1"/>
          </p:nvSpPr>
          <p:spPr bwMode="auto">
            <a:xfrm>
              <a:off x="4240" y="-14"/>
              <a:ext cx="66" cy="149"/>
            </a:xfrm>
            <a:prstGeom prst="rect">
              <a:avLst/>
            </a:prstGeom>
            <a:solidFill>
              <a:srgbClr val="EEEFF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6" name="Rectangle 332"/>
            <p:cNvSpPr>
              <a:spLocks noChangeArrowheads="1"/>
            </p:cNvSpPr>
            <p:nvPr userDrawn="1"/>
          </p:nvSpPr>
          <p:spPr bwMode="auto">
            <a:xfrm>
              <a:off x="4306" y="-14"/>
              <a:ext cx="89" cy="149"/>
            </a:xfrm>
            <a:prstGeom prst="rect">
              <a:avLst/>
            </a:prstGeom>
            <a:solidFill>
              <a:srgbClr val="F0F0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7" name="Rectangle 333"/>
            <p:cNvSpPr>
              <a:spLocks noChangeArrowheads="1"/>
            </p:cNvSpPr>
            <p:nvPr userDrawn="1"/>
          </p:nvSpPr>
          <p:spPr bwMode="auto">
            <a:xfrm>
              <a:off x="4395" y="-14"/>
              <a:ext cx="88" cy="149"/>
            </a:xfrm>
            <a:prstGeom prst="rect">
              <a:avLst/>
            </a:prstGeom>
            <a:solidFill>
              <a:srgbClr val="F2F2F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8" name="Rectangle 334"/>
            <p:cNvSpPr>
              <a:spLocks noChangeArrowheads="1"/>
            </p:cNvSpPr>
            <p:nvPr userDrawn="1"/>
          </p:nvSpPr>
          <p:spPr bwMode="auto">
            <a:xfrm>
              <a:off x="4483" y="-14"/>
              <a:ext cx="66" cy="149"/>
            </a:xfrm>
            <a:prstGeom prst="rect">
              <a:avLst/>
            </a:prstGeom>
            <a:solidFill>
              <a:srgbClr val="F3F3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79" name="Rectangle 335"/>
            <p:cNvSpPr>
              <a:spLocks noChangeArrowheads="1"/>
            </p:cNvSpPr>
            <p:nvPr userDrawn="1"/>
          </p:nvSpPr>
          <p:spPr bwMode="auto">
            <a:xfrm>
              <a:off x="4549" y="-14"/>
              <a:ext cx="89" cy="149"/>
            </a:xfrm>
            <a:prstGeom prst="rect">
              <a:avLst/>
            </a:prstGeom>
            <a:solidFill>
              <a:srgbClr val="F4F5F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0" name="Rectangle 336"/>
            <p:cNvSpPr>
              <a:spLocks noChangeArrowheads="1"/>
            </p:cNvSpPr>
            <p:nvPr userDrawn="1"/>
          </p:nvSpPr>
          <p:spPr bwMode="auto">
            <a:xfrm>
              <a:off x="4638" y="-14"/>
              <a:ext cx="110" cy="149"/>
            </a:xfrm>
            <a:prstGeom prst="rect">
              <a:avLst/>
            </a:prstGeom>
            <a:solidFill>
              <a:srgbClr val="F6F6F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1" name="Rectangle 337"/>
            <p:cNvSpPr>
              <a:spLocks noChangeArrowheads="1"/>
            </p:cNvSpPr>
            <p:nvPr userDrawn="1"/>
          </p:nvSpPr>
          <p:spPr bwMode="auto">
            <a:xfrm>
              <a:off x="4748" y="-14"/>
              <a:ext cx="88" cy="149"/>
            </a:xfrm>
            <a:prstGeom prst="rect">
              <a:avLst/>
            </a:prstGeom>
            <a:solidFill>
              <a:srgbClr val="F7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2" name="Rectangle 338"/>
            <p:cNvSpPr>
              <a:spLocks noChangeArrowheads="1"/>
            </p:cNvSpPr>
            <p:nvPr userDrawn="1"/>
          </p:nvSpPr>
          <p:spPr bwMode="auto">
            <a:xfrm>
              <a:off x="4836" y="-14"/>
              <a:ext cx="132" cy="149"/>
            </a:xfrm>
            <a:prstGeom prst="rect">
              <a:avLst/>
            </a:prstGeom>
            <a:solidFill>
              <a:srgbClr val="F9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3" name="Rectangle 339"/>
            <p:cNvSpPr>
              <a:spLocks noChangeArrowheads="1"/>
            </p:cNvSpPr>
            <p:nvPr userDrawn="1"/>
          </p:nvSpPr>
          <p:spPr bwMode="auto">
            <a:xfrm>
              <a:off x="4968" y="-14"/>
              <a:ext cx="154" cy="149"/>
            </a:xfrm>
            <a:prstGeom prst="rect">
              <a:avLst/>
            </a:prstGeom>
            <a:solidFill>
              <a:srgbClr val="FAFAF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4" name="Rectangle 340"/>
            <p:cNvSpPr>
              <a:spLocks noChangeArrowheads="1"/>
            </p:cNvSpPr>
            <p:nvPr userDrawn="1"/>
          </p:nvSpPr>
          <p:spPr bwMode="auto">
            <a:xfrm>
              <a:off x="5122" y="-14"/>
              <a:ext cx="221" cy="149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5" name="Rectangle 341"/>
            <p:cNvSpPr>
              <a:spLocks noChangeArrowheads="1"/>
            </p:cNvSpPr>
            <p:nvPr userDrawn="1"/>
          </p:nvSpPr>
          <p:spPr bwMode="auto">
            <a:xfrm>
              <a:off x="5343" y="-14"/>
              <a:ext cx="199" cy="149"/>
            </a:xfrm>
            <a:prstGeom prst="rect">
              <a:avLst/>
            </a:prstGeom>
            <a:solidFill>
              <a:srgbClr val="FDFD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186" name="Rectangle 342"/>
            <p:cNvSpPr>
              <a:spLocks noChangeArrowheads="1"/>
            </p:cNvSpPr>
            <p:nvPr userDrawn="1"/>
          </p:nvSpPr>
          <p:spPr bwMode="auto">
            <a:xfrm>
              <a:off x="5542" y="-14"/>
              <a:ext cx="100" cy="14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953" tIns="46477" rIns="92953" bIns="46477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27" name="Freeform 353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6403694" y="-20223"/>
            <a:ext cx="2559300" cy="234941"/>
          </a:xfrm>
          <a:custGeom>
            <a:avLst/>
            <a:gdLst>
              <a:gd name="T0" fmla="*/ 0 w 1612"/>
              <a:gd name="T1" fmla="*/ 0 h 164"/>
              <a:gd name="T2" fmla="*/ 2147483647 w 1612"/>
              <a:gd name="T3" fmla="*/ 2147483647 h 164"/>
              <a:gd name="T4" fmla="*/ 2147483647 w 1612"/>
              <a:gd name="T5" fmla="*/ 2147483647 h 164"/>
              <a:gd name="T6" fmla="*/ 2147483647 w 1612"/>
              <a:gd name="T7" fmla="*/ 0 h 164"/>
              <a:gd name="T8" fmla="*/ 0 w 1612"/>
              <a:gd name="T9" fmla="*/ 0 h 16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612"/>
              <a:gd name="T16" fmla="*/ 0 h 164"/>
              <a:gd name="T17" fmla="*/ 1612 w 1612"/>
              <a:gd name="T18" fmla="*/ 164 h 16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612" h="164">
                <a:moveTo>
                  <a:pt x="0" y="0"/>
                </a:moveTo>
                <a:lnTo>
                  <a:pt x="95" y="164"/>
                </a:lnTo>
                <a:lnTo>
                  <a:pt x="1612" y="164"/>
                </a:lnTo>
                <a:lnTo>
                  <a:pt x="1612" y="0"/>
                </a:lnTo>
                <a:lnTo>
                  <a:pt x="0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059" tIns="45530" rIns="91059" bIns="45530"/>
          <a:lstStyle/>
          <a:p>
            <a:pPr marL="0" marR="0" lvl="0" indent="0" algn="l" defTabSz="8961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764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8" name="AutoShape 196"/>
          <p:cNvSpPr>
            <a:spLocks noChangeAspect="1" noChangeArrowheads="1" noTextEdit="1"/>
          </p:cNvSpPr>
          <p:nvPr>
            <p:custDataLst>
              <p:tags r:id="rId19"/>
            </p:custDataLst>
          </p:nvPr>
        </p:nvSpPr>
        <p:spPr bwMode="auto">
          <a:xfrm>
            <a:off x="-6219" y="-26446"/>
            <a:ext cx="8990999" cy="25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577" tIns="44789" rIns="89577" bIns="44789"/>
          <a:lstStyle/>
          <a:p>
            <a:pPr marL="0" marR="0" lvl="0" indent="0" algn="l" defTabSz="89611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764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1029" name="Group 355"/>
          <p:cNvGrpSpPr>
            <a:grpSpLocks/>
          </p:cNvGrpSpPr>
          <p:nvPr>
            <p:custDataLst>
              <p:tags r:id="rId20"/>
            </p:custDataLst>
          </p:nvPr>
        </p:nvGrpSpPr>
        <p:grpSpPr bwMode="auto">
          <a:xfrm>
            <a:off x="4673" y="6484983"/>
            <a:ext cx="8958326" cy="258279"/>
            <a:chOff x="3" y="4085"/>
            <a:chExt cx="5643" cy="163"/>
          </a:xfrm>
        </p:grpSpPr>
        <p:sp>
          <p:nvSpPr>
            <p:cNvPr id="1040" name="Rectangle 36"/>
            <p:cNvSpPr>
              <a:spLocks noChangeArrowheads="1"/>
            </p:cNvSpPr>
            <p:nvPr userDrawn="1">
              <p:custDataLst>
                <p:tags r:id="rId28"/>
              </p:custDataLst>
            </p:nvPr>
          </p:nvSpPr>
          <p:spPr bwMode="auto">
            <a:xfrm flipH="1">
              <a:off x="3" y="4087"/>
              <a:ext cx="5636" cy="161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953" tIns="46477" rIns="92953" bIns="46477" anchor="ctr"/>
            <a:lstStyle/>
            <a:p>
              <a:pPr marL="0" marR="0" lvl="0" indent="0" algn="l" defTabSz="91439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372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041" name="Freeform 354"/>
            <p:cNvSpPr>
              <a:spLocks/>
            </p:cNvSpPr>
            <p:nvPr userDrawn="1"/>
          </p:nvSpPr>
          <p:spPr bwMode="auto">
            <a:xfrm flipV="1">
              <a:off x="4034" y="4085"/>
              <a:ext cx="1612" cy="163"/>
            </a:xfrm>
            <a:custGeom>
              <a:avLst/>
              <a:gdLst>
                <a:gd name="T0" fmla="*/ 0 w 1612"/>
                <a:gd name="T1" fmla="*/ 0 h 164"/>
                <a:gd name="T2" fmla="*/ 95 w 1612"/>
                <a:gd name="T3" fmla="*/ 161 h 164"/>
                <a:gd name="T4" fmla="*/ 1612 w 1612"/>
                <a:gd name="T5" fmla="*/ 161 h 164"/>
                <a:gd name="T6" fmla="*/ 1612 w 1612"/>
                <a:gd name="T7" fmla="*/ 0 h 164"/>
                <a:gd name="T8" fmla="*/ 0 w 1612"/>
                <a:gd name="T9" fmla="*/ 0 h 1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12"/>
                <a:gd name="T16" fmla="*/ 0 h 164"/>
                <a:gd name="T17" fmla="*/ 1612 w 1612"/>
                <a:gd name="T18" fmla="*/ 164 h 1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12" h="164">
                  <a:moveTo>
                    <a:pt x="0" y="0"/>
                  </a:moveTo>
                  <a:lnTo>
                    <a:pt x="95" y="164"/>
                  </a:lnTo>
                  <a:lnTo>
                    <a:pt x="1612" y="164"/>
                  </a:lnTo>
                  <a:lnTo>
                    <a:pt x="161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10800000" lIns="92953" tIns="46477" rIns="92953" bIns="46477"/>
            <a:lstStyle/>
            <a:p>
              <a:pPr marL="0" marR="0" lvl="0" indent="0" algn="l" defTabSz="89611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764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030" name="pg num"/>
          <p:cNvSpPr>
            <a:spLocks noGrp="1" noChangeArrowheads="1"/>
          </p:cNvSpPr>
          <p:nvPr>
            <p:ph type="sldNum" sz="quarter" idx="4"/>
            <p:custDataLst>
              <p:tags r:id="rId21"/>
            </p:custDataLst>
          </p:nvPr>
        </p:nvSpPr>
        <p:spPr bwMode="auto">
          <a:xfrm>
            <a:off x="6870436" y="6528544"/>
            <a:ext cx="1866966" cy="180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76" b="1">
                <a:solidFill>
                  <a:schemeClr val="bg2"/>
                </a:solidFill>
              </a:defRPr>
            </a:lvl1pPr>
          </a:lstStyle>
          <a:p>
            <a:pPr defTabSz="896112">
              <a:defRPr/>
            </a:pPr>
            <a:fld id="{E72C8E2D-C27F-46E3-A7B6-55CF4F287AA0}" type="slidenum">
              <a:rPr lang="en-US" smtClean="0">
                <a:solidFill>
                  <a:srgbClr val="FFFFFF"/>
                </a:solidFill>
                <a:latin typeface="Arial"/>
                <a:cs typeface="+mn-cs"/>
              </a:rPr>
              <a:pPr defTabSz="896112">
                <a:defRPr/>
              </a:pPr>
              <a:t>‹#›</a:t>
            </a:fld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  <p:custDataLst>
              <p:tags r:id="rId22"/>
            </p:custDataLst>
          </p:nvPr>
        </p:nvSpPr>
        <p:spPr bwMode="auto">
          <a:xfrm>
            <a:off x="119797" y="230273"/>
            <a:ext cx="8617605" cy="2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  <p:custDataLst>
              <p:tags r:id="rId23"/>
            </p:custDataLst>
          </p:nvPr>
        </p:nvSpPr>
        <p:spPr bwMode="auto">
          <a:xfrm>
            <a:off x="122913" y="1272724"/>
            <a:ext cx="8617605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033" name="McK Slide Elements"/>
          <p:cNvGrpSpPr>
            <a:grpSpLocks/>
          </p:cNvGrpSpPr>
          <p:nvPr/>
        </p:nvGrpSpPr>
        <p:grpSpPr bwMode="auto">
          <a:xfrm>
            <a:off x="122913" y="532117"/>
            <a:ext cx="8617605" cy="6162908"/>
            <a:chOff x="77" y="335"/>
            <a:chExt cx="5429" cy="3882"/>
          </a:xfrm>
        </p:grpSpPr>
        <p:sp>
          <p:nvSpPr>
            <p:cNvPr id="1038" name="McK Measure" hidden="1"/>
            <p:cNvSpPr txBox="1">
              <a:spLocks noChangeArrowheads="1"/>
            </p:cNvSpPr>
            <p:nvPr userDrawn="1"/>
          </p:nvSpPr>
          <p:spPr bwMode="auto">
            <a:xfrm>
              <a:off x="77" y="335"/>
              <a:ext cx="542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8945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568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Unit of measure</a:t>
              </a:r>
            </a:p>
          </p:txBody>
        </p:sp>
        <p:sp>
          <p:nvSpPr>
            <p:cNvPr id="1039" name="McK Footnote" hidden="1"/>
            <p:cNvSpPr txBox="1">
              <a:spLocks noChangeArrowheads="1"/>
            </p:cNvSpPr>
            <p:nvPr userDrawn="1"/>
          </p:nvSpPr>
          <p:spPr bwMode="auto">
            <a:xfrm>
              <a:off x="79" y="3966"/>
              <a:ext cx="5145" cy="2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b">
              <a:spAutoFit/>
            </a:bodyPr>
            <a:lstStyle>
              <a:lvl1pPr marL="822325" indent="-822325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912813" eaLnBrk="0" hangingPunct="0"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731838" algn="r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805879" marR="0" lvl="0" indent="-805879" algn="l" defTabSz="894557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7201" algn="r"/>
                </a:tabLst>
                <a:defRPr/>
              </a:pP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</a:t>
              </a:r>
              <a:r>
                <a:rPr kumimoji="0" lang="en-US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*</a:t>
              </a: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Сноска</a:t>
              </a:r>
              <a:endParaRPr kumimoji="0" lang="en-US" sz="1176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805879" marR="0" lvl="0" indent="-805879" algn="l" defTabSz="894557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717201" algn="r"/>
                </a:tabLst>
                <a:defRPr/>
              </a:pP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Источник</a:t>
              </a:r>
              <a:r>
                <a:rPr kumimoji="0" lang="en-US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:</a:t>
              </a:r>
              <a:r>
                <a:rPr kumimoji="0" lang="ru-RU" sz="1176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	Источник</a:t>
              </a:r>
              <a:endParaRPr kumimoji="0" lang="en-US" sz="1176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</p:grpSp>
      <p:sp>
        <p:nvSpPr>
          <p:cNvPr id="1034" name="Working Draft" hidden="1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 rot="5400000">
            <a:off x="8035684" y="2710380"/>
            <a:ext cx="1713042" cy="91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Working Draft - Last Modified 09/06/2006 21:40:09</a:t>
            </a:r>
          </a:p>
        </p:txBody>
      </p:sp>
      <p:sp>
        <p:nvSpPr>
          <p:cNvPr id="1035" name="Printed" hidden="1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 rot="5400000">
            <a:off x="8419318" y="4217925"/>
            <a:ext cx="945772" cy="90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3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7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88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Printed 08/06/2006 17:52:59</a:t>
            </a:r>
          </a:p>
        </p:txBody>
      </p:sp>
      <p:sp>
        <p:nvSpPr>
          <p:cNvPr id="2" name="doc id"/>
          <p:cNvSpPr>
            <a:spLocks noGrp="1" noChangeArrowheads="1"/>
          </p:cNvSpPr>
          <p:nvPr>
            <p:ph type="ftr" sz="quarter" idx="3"/>
            <p:custDataLst>
              <p:tags r:id="rId26"/>
            </p:custDataLst>
          </p:nvPr>
        </p:nvSpPr>
        <p:spPr bwMode="auto">
          <a:xfrm>
            <a:off x="147806" y="35786"/>
            <a:ext cx="1764907" cy="12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784" b="1">
                <a:solidFill>
                  <a:schemeClr val="bg2"/>
                </a:solidFill>
              </a:defRPr>
            </a:lvl1pPr>
          </a:lstStyle>
          <a:p>
            <a:pPr defTabSz="896112">
              <a:defRPr/>
            </a:pPr>
            <a:r>
              <a:rPr lang="ru-RU" smtClean="0">
                <a:solidFill>
                  <a:srgbClr val="FFFFFF"/>
                </a:solidFill>
                <a:latin typeface="Arial"/>
                <a:cs typeface="+mn-cs"/>
              </a:rPr>
              <a:t>MOS-ROS005-200600608-SS1wm-r_c</a:t>
            </a:r>
            <a:endParaRPr lang="ru-RU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graphicFrame>
        <p:nvGraphicFramePr>
          <p:cNvPr id="1037" name="Rectangle 38" hidden="1"/>
          <p:cNvGraphicFramePr>
            <a:graphicFrameLocks/>
          </p:cNvGraphicFramePr>
          <p:nvPr>
            <p:custDataLst>
              <p:tags r:id="rId27"/>
            </p:custDataLst>
          </p:nvPr>
        </p:nvGraphicFramePr>
        <p:xfrm>
          <a:off x="1561" y="5"/>
          <a:ext cx="158692" cy="158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8" name="think-cell Slide" r:id="rId29" imgW="0" imgH="0" progId="TCLayout.ActiveDocument.1">
                  <p:embed/>
                </p:oleObj>
              </mc:Choice>
              <mc:Fallback>
                <p:oleObj name="think-cell Slide" r:id="rId29" imgW="0" imgH="0" progId="TCLayout.ActiveDocument.1">
                  <p:embed/>
                  <p:pic>
                    <p:nvPicPr>
                      <p:cNvPr id="1037" name="Rectangle 38" hidden="1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1" y="5"/>
                        <a:ext cx="158692" cy="1587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56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  <p:sldLayoutId id="2147483944" r:id="rId14"/>
  </p:sldLayoutIdLst>
  <p:hf hdr="0" ftr="0" dt="0"/>
  <p:txStyles>
    <p:titleStyle>
      <a:lvl1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2pPr>
      <a:lvl3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3pPr>
      <a:lvl4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4pPr>
      <a:lvl5pPr algn="l" defTabSz="894180" rtl="0" eaLnBrk="0" fontAlgn="base" hangingPunct="0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5pPr>
      <a:lvl6pPr marL="447868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6pPr>
      <a:lvl7pPr marL="895732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7pPr>
      <a:lvl8pPr marL="1343600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8pPr>
      <a:lvl9pPr marL="1791465" algn="l" defTabSz="894180" rtl="0" fontAlgn="base">
        <a:spcBef>
          <a:spcPct val="0"/>
        </a:spcBef>
        <a:spcAft>
          <a:spcPct val="0"/>
        </a:spcAft>
        <a:defRPr sz="1862" b="1">
          <a:solidFill>
            <a:schemeClr val="tx2"/>
          </a:solidFill>
          <a:latin typeface="Arial" charset="0"/>
        </a:defRPr>
      </a:lvl9pPr>
    </p:titleStyle>
    <p:bodyStyle>
      <a:lvl1pPr marL="342119" indent="-342119" algn="l" defTabSz="89418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568">
          <a:solidFill>
            <a:schemeClr val="tx1"/>
          </a:solidFill>
          <a:latin typeface="+mn-lt"/>
          <a:ea typeface="+mn-ea"/>
          <a:cs typeface="+mn-cs"/>
        </a:defRPr>
      </a:lvl1pPr>
      <a:lvl2pPr marL="144624" indent="-143069" algn="l" defTabSz="894180" rtl="0" eaLnBrk="0" fontAlgn="base" hangingPunct="0">
        <a:spcBef>
          <a:spcPct val="0"/>
        </a:spcBef>
        <a:spcAft>
          <a:spcPct val="0"/>
        </a:spcAft>
        <a:buSzPct val="120000"/>
        <a:buChar char="•"/>
        <a:defRPr sz="1568">
          <a:solidFill>
            <a:schemeClr val="tx1"/>
          </a:solidFill>
          <a:latin typeface="+mn-lt"/>
        </a:defRPr>
      </a:lvl2pPr>
      <a:lvl3pPr marL="295468" indent="-149289" algn="l" defTabSz="894180" rtl="0" eaLnBrk="0" fontAlgn="base" hangingPunct="0">
        <a:spcBef>
          <a:spcPct val="0"/>
        </a:spcBef>
        <a:spcAft>
          <a:spcPct val="0"/>
        </a:spcAft>
        <a:buChar char="–"/>
        <a:defRPr sz="1568">
          <a:solidFill>
            <a:schemeClr val="tx1"/>
          </a:solidFill>
          <a:latin typeface="+mn-lt"/>
        </a:defRPr>
      </a:lvl3pPr>
      <a:lvl4pPr marL="432315" indent="-135294" algn="l" defTabSz="894180" rtl="0" eaLnBrk="0" fontAlgn="base" hangingPunct="0">
        <a:spcBef>
          <a:spcPct val="0"/>
        </a:spcBef>
        <a:spcAft>
          <a:spcPct val="0"/>
        </a:spcAft>
        <a:buSzPct val="89000"/>
        <a:buChar char="•"/>
        <a:defRPr sz="1568">
          <a:solidFill>
            <a:schemeClr val="tx1"/>
          </a:solidFill>
          <a:latin typeface="+mn-lt"/>
        </a:defRPr>
      </a:lvl4pPr>
      <a:lvl5pPr marL="581605" indent="-147734" algn="l" defTabSz="894180" rtl="0" eaLnBrk="0" fontAlgn="base" hangingPunct="0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5pPr>
      <a:lvl6pPr marL="1029470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6pPr>
      <a:lvl7pPr marL="1477336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7pPr>
      <a:lvl8pPr marL="1925203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8pPr>
      <a:lvl9pPr marL="2373070" indent="-147734" algn="l" defTabSz="894180" rtl="0" fontAlgn="base">
        <a:spcBef>
          <a:spcPct val="0"/>
        </a:spcBef>
        <a:spcAft>
          <a:spcPct val="0"/>
        </a:spcAft>
        <a:buSzPct val="75000"/>
        <a:buChar char="–"/>
        <a:defRPr sz="1568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47868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95732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3pPr>
      <a:lvl4pPr marL="1343600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4pPr>
      <a:lvl5pPr marL="1791465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5pPr>
      <a:lvl6pPr marL="2239331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6pPr>
      <a:lvl7pPr marL="2687196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7pPr>
      <a:lvl8pPr marL="3135063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8pPr>
      <a:lvl9pPr marL="3582929" algn="l" defTabSz="895732" rtl="0" eaLnBrk="1" latinLnBrk="0" hangingPunct="1">
        <a:defRPr sz="17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13.emf"/><Relationship Id="rId4" Type="http://schemas.openxmlformats.org/officeDocument/2006/relationships/oleObject" Target="../embeddings/oleObject1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16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5.emf"/><Relationship Id="rId4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84.xml"/><Relationship Id="rId7" Type="http://schemas.openxmlformats.org/officeDocument/2006/relationships/oleObject" Target="../embeddings/oleObject19.bin"/><Relationship Id="rId2" Type="http://schemas.openxmlformats.org/officeDocument/2006/relationships/tags" Target="../tags/tag83.xml"/><Relationship Id="rId1" Type="http://schemas.openxmlformats.org/officeDocument/2006/relationships/vmlDrawing" Target="../drawings/vmlDrawing13.v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8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87.xml"/><Relationship Id="rId7" Type="http://schemas.openxmlformats.org/officeDocument/2006/relationships/oleObject" Target="../embeddings/oleObject20.bin"/><Relationship Id="rId2" Type="http://schemas.openxmlformats.org/officeDocument/2006/relationships/tags" Target="../tags/tag86.xml"/><Relationship Id="rId1" Type="http://schemas.openxmlformats.org/officeDocument/2006/relationships/vmlDrawing" Target="../drawings/vmlDrawing14.vml"/><Relationship Id="rId6" Type="http://schemas.openxmlformats.org/officeDocument/2006/relationships/notesSlide" Target="../notesSlides/notesSlide14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8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tags" Target="../tags/tag89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91.xml"/><Relationship Id="rId7" Type="http://schemas.openxmlformats.org/officeDocument/2006/relationships/oleObject" Target="../embeddings/oleObject20.bin"/><Relationship Id="rId2" Type="http://schemas.openxmlformats.org/officeDocument/2006/relationships/tags" Target="../tags/tag90.xml"/><Relationship Id="rId1" Type="http://schemas.openxmlformats.org/officeDocument/2006/relationships/vmlDrawing" Target="../drawings/vmlDrawing16.vml"/><Relationship Id="rId6" Type="http://schemas.openxmlformats.org/officeDocument/2006/relationships/notesSlide" Target="../notesSlides/notesSlide15.xml"/><Relationship Id="rId5" Type="http://schemas.openxmlformats.org/officeDocument/2006/relationships/slideLayout" Target="../slideLayouts/slideLayout19.xml"/><Relationship Id="rId4" Type="http://schemas.openxmlformats.org/officeDocument/2006/relationships/tags" Target="../tags/tag9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79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13" Type="http://schemas.openxmlformats.org/officeDocument/2006/relationships/oleObject" Target="../embeddings/oleObject9.bin"/><Relationship Id="rId3" Type="http://schemas.openxmlformats.org/officeDocument/2006/relationships/tags" Target="../tags/tag81.xml"/><Relationship Id="rId7" Type="http://schemas.openxmlformats.org/officeDocument/2006/relationships/oleObject" Target="../embeddings/oleObject6.bin"/><Relationship Id="rId12" Type="http://schemas.openxmlformats.org/officeDocument/2006/relationships/image" Target="../media/image6.emf"/><Relationship Id="rId2" Type="http://schemas.openxmlformats.org/officeDocument/2006/relationships/tags" Target="../tags/tag80.xml"/><Relationship Id="rId16" Type="http://schemas.openxmlformats.org/officeDocument/2006/relationships/image" Target="../media/image8.emf"/><Relationship Id="rId1" Type="http://schemas.openxmlformats.org/officeDocument/2006/relationships/vmlDrawing" Target="../drawings/vmlDrawing6.vml"/><Relationship Id="rId6" Type="http://schemas.openxmlformats.org/officeDocument/2006/relationships/notesSlide" Target="../notesSlides/notesSlide6.xml"/><Relationship Id="rId11" Type="http://schemas.openxmlformats.org/officeDocument/2006/relationships/oleObject" Target="../embeddings/oleObject8.bin"/><Relationship Id="rId5" Type="http://schemas.openxmlformats.org/officeDocument/2006/relationships/slideLayout" Target="../slideLayouts/slideLayout7.xml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5.emf"/><Relationship Id="rId4" Type="http://schemas.openxmlformats.org/officeDocument/2006/relationships/tags" Target="../tags/tag82.xml"/><Relationship Id="rId9" Type="http://schemas.openxmlformats.org/officeDocument/2006/relationships/oleObject" Target="../embeddings/oleObject7.bin"/><Relationship Id="rId1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1776" y="769937"/>
            <a:ext cx="8620125" cy="6204776"/>
          </a:xfrm>
        </p:spPr>
        <p:txBody>
          <a:bodyPr/>
          <a:lstStyle/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ОСНОВНЫЕ ПОДХОДЫ К ФОРМИРОВАНИЮ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МЕЖБЮДЖЕТНЫХ ОТНОШЕНИЙ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В ИРКУТСКОЙ ОБЛАСТИ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НА 2018 ГОД </a:t>
            </a: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И ПЛАНОВЫЙ ПЕРИОД 2019 – 2020 ГОДОВ</a:t>
            </a: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endParaRPr lang="ru-RU" sz="18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Начальник управления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межбюджетных отношений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1800" b="1" i="1" dirty="0" smtClean="0">
                <a:solidFill>
                  <a:srgbClr val="000099"/>
                </a:solidFill>
                <a:latin typeface="Times New Roman" pitchFamily="18" charset="0"/>
              </a:rPr>
              <a:t>Министерства финансов</a:t>
            </a:r>
            <a:r>
              <a:rPr lang="ru-RU" sz="1800" b="1" i="1" dirty="0">
                <a:solidFill>
                  <a:srgbClr val="000099"/>
                </a:solidFill>
                <a:latin typeface="Times New Roman" pitchFamily="18" charset="0"/>
              </a:rPr>
              <a:t/>
            </a:r>
            <a:br>
              <a:rPr lang="ru-RU" sz="1800" b="1" i="1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sz="1800" b="1" i="1" dirty="0">
                <a:solidFill>
                  <a:srgbClr val="000099"/>
                </a:solidFill>
                <a:latin typeface="Times New Roman" pitchFamily="18" charset="0"/>
              </a:rPr>
              <a:t>Иркутской области 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2200" b="1" i="1" dirty="0" smtClean="0">
                <a:solidFill>
                  <a:srgbClr val="000099"/>
                </a:solidFill>
                <a:latin typeface="Times New Roman" pitchFamily="18" charset="0"/>
              </a:rPr>
              <a:t>И.Н. Байбурова</a:t>
            </a:r>
          </a:p>
          <a:p>
            <a:pPr marL="0" lvl="0" indent="0" algn="r" defTabSz="795338" eaLnBrk="1" hangingPunct="1">
              <a:lnSpc>
                <a:spcPct val="90000"/>
              </a:lnSpc>
            </a:pPr>
            <a:r>
              <a:rPr lang="ru-RU" sz="2200" b="1" i="1" dirty="0" smtClean="0">
                <a:solidFill>
                  <a:srgbClr val="000099"/>
                </a:solidFill>
                <a:latin typeface="Times New Roman" pitchFamily="18" charset="0"/>
              </a:rPr>
              <a:t>тел. 25-63-28</a:t>
            </a:r>
            <a:endParaRPr lang="ru-RU" sz="2200" b="1" i="1" dirty="0">
              <a:solidFill>
                <a:srgbClr val="000099"/>
              </a:solidFill>
              <a:latin typeface="Times New Roman" pitchFamily="18" charset="0"/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endParaRPr lang="ru-RU" sz="1200" i="1" dirty="0">
              <a:solidFill>
                <a:srgbClr val="000000"/>
              </a:solidFill>
            </a:endParaRPr>
          </a:p>
          <a:p>
            <a:pPr marL="0" lvl="0" indent="0" algn="ctr" defTabSz="795338" eaLnBrk="1" hangingPunct="1">
              <a:lnSpc>
                <a:spcPct val="90000"/>
              </a:lnSpc>
            </a:pP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2018 год</a:t>
            </a:r>
            <a:endParaRPr lang="ru-RU" sz="18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r" defTabSz="795338" eaLnBrk="1" hangingPunct="1">
              <a:lnSpc>
                <a:spcPct val="90000"/>
              </a:lnSpc>
            </a:pPr>
            <a:endParaRPr lang="ru-RU" sz="1800" b="1" i="1" dirty="0" smtClean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65D4D1-B809-4E92-9A64-4E9C36348394}" type="slidenum">
              <a:rPr lang="en-US" smtClean="0"/>
              <a:pPr>
                <a:defRPr/>
              </a:pPr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8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54982" y="169701"/>
            <a:ext cx="56007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ФИНАНСОВЫЕ РЕСУРСЫ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 ЗАЛАРИНСКОГО РАЙОНА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СЧЕТ СРЕДСТВ ОБ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2018 ГОДУ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00625" y="1388444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18587" y="14997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15783" y="4903791"/>
            <a:ext cx="4013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 2018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ГОДУ </a:t>
            </a:r>
            <a:r>
              <a:rPr lang="ru-RU" sz="1800" b="1" dirty="0" smtClean="0">
                <a:solidFill>
                  <a:srgbClr val="FF0000"/>
                </a:solidFill>
              </a:rPr>
              <a:t>+ 4 470 ТЫС. РУБЛЕЙ </a:t>
            </a:r>
            <a:endParaRPr lang="ru-RU" sz="18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200625" y="6027737"/>
            <a:ext cx="8471094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Прямоугольник 10"/>
          <p:cNvSpPr/>
          <p:nvPr/>
        </p:nvSpPr>
        <p:spPr>
          <a:xfrm>
            <a:off x="518319" y="3872178"/>
            <a:ext cx="7470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НАЛОГ ПО УПРОЩЕННОЙ СИСТЕМЕ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НАЛОГООБЛОЖЕНИЯ ПОСТУПАЕТ В БЮДЖЕТ РАЙОНА И ВЛИЯЕТ НА РАЗМЕР РФФПП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0625" y="6100960"/>
            <a:ext cx="26036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* ПЕРВОНАЧАЛЬНЫЙ БЮДЖЕТ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80769" y="1979104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*</a:t>
            </a:r>
            <a:endParaRPr lang="ru-RU" sz="2800" dirty="0"/>
          </a:p>
        </p:txBody>
      </p:sp>
      <p:sp>
        <p:nvSpPr>
          <p:cNvPr id="6" name="Стрелка вниз 5"/>
          <p:cNvSpPr/>
          <p:nvPr/>
        </p:nvSpPr>
        <p:spPr bwMode="auto">
          <a:xfrm>
            <a:off x="3947319" y="4530175"/>
            <a:ext cx="488853" cy="328012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7250677"/>
              </p:ext>
            </p:extLst>
          </p:nvPr>
        </p:nvGraphicFramePr>
        <p:xfrm>
          <a:off x="127164" y="1888090"/>
          <a:ext cx="8713461" cy="15503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Лист" r:id="rId4" imgW="4229201" imgH="752490" progId="Excel.Sheet.12">
                  <p:embed/>
                </p:oleObj>
              </mc:Choice>
              <mc:Fallback>
                <p:oleObj name="Лист" r:id="rId4" imgW="4229201" imgH="752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164" y="1888090"/>
                        <a:ext cx="8713461" cy="15503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19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54982" y="169701"/>
            <a:ext cx="56007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ФИНАНСОВЫЕ РЕСУРСЫ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 ЗИМИНСКОГО РАЙОНА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СЧЕТ СРЕДСТВ ОБ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2018 ГОДУ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00625" y="1388444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18587" y="14997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15783" y="4903791"/>
            <a:ext cx="4013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 2018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ГОДУ </a:t>
            </a:r>
            <a:r>
              <a:rPr lang="ru-RU" sz="1800" b="1" dirty="0" smtClean="0">
                <a:solidFill>
                  <a:srgbClr val="FF0000"/>
                </a:solidFill>
              </a:rPr>
              <a:t>+ 2 400 ТЫС. РУБЛЕЙ </a:t>
            </a:r>
            <a:endParaRPr lang="ru-RU" sz="18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200625" y="6027737"/>
            <a:ext cx="8471094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Прямоугольник 10"/>
          <p:cNvSpPr/>
          <p:nvPr/>
        </p:nvSpPr>
        <p:spPr>
          <a:xfrm>
            <a:off x="518319" y="3872178"/>
            <a:ext cx="7470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НАЛОГ ПО УПРОЩЕННОЙ СИСТЕМЕ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НАЛОГООБЛОЖЕНИЯ ПОСТУПАЕТ В БЮДЖЕТ РАЙОНА И ВЛИЯЕТ НА РАЗМЕР РФФПП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0625" y="6100960"/>
            <a:ext cx="26036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* ПЕРВОНАЧАЛЬНЫЙ БЮДЖЕТ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80769" y="1979104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*</a:t>
            </a:r>
            <a:endParaRPr lang="ru-RU" sz="2800" dirty="0"/>
          </a:p>
        </p:txBody>
      </p:sp>
      <p:sp>
        <p:nvSpPr>
          <p:cNvPr id="6" name="Стрелка вниз 5"/>
          <p:cNvSpPr/>
          <p:nvPr/>
        </p:nvSpPr>
        <p:spPr bwMode="auto">
          <a:xfrm>
            <a:off x="3947319" y="4530175"/>
            <a:ext cx="488853" cy="328012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8513291"/>
              </p:ext>
            </p:extLst>
          </p:nvPr>
        </p:nvGraphicFramePr>
        <p:xfrm>
          <a:off x="89622" y="1888090"/>
          <a:ext cx="8712685" cy="1550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Лист" r:id="rId4" imgW="4229201" imgH="752490" progId="Excel.Sheet.12">
                  <p:embed/>
                </p:oleObj>
              </mc:Choice>
              <mc:Fallback>
                <p:oleObj name="Лист" r:id="rId4" imgW="4229201" imgH="752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9622" y="1888090"/>
                        <a:ext cx="8712685" cy="1550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6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54982" y="169701"/>
            <a:ext cx="56007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ФИНАНСОВЫЕ РЕСУРСЫ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 УСТЬ - УДИНСКОГО РАЙОНА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СЧЕТ СРЕДСТВ ОБ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2018 ГОДУ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00625" y="1388444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18587" y="14997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15783" y="4903791"/>
            <a:ext cx="4013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 2018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ГОДУ </a:t>
            </a:r>
            <a:r>
              <a:rPr lang="ru-RU" sz="1800" b="1" dirty="0" smtClean="0">
                <a:solidFill>
                  <a:srgbClr val="FF0000"/>
                </a:solidFill>
              </a:rPr>
              <a:t>+ 4 309 ТЫС. РУБЛЕЙ </a:t>
            </a:r>
            <a:endParaRPr lang="ru-RU" sz="18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200625" y="6027737"/>
            <a:ext cx="8471094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Прямоугольник 10"/>
          <p:cNvSpPr/>
          <p:nvPr/>
        </p:nvSpPr>
        <p:spPr>
          <a:xfrm>
            <a:off x="518319" y="3872178"/>
            <a:ext cx="7470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НАЛОГ ПО УПРОЩЕННОЙ СИСТЕМЕ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НАЛОГООБЛОЖЕНИЯ ПОСТУПАЕТ В БЮДЖЕТ РАЙОНА И ВЛИЯЕТ НА РАЗМЕР РФФПП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0625" y="6100960"/>
            <a:ext cx="26036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* ПЕРВОНАЧАЛЬНЫЙ БЮДЖЕТ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80769" y="1979104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*</a:t>
            </a:r>
            <a:endParaRPr lang="ru-RU" sz="2800" dirty="0"/>
          </a:p>
        </p:txBody>
      </p:sp>
      <p:sp>
        <p:nvSpPr>
          <p:cNvPr id="6" name="Стрелка вниз 5"/>
          <p:cNvSpPr/>
          <p:nvPr/>
        </p:nvSpPr>
        <p:spPr bwMode="auto">
          <a:xfrm>
            <a:off x="3947319" y="4530175"/>
            <a:ext cx="488853" cy="328012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707065"/>
              </p:ext>
            </p:extLst>
          </p:nvPr>
        </p:nvGraphicFramePr>
        <p:xfrm>
          <a:off x="113265" y="1895696"/>
          <a:ext cx="8759904" cy="1558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Лист" r:id="rId4" imgW="4229201" imgH="752490" progId="Excel.Sheet.12">
                  <p:embed/>
                </p:oleObj>
              </mc:Choice>
              <mc:Fallback>
                <p:oleObj name="Лист" r:id="rId4" imgW="4229201" imgH="7524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3265" y="1895696"/>
                        <a:ext cx="8759904" cy="1558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746099" y="185958"/>
            <a:ext cx="7683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СУБСИДИЯ «ЗА ЭФФЕКТИВНОСТЬ» В 2017 ГОДУ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88945" y="646112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0461" y="665162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 bwMode="auto">
          <a:xfrm>
            <a:off x="7730101" y="3117036"/>
            <a:ext cx="1031577" cy="4572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17361"/>
              </p:ext>
            </p:extLst>
          </p:nvPr>
        </p:nvGraphicFramePr>
        <p:xfrm>
          <a:off x="442119" y="923111"/>
          <a:ext cx="8229600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Лист" r:id="rId4" imgW="4724355" imgH="1476360" progId="Excel.Sheet.12">
                  <p:embed/>
                </p:oleObj>
              </mc:Choice>
              <mc:Fallback>
                <p:oleObj name="Лист" r:id="rId4" imgW="4724355" imgH="1476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119" y="923111"/>
                        <a:ext cx="8229600" cy="257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805974"/>
              </p:ext>
            </p:extLst>
          </p:nvPr>
        </p:nvGraphicFramePr>
        <p:xfrm>
          <a:off x="442118" y="3852862"/>
          <a:ext cx="8178803" cy="255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Лист" r:id="rId6" imgW="4724355" imgH="1476360" progId="Excel.Sheet.12">
                  <p:embed/>
                </p:oleObj>
              </mc:Choice>
              <mc:Fallback>
                <p:oleObj name="Лист" r:id="rId6" imgW="4724355" imgH="1476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2118" y="3852862"/>
                        <a:ext cx="8178803" cy="2555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Овал 9"/>
          <p:cNvSpPr/>
          <p:nvPr/>
        </p:nvSpPr>
        <p:spPr bwMode="auto">
          <a:xfrm>
            <a:off x="7710260" y="6027737"/>
            <a:ext cx="1031577" cy="4572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5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233957"/>
              </p:ext>
            </p:extLst>
          </p:nvPr>
        </p:nvGraphicFramePr>
        <p:xfrm>
          <a:off x="257195" y="3499057"/>
          <a:ext cx="8595507" cy="2686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6" name="Лист" r:id="rId4" imgW="4724355" imgH="1476360" progId="Excel.Sheet.12">
                  <p:embed/>
                </p:oleObj>
              </mc:Choice>
              <mc:Fallback>
                <p:oleObj name="Лист" r:id="rId4" imgW="4724355" imgH="14763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7195" y="3499057"/>
                        <a:ext cx="8595507" cy="2686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Прямоугольник 38"/>
          <p:cNvSpPr/>
          <p:nvPr/>
        </p:nvSpPr>
        <p:spPr>
          <a:xfrm>
            <a:off x="746099" y="262158"/>
            <a:ext cx="768389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СУБСИДИЯ «ЗА ЭФФЕКТИВНОСТЬ» В 2017 ГОДУ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188945" y="7699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600461" y="9644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 bwMode="auto">
          <a:xfrm>
            <a:off x="7985919" y="2672661"/>
            <a:ext cx="1031577" cy="4572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2520823"/>
              </p:ext>
            </p:extLst>
          </p:nvPr>
        </p:nvGraphicFramePr>
        <p:xfrm>
          <a:off x="257195" y="1388624"/>
          <a:ext cx="8571749" cy="169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7" name="Лист" r:id="rId6" imgW="4724355" imgH="933390" progId="Excel.Sheet.12">
                  <p:embed/>
                </p:oleObj>
              </mc:Choice>
              <mc:Fallback>
                <p:oleObj name="Лист" r:id="rId6" imgW="4724355" imgH="9333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7195" y="1388624"/>
                        <a:ext cx="8571749" cy="1693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Овал 7"/>
          <p:cNvSpPr/>
          <p:nvPr/>
        </p:nvSpPr>
        <p:spPr bwMode="auto">
          <a:xfrm>
            <a:off x="7929861" y="5799137"/>
            <a:ext cx="1031577" cy="457200"/>
          </a:xfrm>
          <a:prstGeom prst="ellipse">
            <a:avLst/>
          </a:prstGeom>
          <a:noFill/>
          <a:ln w="38100" cap="rnd" cmpd="sng" algn="ctr">
            <a:solidFill>
              <a:srgbClr val="008000"/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8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 bwMode="auto">
          <a:xfrm>
            <a:off x="6508352" y="2764629"/>
            <a:ext cx="2249194" cy="1473121"/>
          </a:xfrm>
          <a:prstGeom prst="ellipse">
            <a:avLst/>
          </a:prstGeom>
          <a:solidFill>
            <a:schemeClr val="bg1"/>
          </a:solidFill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 b="1" dirty="0">
              <a:solidFill>
                <a:srgbClr val="000000"/>
              </a:solidFill>
              <a:cs typeface="+mn-cs"/>
            </a:endParaRPr>
          </a:p>
        </p:txBody>
      </p:sp>
      <p:graphicFrame>
        <p:nvGraphicFramePr>
          <p:cNvPr id="47106" name="Объект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198"/>
          <a:ext cx="136911" cy="147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6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47106" name="Объект 7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"/>
                        <a:ext cx="136911" cy="147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7" name="Прямоугольник 4" hidden="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198"/>
            <a:ext cx="136911" cy="147802"/>
          </a:xfrm>
          <a:prstGeom prst="rect">
            <a:avLst/>
          </a:prstGeom>
          <a:solidFill>
            <a:srgbClr val="000000"/>
          </a:solidFill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 wrap="none" lIns="0" tIns="0" rIns="0" bIns="0"/>
          <a:lstStyle/>
          <a:p>
            <a:pPr defTabSz="896112"/>
            <a:endParaRPr lang="ru-RU" sz="1078" b="1">
              <a:solidFill>
                <a:srgbClr val="000000"/>
              </a:solidFill>
              <a:latin typeface="Arial" pitchFamily="34" charset="0"/>
              <a:cs typeface="+mn-cs"/>
              <a:sym typeface="Arial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0" y="289171"/>
            <a:ext cx="8961438" cy="595723"/>
          </a:xfrm>
        </p:spPr>
        <p:txBody>
          <a:bodyPr/>
          <a:lstStyle/>
          <a:p>
            <a:pPr algn="ctr" defTabSz="889889" eaLnBrk="1" hangingPunct="1"/>
            <a:r>
              <a:rPr lang="ru-RU" sz="191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</a:t>
            </a:r>
            <a:r>
              <a:rPr lang="ru-RU" sz="19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91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РАСПРЕДЕЛЕНИИ </a:t>
            </a:r>
            <a:br>
              <a:rPr lang="ru-RU" sz="191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91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СУБСИДИИ «ЗА ЭФФЕКТИВНОСТЬ» </a:t>
            </a:r>
            <a:r>
              <a:rPr lang="ru-RU" sz="19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2018 ГОДУ</a:t>
            </a:r>
          </a:p>
        </p:txBody>
      </p:sp>
      <p:sp>
        <p:nvSpPr>
          <p:cNvPr id="10" name="Прямая соединительная линия 8"/>
          <p:cNvSpPr>
            <a:spLocks noChangeShapeType="1"/>
          </p:cNvSpPr>
          <p:nvPr/>
        </p:nvSpPr>
        <p:spPr bwMode="auto">
          <a:xfrm>
            <a:off x="283022" y="907638"/>
            <a:ext cx="8507412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3" tIns="45717" rIns="91433" bIns="45717"/>
          <a:lstStyle/>
          <a:p>
            <a:pPr defTabSz="896112">
              <a:defRPr/>
            </a:pPr>
            <a:endParaRPr lang="ru-RU" sz="1764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5075" y="1349002"/>
            <a:ext cx="3808277" cy="4013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96112"/>
            <a:r>
              <a:rPr lang="ru-RU" sz="1764" b="1" kern="0" dirty="0">
                <a:solidFill>
                  <a:srgbClr val="FF0000"/>
                </a:solidFill>
                <a:latin typeface="Arial" pitchFamily="34" charset="0"/>
                <a:cs typeface="Arial" panose="020B0604020202020204" pitchFamily="34" charset="0"/>
              </a:rPr>
              <a:t>Премирование муниципальных образований Иркутской области за:</a:t>
            </a:r>
          </a:p>
          <a:p>
            <a:pPr algn="ctr" defTabSz="896112">
              <a:lnSpc>
                <a:spcPct val="60000"/>
              </a:lnSpc>
            </a:pPr>
            <a:endParaRPr lang="ru-RU" sz="1764" b="1" kern="0" dirty="0">
              <a:solidFill>
                <a:srgbClr val="FF0000"/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прирост</a:t>
            </a:r>
            <a:r>
              <a:rPr lang="ru-RU" sz="1764" dirty="0">
                <a:solidFill>
                  <a:srgbClr val="000000"/>
                </a:solidFill>
                <a:latin typeface="Arial" pitchFamily="34" charset="0"/>
                <a:cs typeface="+mn-cs"/>
              </a:rPr>
              <a:t> </a:t>
            </a: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поступлений налоговых и неналоговых доходов в бюджеты МО;</a:t>
            </a:r>
          </a:p>
          <a:p>
            <a:pPr marL="280035" indent="-280035" algn="just" defTabSz="896112">
              <a:lnSpc>
                <a:spcPct val="85000"/>
              </a:lnSpc>
              <a:buFontTx/>
              <a:buChar char="-"/>
            </a:pPr>
            <a:endParaRPr lang="ru-RU" sz="1764" b="1" kern="0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объединение (преобразование) МО;</a:t>
            </a:r>
          </a:p>
          <a:p>
            <a:pPr marL="280035" indent="-280035" algn="just" defTabSz="896112">
              <a:buFontTx/>
              <a:buChar char="-"/>
            </a:pPr>
            <a:endParaRPr lang="ru-RU" sz="1764" b="1" kern="0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80035" indent="-280035" algn="just" defTabSz="896112">
              <a:buFontTx/>
              <a:buChar char="-"/>
            </a:pP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качественное </a:t>
            </a:r>
            <a:r>
              <a:rPr lang="ru-RU" sz="1764" b="1" kern="0" dirty="0" smtClean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управление </a:t>
            </a:r>
            <a:r>
              <a:rPr lang="ru-RU" sz="1764" b="1" kern="0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Arial" panose="020B0604020202020204" pitchFamily="34" charset="0"/>
              </a:rPr>
              <a:t>бюджетным процессом (приказ МФ ИО от 15.06.2016 №56н-мпр).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 bwMode="auto">
          <a:xfrm>
            <a:off x="248956" y="5736558"/>
            <a:ext cx="827410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521045" y="3067944"/>
            <a:ext cx="2236500" cy="754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2352" b="1" dirty="0">
                <a:solidFill>
                  <a:srgbClr val="FF0000"/>
                </a:solidFill>
                <a:cs typeface="+mn-cs"/>
              </a:rPr>
              <a:t>500 </a:t>
            </a:r>
          </a:p>
          <a:p>
            <a:pPr algn="ctr" defTabSz="894557"/>
            <a:r>
              <a:rPr lang="ru-RU" sz="1960" b="1" dirty="0">
                <a:solidFill>
                  <a:srgbClr val="FF0000"/>
                </a:solidFill>
                <a:cs typeface="+mn-cs"/>
              </a:rPr>
              <a:t>млн. рублей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48188" y="1801917"/>
            <a:ext cx="1961372" cy="678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6112"/>
            <a:r>
              <a:rPr lang="ru-RU" sz="1274" dirty="0">
                <a:solidFill>
                  <a:srgbClr val="839FE7">
                    <a:lumMod val="50000"/>
                  </a:srgbClr>
                </a:solidFill>
                <a:latin typeface="Arial" pitchFamily="34" charset="0"/>
                <a:cs typeface="+mn-cs"/>
              </a:rPr>
              <a:t>30% от прироста налоговых и неналоговых доходов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38449" y="2970083"/>
            <a:ext cx="1552597" cy="48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274" dirty="0">
                <a:solidFill>
                  <a:srgbClr val="839FE7">
                    <a:lumMod val="50000"/>
                  </a:srgbClr>
                </a:solidFill>
                <a:cs typeface="+mn-cs"/>
              </a:rPr>
              <a:t>от 0,15 млн. руб. до 8,5 млн. руб.*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8957" y="5935394"/>
            <a:ext cx="7998461" cy="30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4557"/>
            <a:r>
              <a:rPr lang="ru-RU" sz="1372" dirty="0">
                <a:solidFill>
                  <a:srgbClr val="839FE7">
                    <a:lumMod val="50000"/>
                  </a:srgbClr>
                </a:solidFill>
                <a:cs typeface="+mn-cs"/>
              </a:rPr>
              <a:t>* фиксированный размер субсидии зависит от численности населения</a:t>
            </a:r>
          </a:p>
        </p:txBody>
      </p:sp>
      <p:sp>
        <p:nvSpPr>
          <p:cNvPr id="24" name="Стрелка влево 23"/>
          <p:cNvSpPr/>
          <p:nvPr/>
        </p:nvSpPr>
        <p:spPr bwMode="auto">
          <a:xfrm rot="21582784">
            <a:off x="4286393" y="3462453"/>
            <a:ext cx="1884964" cy="272483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Стрелка влево 25"/>
          <p:cNvSpPr/>
          <p:nvPr/>
        </p:nvSpPr>
        <p:spPr bwMode="auto">
          <a:xfrm rot="21582784">
            <a:off x="4286392" y="2461740"/>
            <a:ext cx="1884964" cy="272483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Стрелка влево 26"/>
          <p:cNvSpPr/>
          <p:nvPr/>
        </p:nvSpPr>
        <p:spPr bwMode="auto">
          <a:xfrm rot="21582784">
            <a:off x="4286394" y="4586281"/>
            <a:ext cx="1884964" cy="272483"/>
          </a:xfrm>
          <a:prstGeom prst="leftArrow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326" tIns="45665" rIns="91326" bIns="45665" numCol="1" rtlCol="0" anchor="ctr" anchorCtr="0" compatLnSpc="1">
            <a:prstTxWarp prst="textNoShape">
              <a:avLst/>
            </a:prstTxWarp>
          </a:bodyPr>
          <a:lstStyle/>
          <a:p>
            <a:pPr defTabSz="894557"/>
            <a:endParaRPr lang="ru-RU" sz="1764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59554" y="4131812"/>
            <a:ext cx="1552597" cy="482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94557"/>
            <a:r>
              <a:rPr lang="ru-RU" sz="1274" dirty="0">
                <a:solidFill>
                  <a:srgbClr val="839FE7">
                    <a:lumMod val="50000"/>
                  </a:srgbClr>
                </a:solidFill>
                <a:cs typeface="+mn-cs"/>
              </a:rPr>
              <a:t>от 0,15 млн. руб. до 8,5 млн. руб.*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14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987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198"/>
          <a:ext cx="155581" cy="15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8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198"/>
                        <a:ext cx="155581" cy="155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900" y="251054"/>
            <a:ext cx="8600491" cy="1013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71" tIns="44687" rIns="89371" bIns="4468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781">
              <a:defRPr/>
            </a:pPr>
            <a:r>
              <a:rPr lang="ru-RU" sz="2000" b="1" kern="0" dirty="0" smtClean="0">
                <a:solidFill>
                  <a:schemeClr val="accent6">
                    <a:lumMod val="50000"/>
                  </a:schemeClr>
                </a:solidFill>
                <a:ea typeface="+mj-ea"/>
                <a:cs typeface="Arial" charset="0"/>
              </a:rPr>
              <a:t>РЕСТРУКТУРИЗАЦИЯ ЗАДОЛЖЕННОСТИ МУНИЦИПАЛЬНЫХ ОБРАЗОВАНИЙ ИРКУТСКОЙ ОБЛАСТИ ( МО) ПО НАКОПЛЕННЫМ БЮДЖЕТНЫМ КРЕДИТАМ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175323" y="1304372"/>
            <a:ext cx="857404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TextBox 1"/>
          <p:cNvSpPr txBox="1"/>
          <p:nvPr/>
        </p:nvSpPr>
        <p:spPr>
          <a:xfrm>
            <a:off x="163558" y="1455737"/>
            <a:ext cx="8503833" cy="3733800"/>
          </a:xfrm>
          <a:prstGeom prst="rect">
            <a:avLst/>
          </a:prstGeom>
          <a:ln w="15875">
            <a:noFill/>
            <a:prstDash val="solid"/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68021" indent="-168021" algn="just" defTabSz="766763">
              <a:buFont typeface="Wingdings" panose="05000000000000000000" pitchFamily="2" charset="2"/>
              <a:buChar char="Ø"/>
            </a:pPr>
            <a:r>
              <a:rPr lang="ru-RU" sz="1800" u="sng" dirty="0">
                <a:solidFill>
                  <a:schemeClr val="accent6">
                    <a:lumMod val="50000"/>
                  </a:schemeClr>
                </a:solidFill>
              </a:rPr>
              <a:t>Основные условия реструктуризации:</a:t>
            </a:r>
          </a:p>
          <a:p>
            <a:pPr marL="224028" indent="-224028" algn="just" defTabSz="766763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реструктуризации подлежит задолженность по бюджетным кредитам, </a:t>
            </a:r>
          </a:p>
          <a:p>
            <a:pPr algn="just" defTabSz="766763"/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 предоставленным </a:t>
            </a:r>
            <a:r>
              <a:rPr lang="ru-RU" sz="1800" b="1" dirty="0">
                <a:solidFill>
                  <a:srgbClr val="FF0000"/>
                </a:solidFill>
              </a:rPr>
              <a:t>в период 2013-2016 годов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в пределах остатка не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indent="266700" algn="just" defTabSz="766763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погашенного основного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долга на дату проведения реструктуризации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; </a:t>
            </a:r>
          </a:p>
          <a:p>
            <a:pPr marL="224028" indent="-224028" algn="just" defTabSz="766763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FF0000"/>
                </a:solidFill>
              </a:rPr>
              <a:t>консолидация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долга (с учетом процентов и пеней) на дату заключения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indent="266700" algn="just" defTabSz="766763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соглашения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24028" indent="-224028" algn="just" defTabSz="766763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продление срока возврата на </a:t>
            </a:r>
            <a:r>
              <a:rPr lang="ru-RU" sz="1800" b="1" dirty="0">
                <a:solidFill>
                  <a:srgbClr val="FF0000"/>
                </a:solidFill>
              </a:rPr>
              <a:t>7 лет (с 2018 по 2024 годы)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marL="224028" indent="-224028" algn="just" defTabSz="766763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rgbClr val="FF0000"/>
                </a:solidFill>
              </a:rPr>
              <a:t>заявительный характер </a:t>
            </a:r>
          </a:p>
          <a:p>
            <a:pPr algn="just" defTabSz="766763"/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 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(планируемая дата окончания приема заявлений </a:t>
            </a:r>
            <a:r>
              <a:rPr lang="ru-RU" sz="1800" b="1" dirty="0">
                <a:solidFill>
                  <a:srgbClr val="FF0000"/>
                </a:solidFill>
              </a:rPr>
              <a:t>1 марта 2018 года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);</a:t>
            </a:r>
          </a:p>
          <a:p>
            <a:pPr marL="224028" indent="-224028" algn="just" defTabSz="766763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график возврата в % от объема задолженности:</a:t>
            </a:r>
          </a:p>
          <a:p>
            <a:pPr algn="just" defTabSz="766763">
              <a:tabLst>
                <a:tab pos="8429625" algn="l"/>
              </a:tabLst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   в 2018 и 2019 годах  – </a:t>
            </a:r>
            <a:r>
              <a:rPr lang="ru-RU" sz="1800" dirty="0">
                <a:solidFill>
                  <a:srgbClr val="FF0000"/>
                </a:solidFill>
              </a:rPr>
              <a:t>по </a:t>
            </a:r>
            <a:r>
              <a:rPr lang="ru-RU" sz="1800" b="1" dirty="0">
                <a:solidFill>
                  <a:srgbClr val="FF0000"/>
                </a:solidFill>
              </a:rPr>
              <a:t>5%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; в 2020 году – </a:t>
            </a:r>
            <a:r>
              <a:rPr lang="ru-RU" sz="1800" b="1" dirty="0">
                <a:solidFill>
                  <a:srgbClr val="FF0000"/>
                </a:solidFill>
              </a:rPr>
              <a:t>10%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; в 2021 – 2024 годах </a:t>
            </a: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indent="266700" algn="just" defTabSz="766763">
              <a:tabLst>
                <a:tab pos="8429625" algn="l"/>
              </a:tabLst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по </a:t>
            </a:r>
            <a:r>
              <a:rPr lang="ru-RU" sz="1800" b="1" dirty="0">
                <a:solidFill>
                  <a:srgbClr val="FF0000"/>
                </a:solidFill>
              </a:rPr>
              <a:t>20%</a:t>
            </a:r>
            <a:r>
              <a:rPr lang="ru-RU" sz="18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ежегодно;</a:t>
            </a:r>
          </a:p>
          <a:p>
            <a:pPr marL="168021" indent="-168021" algn="just" defTabSz="766763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 процентная ставка за пользование – </a:t>
            </a:r>
            <a:r>
              <a:rPr lang="ru-RU" sz="1800" b="1" dirty="0">
                <a:solidFill>
                  <a:srgbClr val="FF0000"/>
                </a:solidFill>
              </a:rPr>
              <a:t>0,1% годовых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734910-7FF0-47DF-85F7-5EB9C94A883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6919" y="5673801"/>
            <a:ext cx="7620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СНИЖЕНИЕ ДОЛГОВОЙ НАГРУЗКИ ДЛЯ МО В ПЕРИОД 2018-2019 ГОДОВ ПОРЯДКА 590 МЛН РУБЛЕЙ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5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6112">
              <a:defRPr/>
            </a:pPr>
            <a:fld id="{C54A29C8-C662-4B33-80AE-F39071E6DA4A}" type="slidenum">
              <a:rPr lang="en-US" smtClean="0">
                <a:solidFill>
                  <a:srgbClr val="FFFFFF"/>
                </a:solidFill>
                <a:latin typeface="Arial" pitchFamily="34" charset="0"/>
                <a:cs typeface="+mn-cs"/>
              </a:rPr>
              <a:pPr defTabSz="896112">
                <a:defRPr/>
              </a:pPr>
              <a:t>16</a:t>
            </a:fld>
            <a:endParaRPr lang="en-US" dirty="0">
              <a:solidFill>
                <a:srgbClr val="FFFFFF"/>
              </a:solidFill>
              <a:latin typeface="Arial" pitchFamily="34" charset="0"/>
              <a:cs typeface="+mn-cs"/>
            </a:endParaRPr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253009" y="1193828"/>
            <a:ext cx="8507412" cy="1588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3" tIns="45717" rIns="91433" bIns="45717"/>
          <a:lstStyle/>
          <a:p>
            <a:pPr defTabSz="896112">
              <a:defRPr/>
            </a:pPr>
            <a:endParaRPr lang="ru-RU" sz="1764" dirty="0">
              <a:solidFill>
                <a:srgbClr val="839FE7">
                  <a:lumMod val="50000"/>
                </a:srgb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9490" y="396536"/>
            <a:ext cx="8961438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4180" rtl="0" eaLnBrk="0" fontAlgn="base" hangingPunct="0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defTabSz="894180" rtl="0" eaLnBrk="0" fontAlgn="base" hangingPunct="0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Arial" charset="0"/>
              </a:defRPr>
            </a:lvl2pPr>
            <a:lvl3pPr algn="l" defTabSz="894180" rtl="0" eaLnBrk="0" fontAlgn="base" hangingPunct="0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Arial" charset="0"/>
              </a:defRPr>
            </a:lvl3pPr>
            <a:lvl4pPr algn="l" defTabSz="894180" rtl="0" eaLnBrk="0" fontAlgn="base" hangingPunct="0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Arial" charset="0"/>
              </a:defRPr>
            </a:lvl4pPr>
            <a:lvl5pPr algn="l" defTabSz="894180" rtl="0" eaLnBrk="0" fontAlgn="base" hangingPunct="0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Arial" charset="0"/>
              </a:defRPr>
            </a:lvl5pPr>
            <a:lvl6pPr marL="447868" algn="l" defTabSz="894180" rtl="0" fontAlgn="base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Arial" charset="0"/>
              </a:defRPr>
            </a:lvl6pPr>
            <a:lvl7pPr marL="895732" algn="l" defTabSz="894180" rtl="0" fontAlgn="base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Arial" charset="0"/>
              </a:defRPr>
            </a:lvl7pPr>
            <a:lvl8pPr marL="1343600" algn="l" defTabSz="894180" rtl="0" fontAlgn="base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Arial" charset="0"/>
              </a:defRPr>
            </a:lvl8pPr>
            <a:lvl9pPr marL="1791465" algn="l" defTabSz="894180" rtl="0" fontAlgn="base">
              <a:spcBef>
                <a:spcPct val="0"/>
              </a:spcBef>
              <a:spcAft>
                <a:spcPct val="0"/>
              </a:spcAft>
              <a:defRPr sz="1862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defTabSz="889889" eaLnBrk="1" hangingPunct="1"/>
            <a:r>
              <a:rPr lang="ru-RU" sz="2000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ЗАДОЛЖЕННОСТЬ* МУНИЦИПАЛЬНЫХ ОБРАЗОВАНИЙ ПО КРЕДИТАМ, ВЫДЕЛЕННЫМ ИЗ ОБ В 2013 – 2016 ГГ.</a:t>
            </a:r>
            <a:endParaRPr lang="ru-RU" sz="2000" kern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492125" y="1380331"/>
            <a:ext cx="1268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тыс. рублей</a:t>
            </a:r>
          </a:p>
          <a:p>
            <a:endParaRPr lang="ru-RU" sz="1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3009" y="6103937"/>
            <a:ext cx="34788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kern="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По состоянию на 26 января 2018 года</a:t>
            </a:r>
            <a:endParaRPr lang="ru-RU" sz="1400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449932"/>
              </p:ext>
            </p:extLst>
          </p:nvPr>
        </p:nvGraphicFramePr>
        <p:xfrm>
          <a:off x="256978" y="1787645"/>
          <a:ext cx="8407737" cy="4004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Лист" r:id="rId4" imgW="5219779" imgH="2486160" progId="Excel.Sheet.12">
                  <p:embed/>
                </p:oleObj>
              </mc:Choice>
              <mc:Fallback>
                <p:oleObj name="Лист" r:id="rId4" imgW="5219779" imgH="24861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6978" y="1787645"/>
                        <a:ext cx="8407737" cy="4004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89005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0" y="198"/>
          <a:ext cx="155581" cy="155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think-cell Slide" r:id="rId7" imgW="270" imgH="270" progId="TCLayout.ActiveDocument.1">
                  <p:embed/>
                </p:oleObj>
              </mc:Choice>
              <mc:Fallback>
                <p:oleObj name="think-cell Slide" r:id="rId7" imgW="270" imgH="270" progId="TCLayout.ActiveDocument.1">
                  <p:embed/>
                  <p:pic>
                    <p:nvPicPr>
                      <p:cNvPr id="3" name="Объект 2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0" y="198"/>
                        <a:ext cx="155581" cy="1555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5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6900" y="215776"/>
            <a:ext cx="8600491" cy="904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9371" tIns="44687" rIns="89371" bIns="44687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914781">
              <a:defRPr/>
            </a:pPr>
            <a:r>
              <a:rPr lang="ru-RU" sz="1764" b="1" kern="0" dirty="0" smtClean="0">
                <a:solidFill>
                  <a:schemeClr val="accent6">
                    <a:lumMod val="50000"/>
                  </a:schemeClr>
                </a:solidFill>
                <a:ea typeface="+mj-ea"/>
                <a:cs typeface="Arial" charset="0"/>
              </a:rPr>
              <a:t>РЕСТРУКТУРИЗАЦИЯ ЗАДОЛЖЕННОСТИ МУНИЦИПАЛЬНЫХ ОБРАЗОВАНИЙ ИРКУТСКОЙ ОБЛАСТИ ( МО) ПО НАКОПЛЕННЫМ БЮДЖЕТНЫМ КРЕДИТАМ</a:t>
            </a:r>
            <a:endParaRPr lang="ru-RU" sz="1764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15" name="Прямая соединительная линия 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224247" y="1120477"/>
            <a:ext cx="8574042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Прямоугольник 1"/>
          <p:cNvSpPr/>
          <p:nvPr/>
        </p:nvSpPr>
        <p:spPr>
          <a:xfrm>
            <a:off x="224247" y="900829"/>
            <a:ext cx="852560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280035" indent="-280035"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6">
                    <a:lumMod val="50000"/>
                  </a:schemeClr>
                </a:solidFill>
              </a:rPr>
              <a:t>Основные </a:t>
            </a:r>
            <a:r>
              <a:rPr lang="ru-RU" sz="1600" b="1" u="sng" dirty="0">
                <a:solidFill>
                  <a:srgbClr val="FF0000"/>
                </a:solidFill>
              </a:rPr>
              <a:t>!!! обязательства !!!</a:t>
            </a:r>
            <a:r>
              <a:rPr lang="ru-RU" sz="1600" u="sng" dirty="0">
                <a:solidFill>
                  <a:srgbClr val="FF0000"/>
                </a:solidFill>
              </a:rPr>
              <a:t> </a:t>
            </a:r>
            <a:r>
              <a:rPr lang="ru-RU" sz="1600" u="sng" dirty="0">
                <a:solidFill>
                  <a:schemeClr val="accent6">
                    <a:lumMod val="50000"/>
                  </a:schemeClr>
                </a:solidFill>
              </a:rPr>
              <a:t>МО по реструктуризации задолженности:</a:t>
            </a:r>
          </a:p>
          <a:p>
            <a:pPr lvl="0"/>
            <a:endParaRPr lang="ru-RU" sz="1600" u="sng" dirty="0">
              <a:solidFill>
                <a:schemeClr val="accent6">
                  <a:lumMod val="50000"/>
                </a:schemeClr>
              </a:solidFill>
            </a:endParaRPr>
          </a:p>
          <a:p>
            <a:pPr marL="280035" indent="-280035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дефицит не более </a:t>
            </a:r>
            <a:r>
              <a:rPr lang="ru-RU" sz="1600" b="1" dirty="0">
                <a:solidFill>
                  <a:srgbClr val="FF0000"/>
                </a:solidFill>
              </a:rPr>
              <a:t>7,5%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и </a:t>
            </a:r>
            <a:r>
              <a:rPr lang="ru-RU" sz="1600" b="1" dirty="0">
                <a:solidFill>
                  <a:srgbClr val="FF0000"/>
                </a:solidFill>
              </a:rPr>
              <a:t>3,25%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(для 4-ой группы дотационности) </a:t>
            </a:r>
          </a:p>
          <a:p>
            <a:pPr lvl="0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    объема собственных доходов;</a:t>
            </a:r>
          </a:p>
          <a:p>
            <a:pPr marL="280035" indent="-280035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rgbClr val="FF0000"/>
                </a:solidFill>
              </a:rPr>
              <a:t>ограничение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уровня </a:t>
            </a:r>
            <a:r>
              <a:rPr lang="ru-RU" sz="1600" b="1" dirty="0">
                <a:solidFill>
                  <a:srgbClr val="FF0000"/>
                </a:solidFill>
              </a:rPr>
              <a:t>муниципального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долга и уровня </a:t>
            </a:r>
            <a:r>
              <a:rPr lang="ru-RU" sz="1600" b="1" dirty="0">
                <a:solidFill>
                  <a:srgbClr val="FF0000"/>
                </a:solidFill>
              </a:rPr>
              <a:t>коммерческого</a:t>
            </a:r>
            <a:r>
              <a:rPr lang="ru-RU" sz="1600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долга;</a:t>
            </a:r>
          </a:p>
          <a:p>
            <a:pPr marL="280035" indent="-280035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соблюдение </a:t>
            </a:r>
            <a:r>
              <a:rPr lang="ru-RU" sz="1600" b="1" dirty="0">
                <a:solidFill>
                  <a:srgbClr val="FF0000"/>
                </a:solidFill>
              </a:rPr>
              <a:t>нормативов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по формированию ФОТ и содержанию ОМСУ, а также </a:t>
            </a:r>
          </a:p>
          <a:p>
            <a:pPr lvl="0"/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     запрет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на увеличение численности 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муниципальных служащих;</a:t>
            </a:r>
          </a:p>
          <a:p>
            <a:pPr marL="280035" indent="-280035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запрет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rgbClr val="FF0000"/>
                </a:solidFill>
              </a:rPr>
              <a:t>на принятие РО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, не отнесенных к полномочиям ОМСУ;</a:t>
            </a:r>
          </a:p>
          <a:p>
            <a:pPr marL="280035" indent="-280035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утверждение решением представительного органа муниципального образования соглашения о реструктуризации задолженности;</a:t>
            </a:r>
          </a:p>
          <a:p>
            <a:pPr marL="280035" indent="-280035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утверждение плана мероприятий по оздоровлению местных финансов</a:t>
            </a:r>
          </a:p>
          <a:p>
            <a:pPr lvl="0"/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sz="1600" i="1" dirty="0">
                <a:solidFill>
                  <a:schemeClr val="accent6">
                    <a:lumMod val="50000"/>
                  </a:schemeClr>
                </a:solidFill>
              </a:rPr>
              <a:t>(включая мероприятия, направленные на рост доходов, оптимизацию расходов и сокращение долга)</a:t>
            </a:r>
            <a:r>
              <a:rPr lang="ru-RU" sz="1600" dirty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   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280035" indent="-280035">
              <a:buFont typeface="Wingdings" panose="05000000000000000000" pitchFamily="2" charset="2"/>
              <a:buChar char="Ø"/>
            </a:pPr>
            <a:r>
              <a:rPr lang="ru-RU" sz="1600" u="sng" dirty="0">
                <a:solidFill>
                  <a:schemeClr val="accent6">
                    <a:lumMod val="50000"/>
                  </a:schemeClr>
                </a:solidFill>
              </a:rPr>
              <a:t>Последствия нарушений условий соглашений</a:t>
            </a:r>
          </a:p>
          <a:p>
            <a:pPr lvl="0"/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  <a:p>
            <a:pPr lvl="0"/>
            <a:endParaRPr lang="ru-RU" sz="1600" dirty="0">
              <a:solidFill>
                <a:schemeClr val="accent6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 bwMode="auto">
          <a:xfrm>
            <a:off x="315021" y="5370215"/>
            <a:ext cx="8295612" cy="894289"/>
          </a:xfrm>
          <a:prstGeom prst="roundRect">
            <a:avLst/>
          </a:prstGeom>
          <a:solidFill>
            <a:srgbClr val="C00000">
              <a:alpha val="28000"/>
            </a:srgbClr>
          </a:solidFill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89614" tIns="44807" rIns="89614" bIns="44807" numCol="1" rtlCol="0" anchor="t" anchorCtr="0" compatLnSpc="1">
            <a:prstTxWarp prst="textNoShape">
              <a:avLst/>
            </a:prstTxWarp>
          </a:bodyPr>
          <a:lstStyle/>
          <a:p>
            <a:pPr algn="ctr" defTabSz="1008126"/>
            <a:r>
              <a:rPr lang="ru-RU" sz="1666" b="1" dirty="0" smtClean="0">
                <a:solidFill>
                  <a:srgbClr val="FF0000"/>
                </a:solidFill>
                <a:latin typeface="+mn-lt"/>
              </a:rPr>
              <a:t>ДОСРОЧНЫЙ ВОЗВРАТ </a:t>
            </a:r>
            <a:r>
              <a:rPr lang="ru-RU" sz="1568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СУММЫ РЕСТРУКТУРИРОВАННОЙ ЗАДОЛЖЕННОСТИ МУНИЦИПАЛЬНЫМ ОБРАЗОВАНИЕМ ИЛИ ПРИНЯТИЕ МЕР МИНИСТЕРСТВОМ ФИНАНСОВ ИРКУТСКОЙ ОБЛАСТИ ПО ЕЕ </a:t>
            </a:r>
            <a:r>
              <a:rPr lang="ru-RU" sz="1666" b="1" dirty="0" smtClean="0">
                <a:solidFill>
                  <a:srgbClr val="FF0000"/>
                </a:solidFill>
                <a:latin typeface="+mn-lt"/>
              </a:rPr>
              <a:t>БЕССПОРНОМУ ВЗЫСКАНИЮ </a:t>
            </a:r>
            <a:endParaRPr lang="ru-RU" sz="1666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3734910-7FF0-47DF-85F7-5EB9C94A883E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33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pg num"/>
          <p:cNvSpPr>
            <a:spLocks noGrp="1" noChangeArrowheads="1"/>
          </p:cNvSpPr>
          <p:nvPr>
            <p:ph type="sldNum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25643" indent="-27909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16373" indent="-22326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562920" indent="-22326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09469" indent="-223267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456017" indent="-2232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02567" indent="-2232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349115" indent="-2232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95664" indent="-22326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F07C105-8BFD-451E-9469-9063417ED2A5}" type="slidenum">
              <a:rPr lang="en-US" smtClean="0">
                <a:solidFill>
                  <a:srgbClr val="FFFFFF"/>
                </a:solidFill>
              </a:rPr>
              <a:pPr eaLnBrk="1" hangingPunct="1"/>
              <a:t>18</a:t>
            </a:fld>
            <a:endParaRPr lang="en-US" dirty="0" smtClean="0">
              <a:solidFill>
                <a:srgbClr val="FFFFFF"/>
              </a:solidFill>
            </a:endParaRPr>
          </a:p>
        </p:txBody>
      </p:sp>
      <p:sp>
        <p:nvSpPr>
          <p:cNvPr id="99332" name="Rectangle 3"/>
          <p:cNvSpPr>
            <a:spLocks noChangeArrowheads="1"/>
          </p:cNvSpPr>
          <p:nvPr/>
        </p:nvSpPr>
        <p:spPr bwMode="auto">
          <a:xfrm>
            <a:off x="0" y="2533025"/>
            <a:ext cx="8961438" cy="1177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94" tIns="45246" rIns="90494" bIns="45246">
            <a:spAutoFit/>
          </a:bodyPr>
          <a:lstStyle/>
          <a:p>
            <a:pPr algn="ctr" defTabSz="908602"/>
            <a:endParaRPr lang="ru-RU" sz="3500" b="1" dirty="0">
              <a:solidFill>
                <a:srgbClr val="002960"/>
              </a:solidFill>
              <a:cs typeface="Arial" pitchFamily="34" charset="0"/>
            </a:endParaRPr>
          </a:p>
          <a:p>
            <a:pPr algn="ctr" defTabSz="908602"/>
            <a:r>
              <a:rPr lang="ru-RU" sz="3500" b="1" dirty="0">
                <a:solidFill>
                  <a:srgbClr val="002960"/>
                </a:solidFill>
                <a:cs typeface="Arial" pitchFamily="34" charset="0"/>
              </a:rPr>
              <a:t>СПАСИБО ЗА ВНИМАНИЕ!</a:t>
            </a:r>
            <a:endParaRPr lang="ru-RU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84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207963" y="236538"/>
            <a:ext cx="852805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2175" eaLnBrk="0" hangingPunct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СТАТЬЯ 31 БЮДЖЕТНОГО КОДЕКСА РОССИЙСКОЙ ФЕДЕРАЦИИ </a:t>
            </a:r>
          </a:p>
          <a:p>
            <a:pPr algn="ctr" defTabSz="892175" eaLnBrk="0" hangingPunct="0"/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«ПРИНЦИП САМОСТОЯТЕЛЬНОСТИ БЮДЖЕТОВ»: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6529388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1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-8731" y="806282"/>
            <a:ext cx="896143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defTabSz="892175" eaLnBrk="0" hangingPunct="0"/>
            <a:r>
              <a:rPr lang="ru-RU" sz="1800" b="1" dirty="0" smtClean="0"/>
              <a:t>«…органы местного самоуправления обязаны </a:t>
            </a:r>
            <a:r>
              <a:rPr lang="ru-RU" sz="1800" b="1" dirty="0" smtClean="0">
                <a:solidFill>
                  <a:srgbClr val="0033CC"/>
                </a:solidFill>
              </a:rPr>
              <a:t>самостоятельно</a:t>
            </a:r>
            <a:r>
              <a:rPr lang="ru-RU" sz="1800" b="1" dirty="0" smtClean="0"/>
              <a:t> </a:t>
            </a:r>
            <a:br>
              <a:rPr lang="ru-RU" sz="1800" b="1" dirty="0" smtClean="0"/>
            </a:br>
            <a:r>
              <a:rPr lang="ru-RU" sz="1800" b="1" dirty="0" smtClean="0"/>
              <a:t>обеспечивать </a:t>
            </a:r>
            <a:r>
              <a:rPr lang="ru-RU" sz="1800" b="1" dirty="0" smtClean="0">
                <a:solidFill>
                  <a:srgbClr val="0033CC"/>
                </a:solidFill>
              </a:rPr>
              <a:t>сбалансированность</a:t>
            </a:r>
            <a:r>
              <a:rPr lang="ru-RU" sz="1800" b="1" dirty="0" smtClean="0"/>
              <a:t> местных бюджетов и </a:t>
            </a:r>
            <a:br>
              <a:rPr lang="ru-RU" sz="1800" b="1" dirty="0" smtClean="0"/>
            </a:br>
            <a:r>
              <a:rPr lang="ru-RU" sz="1800" b="1" dirty="0" smtClean="0">
                <a:solidFill>
                  <a:srgbClr val="0033CC"/>
                </a:solidFill>
              </a:rPr>
              <a:t>эффективность</a:t>
            </a:r>
            <a:r>
              <a:rPr lang="ru-RU" sz="1800" b="1" dirty="0" smtClean="0"/>
              <a:t> использования бюджетных средств».</a:t>
            </a:r>
            <a:endParaRPr lang="ru-RU" sz="1800" b="1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216313" y="2118429"/>
            <a:ext cx="852805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892175" eaLnBrk="0" hangingPunct="0"/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ОСНОВНЫЕ ФОРМЫ МЕЖБЮДЖЕТНЫХ ТРАНСФЕРТОВ (МБТ):</a:t>
            </a:r>
          </a:p>
          <a:p>
            <a:pPr algn="ctr" defTabSz="892175" eaLnBrk="0" hangingPunct="0"/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rgbClr val="008000"/>
                </a:solidFill>
              </a:rPr>
              <a:t>Дотации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Субсидии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в целях софинансирования расходных обязательств муниципальных образований.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rgbClr val="008000"/>
                </a:solidFill>
              </a:rPr>
              <a:t>Субвенции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МБТ, предоставляемые в целях финансового обеспечения переданных государственных полномочий.</a:t>
            </a:r>
          </a:p>
          <a:p>
            <a:pPr marL="342900" indent="-342900" algn="just" defTabSz="892175" eaLnBrk="0" hangingPunct="0">
              <a:buAutoNum type="arabicPeriod"/>
            </a:pPr>
            <a:endParaRPr lang="ru-RU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342900" indent="-342900" algn="just" defTabSz="892175" eaLnBrk="0" hangingPunct="0">
              <a:buAutoNum type="arabicPeriod"/>
            </a:pPr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</a:rPr>
              <a:t>Иные МБТ</a:t>
            </a: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– МБТ (в том числе дотация на сбалансированность), случаи и порядки предоставления которых устанавливаются Законом об областном бюджете (имеют ограничение по размеру – 10% от МБТ без субвенций).</a:t>
            </a:r>
            <a:endParaRPr lang="ru-RU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6313" y="1760537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8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599021" y="201414"/>
            <a:ext cx="8115941" cy="3939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ОСНОВНЫЕ УСЛОВИЯ ПРЕДОСТАВЛЕНИЯ </a:t>
            </a:r>
            <a:r>
              <a:rPr lang="ru-RU" sz="1960" b="1" dirty="0" smtClean="0">
                <a:solidFill>
                  <a:schemeClr val="accent6">
                    <a:lumMod val="50000"/>
                  </a:schemeClr>
                </a:solidFill>
              </a:rPr>
              <a:t>МБТ (</a:t>
            </a:r>
            <a:r>
              <a:rPr lang="ru-RU" sz="1960" b="1" dirty="0">
                <a:solidFill>
                  <a:schemeClr val="accent6">
                    <a:lumMod val="50000"/>
                  </a:schemeClr>
                </a:solidFill>
              </a:rPr>
              <a:t>СТ. 136 БК РФ)</a:t>
            </a:r>
            <a:endParaRPr lang="ru-RU" sz="1960" b="1" dirty="0"/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321214" y="623760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/>
          </p:nvPr>
        </p:nvGraphicFramePr>
        <p:xfrm>
          <a:off x="56009" y="693737"/>
          <a:ext cx="8905429" cy="441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Лист" r:id="rId4" imgW="9086732" imgH="4505220" progId="Excel.Sheet.12">
                  <p:embed/>
                </p:oleObj>
              </mc:Choice>
              <mc:Fallback>
                <p:oleObj name="Лист" r:id="rId4" imgW="9086732" imgH="4505220" progId="Excel.Sheet.12">
                  <p:embed/>
                  <p:pic>
                    <p:nvPicPr>
                      <p:cNvPr id="4" name="Объект 3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009" y="693737"/>
                        <a:ext cx="8905429" cy="4415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9576AD-9E96-4D29-BD87-D7E1B0AE1714}" type="slidenum">
              <a:rPr lang="ru-RU" smtClean="0">
                <a:solidFill>
                  <a:srgbClr val="FFFFFF"/>
                </a:solidFill>
              </a:rPr>
              <a:pPr/>
              <a:t>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3519" y="5766266"/>
            <a:ext cx="64128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На 2018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год – распоряжение минфина области от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14.11.2017 </a:t>
            </a:r>
            <a:r>
              <a:rPr lang="ru-RU" sz="1400" b="1" dirty="0">
                <a:solidFill>
                  <a:schemeClr val="accent6">
                    <a:lumMod val="50000"/>
                  </a:schemeClr>
                </a:solidFill>
              </a:rPr>
              <a:t>№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554-мр</a:t>
            </a:r>
            <a:endParaRPr lang="ru-RU" sz="1400" b="1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1400" b="1" dirty="0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213519" y="5570537"/>
            <a:ext cx="8458200" cy="0"/>
          </a:xfrm>
          <a:prstGeom prst="line">
            <a:avLst/>
          </a:prstGeom>
          <a:noFill/>
          <a:ln w="1270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6479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3519" y="3127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3105383"/>
              </p:ext>
            </p:extLst>
          </p:nvPr>
        </p:nvGraphicFramePr>
        <p:xfrm>
          <a:off x="289719" y="411278"/>
          <a:ext cx="7391400" cy="5997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9" name="Лист" r:id="rId3" imgW="6010188" imgH="4876740" progId="Excel.Sheet.12">
                  <p:embed/>
                </p:oleObj>
              </mc:Choice>
              <mc:Fallback>
                <p:oleObj name="Лист" r:id="rId3" imgW="6010188" imgH="48767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719" y="411278"/>
                        <a:ext cx="7391400" cy="5997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151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13519" y="274637"/>
            <a:ext cx="863949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15" tIns="45707" rIns="91415" bIns="45707"/>
          <a:lstStyle/>
          <a:p>
            <a:endParaRPr lang="ru-RU" sz="1176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987300"/>
              </p:ext>
            </p:extLst>
          </p:nvPr>
        </p:nvGraphicFramePr>
        <p:xfrm>
          <a:off x="217488" y="340492"/>
          <a:ext cx="6549231" cy="61444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Лист" r:id="rId3" imgW="6010188" imgH="5638680" progId="Excel.Sheet.12">
                  <p:embed/>
                </p:oleObj>
              </mc:Choice>
              <mc:Fallback>
                <p:oleObj name="Лист" r:id="rId3" imgW="6010188" imgH="56386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488" y="340492"/>
                        <a:ext cx="6549231" cy="61444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7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6274025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5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870700" y="6272437"/>
            <a:ext cx="1866900" cy="184150"/>
          </a:xfrm>
        </p:spPr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35363" y="692149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952630" y="1754622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МР(ГО)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871369" y="1735962"/>
            <a:ext cx="799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042569" y="115452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cxnSp>
        <p:nvCxnSpPr>
          <p:cNvPr id="7" name="Прямая соединительная линия 6"/>
          <p:cNvCxnSpPr>
            <a:stCxn id="10" idx="3"/>
          </p:cNvCxnSpPr>
          <p:nvPr/>
        </p:nvCxnSpPr>
        <p:spPr bwMode="auto">
          <a:xfrm flipV="1">
            <a:off x="4687297" y="138535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Прямая со стрелкой 11"/>
          <p:cNvCxnSpPr>
            <a:endCxn id="9" idx="0"/>
          </p:cNvCxnSpPr>
          <p:nvPr/>
        </p:nvCxnSpPr>
        <p:spPr bwMode="auto">
          <a:xfrm>
            <a:off x="6271062" y="138535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 flipV="1">
            <a:off x="2458803" y="138535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2462415" y="138535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Прямоугольник 19"/>
          <p:cNvSpPr/>
          <p:nvPr/>
        </p:nvSpPr>
        <p:spPr>
          <a:xfrm>
            <a:off x="66675" y="2229415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994989" y="2231267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1119" y="2569605"/>
            <a:ext cx="4401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1119" y="291884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</a:t>
            </a:r>
            <a:endParaRPr lang="ru-RU" sz="2000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964896" y="291884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выравнивание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825868" y="719288"/>
            <a:ext cx="1458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2016 год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825867" y="3589337"/>
            <a:ext cx="14589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2017 год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885661" y="4646582"/>
            <a:ext cx="799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056861" y="406514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cxnSp>
        <p:nvCxnSpPr>
          <p:cNvPr id="30" name="Прямая соединительная линия 29"/>
          <p:cNvCxnSpPr>
            <a:stCxn id="29" idx="3"/>
          </p:cNvCxnSpPr>
          <p:nvPr/>
        </p:nvCxnSpPr>
        <p:spPr bwMode="auto">
          <a:xfrm flipV="1">
            <a:off x="4701589" y="42959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 стрелкой 30"/>
          <p:cNvCxnSpPr>
            <a:endCxn id="28" idx="0"/>
          </p:cNvCxnSpPr>
          <p:nvPr/>
        </p:nvCxnSpPr>
        <p:spPr bwMode="auto">
          <a:xfrm>
            <a:off x="6285354" y="42959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2473095" y="42959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2476707" y="42959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Прямоугольник 33"/>
          <p:cNvSpPr/>
          <p:nvPr/>
        </p:nvSpPr>
        <p:spPr>
          <a:xfrm>
            <a:off x="80967" y="5140035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9281" y="5141887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5411" y="5480225"/>
            <a:ext cx="4401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411" y="582946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Субсидии на выравнивание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83421" y="232072"/>
            <a:ext cx="84077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МЕЖБЮДЖЕТНОЕ РЕГУЛИРОВАНИЕ В 2016 – 2017 ГГ.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522" y="6169654"/>
            <a:ext cx="285789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РФФПП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109119" y="6364512"/>
            <a:ext cx="3276600" cy="1969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V="1">
            <a:off x="6385719" y="5700393"/>
            <a:ext cx="0" cy="64749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8" name="Прямоугольник 37"/>
          <p:cNvSpPr/>
          <p:nvPr/>
        </p:nvSpPr>
        <p:spPr>
          <a:xfrm>
            <a:off x="1898623" y="4638025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МР(ГО)</a:t>
            </a:r>
            <a:endParaRPr lang="ru-RU" sz="2400" b="1" dirty="0"/>
          </a:p>
        </p:txBody>
      </p:sp>
      <p:sp>
        <p:nvSpPr>
          <p:cNvPr id="41" name="Номер слайда 1"/>
          <p:cNvSpPr txBox="1">
            <a:spLocks/>
          </p:cNvSpPr>
          <p:nvPr/>
        </p:nvSpPr>
        <p:spPr bwMode="auto">
          <a:xfrm>
            <a:off x="6914630" y="6527612"/>
            <a:ext cx="1866900" cy="18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5517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619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69722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6825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516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2618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9722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6824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176" dirty="0" smtClean="0"/>
              <a:t>5</a:t>
            </a:r>
            <a:endParaRPr lang="en-US" sz="1176" dirty="0"/>
          </a:p>
        </p:txBody>
      </p:sp>
    </p:spTree>
    <p:extLst>
      <p:ext uri="{BB962C8B-B14F-4D97-AF65-F5344CB8AC3E}">
        <p14:creationId xmlns:p14="http://schemas.microsoft.com/office/powerpoint/2010/main" val="151835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Номер слайда 1"/>
          <p:cNvSpPr txBox="1"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70700" y="3911825"/>
            <a:ext cx="1865313" cy="1841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defTabSz="914531">
              <a:defRPr/>
            </a:pPr>
            <a:fld id="{D56C1D7B-D78F-4D7D-BAF9-6C72BD780865}" type="slidenum">
              <a:rPr lang="en-US" b="1">
                <a:solidFill>
                  <a:schemeClr val="bg2"/>
                </a:solidFill>
                <a:latin typeface="+mn-lt"/>
                <a:cs typeface="Arial" pitchFamily="34" charset="0"/>
              </a:rPr>
              <a:pPr algn="r" defTabSz="914531">
                <a:defRPr/>
              </a:pPr>
              <a:t>6</a:t>
            </a:fld>
            <a:endParaRPr lang="en-US" b="1" dirty="0">
              <a:solidFill>
                <a:schemeClr val="bg2"/>
              </a:solidFill>
              <a:latin typeface="+mn-lt"/>
              <a:cs typeface="Arial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870700" y="3910237"/>
            <a:ext cx="1866900" cy="184150"/>
          </a:xfrm>
        </p:spPr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5885661" y="2284382"/>
            <a:ext cx="799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ГСП</a:t>
            </a:r>
            <a:endParaRPr lang="ru-RU" sz="2400" b="1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056861" y="1702942"/>
            <a:ext cx="6447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ОБ</a:t>
            </a:r>
            <a:endParaRPr lang="ru-RU" sz="2400" b="1" dirty="0"/>
          </a:p>
        </p:txBody>
      </p:sp>
      <p:cxnSp>
        <p:nvCxnSpPr>
          <p:cNvPr id="30" name="Прямая соединительная линия 29"/>
          <p:cNvCxnSpPr>
            <a:stCxn id="29" idx="3"/>
          </p:cNvCxnSpPr>
          <p:nvPr/>
        </p:nvCxnSpPr>
        <p:spPr bwMode="auto">
          <a:xfrm flipV="1">
            <a:off x="4701589" y="19337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Прямая со стрелкой 30"/>
          <p:cNvCxnSpPr>
            <a:endCxn id="28" idx="0"/>
          </p:cNvCxnSpPr>
          <p:nvPr/>
        </p:nvCxnSpPr>
        <p:spPr bwMode="auto">
          <a:xfrm>
            <a:off x="6285354" y="19337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2473095" y="1933774"/>
            <a:ext cx="1583765" cy="1"/>
          </a:xfrm>
          <a:prstGeom prst="line">
            <a:avLst/>
          </a:prstGeom>
          <a:noFill/>
          <a:ln w="2857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Прямая со стрелкой 32"/>
          <p:cNvCxnSpPr/>
          <p:nvPr/>
        </p:nvCxnSpPr>
        <p:spPr bwMode="auto">
          <a:xfrm>
            <a:off x="2476707" y="1933775"/>
            <a:ext cx="0" cy="350607"/>
          </a:xfrm>
          <a:prstGeom prst="straightConnector1">
            <a:avLst/>
          </a:prstGeom>
          <a:noFill/>
          <a:ln w="28575" cap="flat" cmpd="sng" algn="ctr">
            <a:solidFill>
              <a:srgbClr val="000099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Прямоугольник 33"/>
          <p:cNvSpPr/>
          <p:nvPr/>
        </p:nvSpPr>
        <p:spPr>
          <a:xfrm>
            <a:off x="80967" y="2777835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5009281" y="2779687"/>
            <a:ext cx="35972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выравнивание</a:t>
            </a:r>
            <a:endParaRPr lang="ru-RU" sz="2000" b="1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75411" y="3118025"/>
            <a:ext cx="4401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Дотации на сбалансированность</a:t>
            </a:r>
            <a:endParaRPr lang="ru-RU" sz="2000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75411" y="3467264"/>
            <a:ext cx="3783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выравнивание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962056" y="311778"/>
            <a:ext cx="7380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МЕЖБЮДЖЕТНОЕ РЕГУЛИРОВАНИЕ В 2018 Г.</a:t>
            </a:r>
            <a:endParaRPr lang="ru-RU" sz="2400" b="1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82522" y="3807454"/>
            <a:ext cx="37830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Субсидии на </a:t>
            </a:r>
            <a:r>
              <a:rPr lang="ru-RU" sz="2000" b="1" dirty="0">
                <a:solidFill>
                  <a:srgbClr val="FF0000"/>
                </a:solidFill>
              </a:rPr>
              <a:t>выравнивание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поселений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013869" y="4352829"/>
            <a:ext cx="3276600" cy="19693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Прямая со стрелкой 41"/>
          <p:cNvCxnSpPr/>
          <p:nvPr/>
        </p:nvCxnSpPr>
        <p:spPr bwMode="auto">
          <a:xfrm flipV="1">
            <a:off x="6290469" y="3318080"/>
            <a:ext cx="0" cy="1026609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35363" y="844549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 bwMode="auto">
          <a:xfrm>
            <a:off x="75411" y="3686369"/>
            <a:ext cx="3981449" cy="0"/>
          </a:xfrm>
          <a:prstGeom prst="line">
            <a:avLst/>
          </a:prstGeom>
          <a:noFill/>
          <a:ln w="19050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Прямоугольник 21"/>
          <p:cNvSpPr/>
          <p:nvPr/>
        </p:nvSpPr>
        <p:spPr>
          <a:xfrm>
            <a:off x="1846181" y="2232053"/>
            <a:ext cx="12610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МР(ГО)</a:t>
            </a:r>
            <a:endParaRPr lang="ru-RU" sz="2400" b="1" dirty="0"/>
          </a:p>
        </p:txBody>
      </p:sp>
      <p:sp>
        <p:nvSpPr>
          <p:cNvPr id="21" name="Номер слайда 1"/>
          <p:cNvSpPr txBox="1">
            <a:spLocks/>
          </p:cNvSpPr>
          <p:nvPr/>
        </p:nvSpPr>
        <p:spPr bwMode="auto">
          <a:xfrm>
            <a:off x="6914630" y="6527612"/>
            <a:ext cx="1866900" cy="180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b="1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55517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2619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69722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6825" indent="1588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5516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2618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199722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6824" algn="l" defTabSz="914206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ru-RU" sz="1176" dirty="0" smtClean="0"/>
              <a:t>6</a:t>
            </a:r>
            <a:endParaRPr lang="en-US" sz="1176" dirty="0"/>
          </a:p>
        </p:txBody>
      </p:sp>
    </p:spTree>
    <p:extLst>
      <p:ext uri="{BB962C8B-B14F-4D97-AF65-F5344CB8AC3E}">
        <p14:creationId xmlns:p14="http://schemas.microsoft.com/office/powerpoint/2010/main" val="5180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Объект 2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1371" y="198"/>
          <a:ext cx="156184" cy="155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2" name="think-cell Slide" r:id="rId7" imgW="360" imgH="360" progId="TCLayout.ActiveDocument.1">
                  <p:embed/>
                </p:oleObj>
              </mc:Choice>
              <mc:Fallback>
                <p:oleObj name="think-cell Slide" r:id="rId7" imgW="360" imgH="360" progId="TCLayout.ActiveDocument.1">
                  <p:embed/>
                  <p:pic>
                    <p:nvPicPr>
                      <p:cNvPr id="3074" name="Объект 2" hidden="1"/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" y="198"/>
                        <a:ext cx="156184" cy="1558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 hidden="1"/>
          <p:cNvSpPr/>
          <p:nvPr>
            <p:custDataLst>
              <p:tags r:id="rId3"/>
            </p:custDataLst>
          </p:nvPr>
        </p:nvSpPr>
        <p:spPr bwMode="auto">
          <a:xfrm>
            <a:off x="1" y="198"/>
            <a:ext cx="156184" cy="155894"/>
          </a:xfrm>
          <a:prstGeom prst="rect">
            <a:avLst/>
          </a:prstGeom>
          <a:solidFill>
            <a:srgbClr val="99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wrap="none" lIns="0" tIns="0" rIns="0" bIns="0" anchor="ctr"/>
          <a:lstStyle/>
          <a:p>
            <a:pPr algn="ctr" defTabSz="894407">
              <a:defRPr/>
            </a:pPr>
            <a:endParaRPr lang="ru-RU" sz="1176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sym typeface="Arial"/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 idx="4294967295"/>
            <p:custDataLst>
              <p:tags r:id="rId4"/>
            </p:custDataLst>
          </p:nvPr>
        </p:nvSpPr>
        <p:spPr>
          <a:xfrm>
            <a:off x="1" y="322832"/>
            <a:ext cx="8833417" cy="301632"/>
          </a:xfrm>
        </p:spPr>
        <p:txBody>
          <a:bodyPr/>
          <a:lstStyle/>
          <a:p>
            <a:pPr algn="ctr">
              <a:defRPr/>
            </a:pPr>
            <a:r>
              <a:rPr lang="ru-RU" sz="196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ОБЪЕМ МЕЖБЮДЖЕТНЫХ ТРАНСФЕРТОВ НА 2018 ГОД</a:t>
            </a:r>
          </a:p>
        </p:txBody>
      </p:sp>
      <p:sp>
        <p:nvSpPr>
          <p:cNvPr id="43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6914630" y="6527612"/>
            <a:ext cx="1866900" cy="180979"/>
          </a:xfrm>
        </p:spPr>
        <p:txBody>
          <a:bodyPr/>
          <a:lstStyle/>
          <a:p>
            <a:pPr>
              <a:defRPr/>
            </a:pPr>
            <a:fld id="{B965D4D1-B809-4E92-9A64-4E9C36348394}" type="slidenum">
              <a:rPr lang="en-US" sz="1176"/>
              <a:pPr>
                <a:defRPr/>
              </a:pPr>
              <a:t>7</a:t>
            </a:fld>
            <a:endParaRPr lang="en-US" sz="1176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622018"/>
              </p:ext>
            </p:extLst>
          </p:nvPr>
        </p:nvGraphicFramePr>
        <p:xfrm>
          <a:off x="187066" y="998994"/>
          <a:ext cx="8774372" cy="22030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3" name="Лист" r:id="rId9" imgW="7134211" imgH="1752570" progId="Excel.Sheet.12">
                  <p:embed/>
                </p:oleObj>
              </mc:Choice>
              <mc:Fallback>
                <p:oleObj name="Лист" r:id="rId9" imgW="7134211" imgH="1752570" progId="Excel.Sheet.12">
                  <p:embed/>
                  <p:pic>
                    <p:nvPicPr>
                      <p:cNvPr id="8" name="Объект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87066" y="998994"/>
                        <a:ext cx="8774372" cy="22030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5401413"/>
              </p:ext>
            </p:extLst>
          </p:nvPr>
        </p:nvGraphicFramePr>
        <p:xfrm>
          <a:off x="187065" y="3285934"/>
          <a:ext cx="8774373" cy="1608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4" name="Лист" r:id="rId11" imgW="7162845" imgH="1276290" progId="Excel.Sheet.12">
                  <p:embed/>
                </p:oleObj>
              </mc:Choice>
              <mc:Fallback>
                <p:oleObj name="Лист" r:id="rId11" imgW="7162845" imgH="1276290" progId="Excel.Sheet.12">
                  <p:embed/>
                  <p:pic>
                    <p:nvPicPr>
                      <p:cNvPr id="9" name="Объект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87065" y="3285934"/>
                        <a:ext cx="8774373" cy="1608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/>
          </p:nvPr>
        </p:nvGraphicFramePr>
        <p:xfrm>
          <a:off x="187064" y="4984998"/>
          <a:ext cx="8658056" cy="4434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5" name="Лист" r:id="rId13" imgW="6877044" imgH="352350" progId="Excel.Sheet.12">
                  <p:embed/>
                </p:oleObj>
              </mc:Choice>
              <mc:Fallback>
                <p:oleObj name="Лист" r:id="rId13" imgW="6877044" imgH="352350" progId="Excel.Sheet.12">
                  <p:embed/>
                  <p:pic>
                    <p:nvPicPr>
                      <p:cNvPr id="11" name="Объект 1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87064" y="4984998"/>
                        <a:ext cx="8658056" cy="4434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/>
          </p:nvPr>
        </p:nvGraphicFramePr>
        <p:xfrm>
          <a:off x="187064" y="5583984"/>
          <a:ext cx="8658056" cy="44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26" name="Лист" r:id="rId15" imgW="6867590" imgH="352350" progId="Excel.Sheet.12">
                  <p:embed/>
                </p:oleObj>
              </mc:Choice>
              <mc:Fallback>
                <p:oleObj name="Лист" r:id="rId15" imgW="6867590" imgH="352350" progId="Excel.Sheet.12">
                  <p:embed/>
                  <p:pic>
                    <p:nvPicPr>
                      <p:cNvPr id="14" name="Объект 1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87064" y="5583984"/>
                        <a:ext cx="8658056" cy="44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Овал 36"/>
          <p:cNvSpPr>
            <a:spLocks noChangeArrowheads="1"/>
          </p:cNvSpPr>
          <p:nvPr/>
        </p:nvSpPr>
        <p:spPr bwMode="auto">
          <a:xfrm>
            <a:off x="5606801" y="5583983"/>
            <a:ext cx="870539" cy="474045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68">
              <a:latin typeface="+mn-lt"/>
            </a:endParaRPr>
          </a:p>
        </p:txBody>
      </p:sp>
      <p:sp>
        <p:nvSpPr>
          <p:cNvPr id="27" name="Овал 36"/>
          <p:cNvSpPr>
            <a:spLocks noChangeArrowheads="1"/>
          </p:cNvSpPr>
          <p:nvPr/>
        </p:nvSpPr>
        <p:spPr bwMode="auto">
          <a:xfrm>
            <a:off x="7314211" y="5583983"/>
            <a:ext cx="825391" cy="474047"/>
          </a:xfrm>
          <a:prstGeom prst="ellipse">
            <a:avLst/>
          </a:prstGeom>
          <a:noFill/>
          <a:ln w="28575" algn="ctr">
            <a:solidFill>
              <a:srgbClr val="33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ru-RU" altLang="ru-RU" sz="1568">
              <a:latin typeface="+mn-lt"/>
            </a:endParaRPr>
          </a:p>
        </p:txBody>
      </p:sp>
      <p:sp>
        <p:nvSpPr>
          <p:cNvPr id="28" name="Прямая соединительная линия 8"/>
          <p:cNvSpPr>
            <a:spLocks noChangeShapeType="1"/>
          </p:cNvSpPr>
          <p:nvPr/>
        </p:nvSpPr>
        <p:spPr bwMode="auto">
          <a:xfrm>
            <a:off x="122399" y="659204"/>
            <a:ext cx="8507142" cy="1555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3" tIns="45717" rIns="91433" bIns="45717"/>
          <a:lstStyle/>
          <a:p>
            <a:pPr>
              <a:defRPr/>
            </a:pPr>
            <a:endParaRPr lang="ru-RU" sz="1176" dirty="0">
              <a:solidFill>
                <a:schemeClr val="accent6">
                  <a:lumMod val="5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441764" y="622409"/>
            <a:ext cx="1002197" cy="273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76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млн. рублей</a:t>
            </a:r>
            <a:r>
              <a:rPr lang="ru-RU" sz="1176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176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143571" y="3226454"/>
            <a:ext cx="304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876655" y="3639080"/>
            <a:ext cx="3129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49762" y="5999631"/>
            <a:ext cx="672254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Распределено 850 млн. рублей. Нераспределенный резерв – 347 млн. рублей.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9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1754982" y="169701"/>
            <a:ext cx="560076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ФИНАНСОВЫЕ РЕСУРСЫ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МО БАЛАГАНСКОГО РАЙОНА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СЧЕТ СРЕДСТВ ОБ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В 2018 ГОДУ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8" name="Прямая соединительная линия 8"/>
          <p:cNvSpPr>
            <a:spLocks noChangeShapeType="1"/>
          </p:cNvSpPr>
          <p:nvPr/>
        </p:nvSpPr>
        <p:spPr bwMode="auto">
          <a:xfrm flipV="1">
            <a:off x="200625" y="1388444"/>
            <a:ext cx="8640000" cy="0"/>
          </a:xfrm>
          <a:prstGeom prst="line">
            <a:avLst/>
          </a:prstGeom>
          <a:noFill/>
          <a:ln w="19050" algn="ctr">
            <a:solidFill>
              <a:srgbClr val="00206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20" tIns="45710" rIns="91420" bIns="45710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18587" y="1499768"/>
            <a:ext cx="12511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ТЫС. РУБЛЕЙ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615783" y="4903791"/>
            <a:ext cx="40137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В 2018 </a:t>
            </a:r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ГОДУ </a:t>
            </a:r>
            <a:r>
              <a:rPr lang="ru-RU" sz="1800" b="1" dirty="0" smtClean="0">
                <a:solidFill>
                  <a:srgbClr val="FF0000"/>
                </a:solidFill>
              </a:rPr>
              <a:t>+ 1 718 ТЫС. РУБЛЕЙ </a:t>
            </a:r>
            <a:endParaRPr lang="ru-RU" sz="1800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200625" y="6027737"/>
            <a:ext cx="8471094" cy="0"/>
          </a:xfrm>
          <a:prstGeom prst="line">
            <a:avLst/>
          </a:prstGeom>
          <a:noFill/>
          <a:ln w="9525" cap="flat" cmpd="sng" algn="ctr">
            <a:solidFill>
              <a:schemeClr val="accent6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Прямоугольник 10"/>
          <p:cNvSpPr/>
          <p:nvPr/>
        </p:nvSpPr>
        <p:spPr>
          <a:xfrm>
            <a:off x="518319" y="3872178"/>
            <a:ext cx="7470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</a:rPr>
              <a:t>НАЛОГ ПО УПРОЩЕННОЙ СИСТЕМЕ </a:t>
            </a:r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НАЛОГООБЛОЖЕНИЯ ПОСТУПАЕТ В БЮДЖЕТ РАЙОНА И ВЛИЯЕТ НА РАЗМЕР РФФПП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00625" y="6100960"/>
            <a:ext cx="26036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* ПЕРВОНАЧАЛЬНЫЙ БЮДЖЕТ</a:t>
            </a:r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269434"/>
              </p:ext>
            </p:extLst>
          </p:nvPr>
        </p:nvGraphicFramePr>
        <p:xfrm>
          <a:off x="197636" y="1907110"/>
          <a:ext cx="8572127" cy="1563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4" name="Лист" r:id="rId4" imgW="4229201" imgH="771660" progId="Excel.Sheet.12">
                  <p:embed/>
                </p:oleObj>
              </mc:Choice>
              <mc:Fallback>
                <p:oleObj name="Лист" r:id="rId4" imgW="4229201" imgH="7716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7636" y="1907110"/>
                        <a:ext cx="8572127" cy="15638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880769" y="1979104"/>
            <a:ext cx="324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*</a:t>
            </a:r>
            <a:endParaRPr lang="ru-RU" sz="2800" dirty="0"/>
          </a:p>
        </p:txBody>
      </p:sp>
      <p:sp>
        <p:nvSpPr>
          <p:cNvPr id="6" name="Стрелка вниз 5"/>
          <p:cNvSpPr/>
          <p:nvPr/>
        </p:nvSpPr>
        <p:spPr bwMode="auto">
          <a:xfrm>
            <a:off x="3947319" y="4530175"/>
            <a:ext cx="488853" cy="328012"/>
          </a:xfrm>
          <a:prstGeom prst="downArrow">
            <a:avLst/>
          </a:prstGeom>
          <a:noFill/>
          <a:ln w="38100" cap="rnd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ru-RU" smtClean="0">
              <a:latin typeface="Arial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E3CE58D-E0EA-4D79-990D-B32A844F1B7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64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&gt;&lt;version val=&quot;14478&quot;/&gt;&lt;partner val=&quot;53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 val=&quot;,&quot;&gt;,&lt;/m_chDecimalSymbol&gt;&lt;m_nGroupingDigits val=&quot;3&quot;/&gt;&lt;m_chGroupingSymbol val=&quot;.&quot;&gt;.&lt;/m_chGroupingSymbol&gt;&lt;/m_precDefault&gt;&lt;/CDefaultPrec&gt;&lt;/root&gt;"/>
  <p:tag name="THINKCELLUNDODONOTDELETE" val="73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cK Disclaimer"/>
  <p:tag name="RESIZE" val="Yes"/>
  <p:tag name="LLEFT" val=" 210.125"/>
  <p:tag name="LTOP" val=" 469.87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jXspu.ymXk2YXexMlrrIfA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mRNX83P3E0muLNgeeZQ7E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Ght5eznHzkiHqJe81stFYA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ocTEMt6E2TY4OvyletRA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  <p:tag name="THINKCELLSTATEDONOTDELETE" val="NIVtqXuhm0uXKdRE7q_rYA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5cxUdhonPE.N2GPPKBnRG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HqOWmkB06G12f2q.voc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IpSZtwW_O0adpfNTuRFwz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R_eiNWWTAE.hNHNRLnsVXg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sS2cnntA0yLdVwgYReoz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dVnHWX9mwk6QmJ4rQ8GKG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EE6oLmM.Uapny3usfQPBg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_ftRCIhsEWG.eEbl683fg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EBqKtXc4UOe_XnTbetRpA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gMGk0lqku0AqCQLWLOug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2hRulVwUaVkjdOSVlJu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wQazfpXjEazDi058oS6k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f58qL94fD02i6jZ3q4.RBw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gMGk0lqku0AqCQLWLOu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x2hRulVwUaVkjdOSVlJuw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Zu9ltc.Xtky7gO5WK6VQew"/>
</p:tagLst>
</file>

<file path=ppt/theme/theme1.xml><?xml version="1.0" encoding="utf-8"?>
<a:theme xmlns:a="http://schemas.openxmlformats.org/drawingml/2006/main" name="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rnd" cmpd="sng" algn="ctr">
          <a:solidFill>
            <a:schemeClr val="accent1">
              <a:lumMod val="25000"/>
            </a:schemeClr>
          </a:solidFill>
          <a:prstDash val="solid"/>
          <a:round/>
          <a:headEnd type="none"/>
          <a:tailEnd type="triangle" w="med" len="lg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Universal Template_RU">
  <a:themeElements>
    <a:clrScheme name="Universal Template_RU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Universal Template_R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187" tIns="46595" rIns="93187" bIns="46595" numCol="1" anchor="ctr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3187" tIns="46595" rIns="93187" bIns="46595" numCol="1" anchor="ctr" anchorCtr="0" compatLnSpc="1">
        <a:prstTxWarp prst="textNoShape">
          <a:avLst/>
        </a:prstTxWarp>
      </a:bodyPr>
      <a:lstStyle>
        <a:defPPr marL="0" marR="0" indent="0" algn="l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niversal Template_RU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3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F8DFF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557FE7"/>
        </a:accent6>
        <a:hlink>
          <a:srgbClr val="96C5F8"/>
        </a:hlink>
        <a:folHlink>
          <a:srgbClr val="D8E9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4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2960"/>
        </a:accent1>
        <a:accent2>
          <a:srgbClr val="0066CC"/>
        </a:accent2>
        <a:accent3>
          <a:srgbClr val="AAAAAA"/>
        </a:accent3>
        <a:accent4>
          <a:srgbClr val="DADADA"/>
        </a:accent4>
        <a:accent5>
          <a:srgbClr val="AAACB6"/>
        </a:accent5>
        <a:accent6>
          <a:srgbClr val="005CB9"/>
        </a:accent6>
        <a:hlink>
          <a:srgbClr val="91B0FF"/>
        </a:hlink>
        <a:folHlink>
          <a:srgbClr val="C7E0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5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E7B95C"/>
        </a:accent6>
        <a:hlink>
          <a:srgbClr val="4F8636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6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7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0066CC"/>
        </a:accent1>
        <a:accent2>
          <a:srgbClr val="4F8636"/>
        </a:accent2>
        <a:accent3>
          <a:srgbClr val="AAAAAA"/>
        </a:accent3>
        <a:accent4>
          <a:srgbClr val="DADADA"/>
        </a:accent4>
        <a:accent5>
          <a:srgbClr val="AAB8E2"/>
        </a:accent5>
        <a:accent6>
          <a:srgbClr val="477930"/>
        </a:accent6>
        <a:hlink>
          <a:srgbClr val="FF9900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8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iversal Template_RU 9">
        <a:dk1>
          <a:srgbClr val="002960"/>
        </a:dk1>
        <a:lt1>
          <a:srgbClr val="FFFFFF"/>
        </a:lt1>
        <a:dk2>
          <a:srgbClr val="002960"/>
        </a:dk2>
        <a:lt2>
          <a:srgbClr val="FFBE3D"/>
        </a:lt2>
        <a:accent1>
          <a:srgbClr val="0066CC"/>
        </a:accent1>
        <a:accent2>
          <a:srgbClr val="50A2A0"/>
        </a:accent2>
        <a:accent3>
          <a:srgbClr val="AAACB6"/>
        </a:accent3>
        <a:accent4>
          <a:srgbClr val="DADADA"/>
        </a:accent4>
        <a:accent5>
          <a:srgbClr val="AAB8E2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iversal Template_RU 10">
        <a:dk1>
          <a:srgbClr val="000000"/>
        </a:dk1>
        <a:lt1>
          <a:srgbClr val="FFFFFF"/>
        </a:lt1>
        <a:dk2>
          <a:srgbClr val="000000"/>
        </a:dk2>
        <a:lt2>
          <a:srgbClr val="FFBE3D"/>
        </a:lt2>
        <a:accent1>
          <a:srgbClr val="174A7C"/>
        </a:accent1>
        <a:accent2>
          <a:srgbClr val="50A2A0"/>
        </a:accent2>
        <a:accent3>
          <a:srgbClr val="AAAAAA"/>
        </a:accent3>
        <a:accent4>
          <a:srgbClr val="DADADA"/>
        </a:accent4>
        <a:accent5>
          <a:srgbClr val="ABB1BF"/>
        </a:accent5>
        <a:accent6>
          <a:srgbClr val="489291"/>
        </a:accent6>
        <a:hlink>
          <a:srgbClr val="C7C293"/>
        </a:hlink>
        <a:folHlink>
          <a:srgbClr val="FFBE3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37328</TotalTime>
  <Words>871</Words>
  <Application>Microsoft Office PowerPoint</Application>
  <PresentationFormat>Произвольный</PresentationFormat>
  <Paragraphs>180</Paragraphs>
  <Slides>19</Slides>
  <Notes>16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Universal Template_RU</vt:lpstr>
      <vt:lpstr>2_Universal Template_RU</vt:lpstr>
      <vt:lpstr>think-cell Slide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ОБЪЕМ МЕЖБЮДЖЕТНЫХ ТРАНСФЕРТОВ НА 2018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ПОДХОДЫ ПРИ РАСПРЕДЕЛЕНИИ  СУБСИДИИ «ЗА ЭФФЕКТИВНОСТЬ» В 2018 ГОДУ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Corporate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Corporate</dc:creator>
  <cp:keywords>Message Universal Template A4</cp:keywords>
  <dc:description>Version 1.1</dc:description>
  <cp:lastModifiedBy>Байбурова И.Н.</cp:lastModifiedBy>
  <cp:revision>2442</cp:revision>
  <cp:lastPrinted>2017-12-15T02:05:35Z</cp:lastPrinted>
  <dcterms:created xsi:type="dcterms:W3CDTF">2006-03-07T14:01:06Z</dcterms:created>
  <dcterms:modified xsi:type="dcterms:W3CDTF">2018-02-06T03:17:28Z</dcterms:modified>
  <cp:category>POT - A4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niversal Objects">
    <vt:bool>true</vt:bool>
  </property>
  <property fmtid="{D5CDD505-2E9C-101B-9397-08002B2CF9AE}" pid="3" name="McKPaperSize">
    <vt:lpwstr>A4</vt:lpwstr>
  </property>
  <property fmtid="{D5CDD505-2E9C-101B-9397-08002B2CF9AE}" pid="4" name="NotesPageLayout">
    <vt:lpwstr>Message</vt:lpwstr>
  </property>
  <property fmtid="{D5CDD505-2E9C-101B-9397-08002B2CF9AE}" pid="5" name="Event">
    <vt:lpwstr>Документ для ИК</vt:lpwstr>
  </property>
  <property fmtid="{D5CDD505-2E9C-101B-9397-08002B2CF9AE}" pid="6" name="Delivery Date">
    <vt:lpwstr>Москва, 13 июня 2006 г.</vt:lpwstr>
  </property>
  <property fmtid="{D5CDD505-2E9C-101B-9397-08002B2CF9AE}" pid="7" name="Title">
    <vt:lpwstr>Название</vt:lpwstr>
  </property>
  <property fmtid="{D5CDD505-2E9C-101B-9397-08002B2CF9AE}" pid="8" name="Final">
    <vt:bool>true</vt:bool>
  </property>
  <property fmtid="{D5CDD505-2E9C-101B-9397-08002B2CF9AE}" pid="9" name="DocID">
    <vt:lpwstr>MOS-ROS005-200600608-SS1wm-r_c</vt:lpwstr>
  </property>
  <property fmtid="{D5CDD505-2E9C-101B-9397-08002B2CF9AE}" pid="10" name="DocIDinTitle">
    <vt:bool>false</vt:bool>
  </property>
  <property fmtid="{D5CDD505-2E9C-101B-9397-08002B2CF9AE}" pid="11" name="DocIDinSlide">
    <vt:bool>true</vt:bool>
  </property>
  <property fmtid="{D5CDD505-2E9C-101B-9397-08002B2CF9AE}" pid="12" name="DocIDPosition">
    <vt:i4>1</vt:i4>
  </property>
</Properties>
</file>