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8.xml" ContentType="application/vnd.openxmlformats-officedocument.presentationml.tags+xml"/>
  <Override PartName="/ppt/notesSlides/notesSlide4.xml" ContentType="application/vnd.openxmlformats-officedocument.presentationml.notesSlide+xml"/>
  <Override PartName="/ppt/tags/tag79.xml" ContentType="application/vnd.openxmlformats-officedocument.presentationml.tags+xml"/>
  <Override PartName="/ppt/notesSlides/notesSlide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7.xml" ContentType="application/vnd.openxmlformats-officedocument.presentationml.notesSlide+xml"/>
  <Override PartName="/ppt/tags/tag86.xml" ContentType="application/vnd.openxmlformats-officedocument.presentationml.tags+xml"/>
  <Override PartName="/ppt/notesSlides/notesSlide8.xml" ContentType="application/vnd.openxmlformats-officedocument.presentationml.notesSlide+xml"/>
  <Override PartName="/ppt/tags/tag87.xml" ContentType="application/vnd.openxmlformats-officedocument.presentationml.tags+xml"/>
  <Override PartName="/ppt/notesSlides/notesSlide9.xml" ContentType="application/vnd.openxmlformats-officedocument.presentationml.notesSlide+xml"/>
  <Override PartName="/ppt/tags/tag88.xml" ContentType="application/vnd.openxmlformats-officedocument.presentationml.tags+xml"/>
  <Override PartName="/ppt/notesSlides/notesSlide10.xml" ContentType="application/vnd.openxmlformats-officedocument.presentationml.notesSlide+xml"/>
  <Override PartName="/ppt/tags/tag8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6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8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930" r:id="rId2"/>
  </p:sldMasterIdLst>
  <p:notesMasterIdLst>
    <p:notesMasterId r:id="rId28"/>
  </p:notesMasterIdLst>
  <p:handoutMasterIdLst>
    <p:handoutMasterId r:id="rId29"/>
  </p:handoutMasterIdLst>
  <p:sldIdLst>
    <p:sldId id="1682" r:id="rId3"/>
    <p:sldId id="1705" r:id="rId4"/>
    <p:sldId id="1720" r:id="rId5"/>
    <p:sldId id="1729" r:id="rId6"/>
    <p:sldId id="1730" r:id="rId7"/>
    <p:sldId id="1721" r:id="rId8"/>
    <p:sldId id="1725" r:id="rId9"/>
    <p:sldId id="1706" r:id="rId10"/>
    <p:sldId id="1707" r:id="rId11"/>
    <p:sldId id="1733" r:id="rId12"/>
    <p:sldId id="1734" r:id="rId13"/>
    <p:sldId id="1740" r:id="rId14"/>
    <p:sldId id="1739" r:id="rId15"/>
    <p:sldId id="1738" r:id="rId16"/>
    <p:sldId id="1737" r:id="rId17"/>
    <p:sldId id="1736" r:id="rId18"/>
    <p:sldId id="1731" r:id="rId19"/>
    <p:sldId id="1732" r:id="rId20"/>
    <p:sldId id="1719" r:id="rId21"/>
    <p:sldId id="1728" r:id="rId22"/>
    <p:sldId id="1715" r:id="rId23"/>
    <p:sldId id="1741" r:id="rId24"/>
    <p:sldId id="1742" r:id="rId25"/>
    <p:sldId id="1743" r:id="rId26"/>
    <p:sldId id="1685" r:id="rId27"/>
  </p:sldIdLst>
  <p:sldSz cx="8961438" cy="6721475"/>
  <p:notesSz cx="6797675" cy="9928225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517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619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9722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825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516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618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722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824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6">
          <p15:clr>
            <a:srgbClr val="A4A3A4"/>
          </p15:clr>
        </p15:guide>
        <p15:guide id="2" pos="1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99"/>
    <a:srgbClr val="0033CC"/>
    <a:srgbClr val="0000FF"/>
    <a:srgbClr val="006CE1"/>
    <a:srgbClr val="5591D7"/>
    <a:srgbClr val="B8D0ED"/>
    <a:srgbClr val="003399"/>
    <a:srgbClr val="FF99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88457" autoAdjust="0"/>
  </p:normalViewPr>
  <p:slideViewPr>
    <p:cSldViewPr snapToObjects="1">
      <p:cViewPr varScale="1">
        <p:scale>
          <a:sx n="100" d="100"/>
          <a:sy n="100" d="100"/>
        </p:scale>
        <p:origin x="2058" y="90"/>
      </p:cViewPr>
      <p:guideLst>
        <p:guide orient="horz" pos="756"/>
        <p:guide pos="1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2190" y="-78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6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t" anchorCtr="0" compatLnSpc="1">
            <a:prstTxWarp prst="textNoShape">
              <a:avLst/>
            </a:prstTxWarp>
          </a:bodyPr>
          <a:lstStyle>
            <a:lvl1pPr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6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t" anchorCtr="0" compatLnSpc="1">
            <a:prstTxWarp prst="textNoShape">
              <a:avLst/>
            </a:prstTxWarp>
          </a:bodyPr>
          <a:lstStyle>
            <a:lvl1pPr algn="r"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EBD3FE0-EBF8-43F9-984D-4A45B2E50E5A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4512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b" anchorCtr="0" compatLnSpc="1">
            <a:prstTxWarp prst="textNoShape">
              <a:avLst/>
            </a:prstTxWarp>
          </a:bodyPr>
          <a:lstStyle>
            <a:lvl1pPr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4512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b" anchorCtr="0" compatLnSpc="1">
            <a:prstTxWarp prst="textNoShape">
              <a:avLst/>
            </a:prstTxWarp>
          </a:bodyPr>
          <a:lstStyle>
            <a:lvl1pPr algn="r"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37279F9-CB82-41F8-BDF1-4BC50FA28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7455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9788" y="9463675"/>
            <a:ext cx="53975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02055">
              <a:defRPr sz="11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86FD053-2A55-44C2-AE6A-1609DFEB4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579" name="McK Separator" hidden="1"/>
          <p:cNvSpPr>
            <a:spLocks noChangeShapeType="1"/>
          </p:cNvSpPr>
          <p:nvPr/>
        </p:nvSpPr>
        <p:spPr bwMode="auto">
          <a:xfrm>
            <a:off x="815976" y="1504950"/>
            <a:ext cx="519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125" tIns="46062" rIns="92125" bIns="46062"/>
          <a:lstStyle/>
          <a:p>
            <a:endParaRPr lang="ru-RU"/>
          </a:p>
        </p:txBody>
      </p:sp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503238" y="328613"/>
            <a:ext cx="6010275" cy="450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5" tIns="46062" rIns="92125" bIns="46062" rtlCol="0" anchor="ctr"/>
          <a:lstStyle/>
          <a:p>
            <a:pPr lvl="0"/>
            <a:endParaRPr lang="ru-RU" noProof="0"/>
          </a:p>
        </p:txBody>
      </p:sp>
      <p:sp>
        <p:nvSpPr>
          <p:cNvPr id="10" name="Заметки 9"/>
          <p:cNvSpPr>
            <a:spLocks noGrp="1"/>
          </p:cNvSpPr>
          <p:nvPr>
            <p:ph type="body" sz="quarter" idx="3"/>
          </p:nvPr>
        </p:nvSpPr>
        <p:spPr>
          <a:xfrm>
            <a:off x="447675" y="5011739"/>
            <a:ext cx="6121400" cy="4367213"/>
          </a:xfrm>
          <a:prstGeom prst="rect">
            <a:avLst/>
          </a:prstGeom>
        </p:spPr>
        <p:txBody>
          <a:bodyPr vert="horz" lIns="92125" tIns="46062" rIns="92125" bIns="46062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47692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1206" indent="-2841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1171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98274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5378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4063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874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686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500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0938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41" y="4713290"/>
            <a:ext cx="5438775" cy="44704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150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699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96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630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240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2773367" y="20574002"/>
            <a:ext cx="2555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37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37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37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37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89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1158C-280E-4753-8E6F-1F6B80C8FAD6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89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480675" y="2728913"/>
            <a:ext cx="24130000" cy="180975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z="1400" smtClean="0"/>
          </a:p>
        </p:txBody>
      </p:sp>
    </p:spTree>
    <p:extLst>
      <p:ext uri="{BB962C8B-B14F-4D97-AF65-F5344CB8AC3E}">
        <p14:creationId xmlns:p14="http://schemas.microsoft.com/office/powerpoint/2010/main" val="3404727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1268" name="Номер слайда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748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320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892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464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C0AEB0-17BD-48E6-A6C0-5BD922EBDF95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18306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5364" name="Номер слайда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748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320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892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464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768725-6A42-4B89-A75E-08AF01C6DD93}" type="slidenum">
              <a:rPr lang="ru-RU" altLang="ru-RU" smtClean="0"/>
              <a:pPr/>
              <a:t>22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68735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748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320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892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46488" indent="1588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BDBB4A-9EC7-4ADB-B1BA-6E93B9D318E8}" type="slidenum">
              <a:rPr lang="ru-RU" altLang="ru-RU" smtClean="0"/>
              <a:pPr/>
              <a:t>23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8681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236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EFB3D8E-77CF-498D-9767-073D654451EC}" type="slidenum">
              <a:rPr lang="ru-RU" smtClean="0">
                <a:solidFill>
                  <a:srgbClr val="000000"/>
                </a:solidFill>
              </a:rPr>
              <a:pPr eaLnBrk="1" hangingPunct="1"/>
              <a:t>24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6896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350838"/>
            <a:ext cx="5291138" cy="3968750"/>
          </a:xfrm>
          <a:ln/>
        </p:spPr>
      </p:sp>
      <p:sp>
        <p:nvSpPr>
          <p:cNvPr id="168964" name="Заметки 2"/>
          <p:cNvSpPr>
            <a:spLocks noGrp="1"/>
          </p:cNvSpPr>
          <p:nvPr>
            <p:ph type="body" idx="1"/>
          </p:nvPr>
        </p:nvSpPr>
        <p:spPr>
          <a:xfrm>
            <a:off x="723901" y="4513265"/>
            <a:ext cx="5534025" cy="4884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ru-RU" dirty="0" smtClean="0">
              <a:latin typeface="Arial" pitchFamily="34" charset="0"/>
            </a:endParaRPr>
          </a:p>
        </p:txBody>
      </p:sp>
      <p:sp>
        <p:nvSpPr>
          <p:cNvPr id="168965" name="Нижний колонтитул 3"/>
          <p:cNvSpPr txBox="1">
            <a:spLocks noGrp="1"/>
          </p:cNvSpPr>
          <p:nvPr/>
        </p:nvSpPr>
        <p:spPr bwMode="auto">
          <a:xfrm>
            <a:off x="4645028" y="46753"/>
            <a:ext cx="178093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800" dirty="0">
                <a:solidFill>
                  <a:srgbClr val="000000"/>
                </a:solidFill>
                <a:cs typeface="Arial" pitchFamily="34" charset="0"/>
              </a:rPr>
              <a:t>MOS-ROS005-200600608-SS1wm-r_c</a:t>
            </a:r>
          </a:p>
        </p:txBody>
      </p:sp>
      <p:sp>
        <p:nvSpPr>
          <p:cNvPr id="168966" name="Номер слайда 4"/>
          <p:cNvSpPr txBox="1">
            <a:spLocks noGrp="1"/>
          </p:cNvSpPr>
          <p:nvPr/>
        </p:nvSpPr>
        <p:spPr bwMode="auto">
          <a:xfrm>
            <a:off x="5919788" y="9460986"/>
            <a:ext cx="53975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2ACA83-D4E3-452A-A092-111DB5DC0130}" type="slidenum">
              <a:rPr lang="en-US" sz="1200">
                <a:solidFill>
                  <a:srgbClr val="000000"/>
                </a:solidFill>
                <a:cs typeface="Arial" pitchFamily="34" charset="0"/>
              </a:rPr>
              <a:pPr eaLnBrk="1" hangingPunct="1"/>
              <a:t>24</a:t>
            </a:fld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136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535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61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805CD5-6701-4AD0-8A77-B74A6C7D3BDF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28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805CD5-6701-4AD0-8A77-B74A6C7D3BDF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998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210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30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40013" y="2139952"/>
            <a:ext cx="5027612" cy="4527550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КОНФИДЕНЦИАЛЬНО</a:t>
              </a:r>
              <a:endParaRPr lang="en-US" sz="1400" smtClean="0"/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Тип документа</a:t>
              </a:r>
              <a:endParaRPr lang="en-US" sz="1400" smtClean="0"/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Дата</a:t>
              </a:r>
              <a:endParaRPr lang="en-US" sz="1400" smtClean="0"/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3104" eaLnBrk="0" hangingPunct="0"/>
              <a:r>
                <a:rPr lang="ru-RU" sz="900"/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03104" eaLnBrk="0" hangingPunct="0"/>
              <a:endParaRPr lang="ru-RU" sz="900"/>
            </a:p>
            <a:p>
              <a:pPr defTabSz="803104" eaLnBrk="0" hangingPunct="0"/>
              <a:r>
                <a:rPr lang="ru-RU" sz="900"/>
                <a:t>Настоящий отчет был использован консультантами </a:t>
              </a:r>
              <a:br>
                <a:rPr lang="ru-RU" sz="900"/>
              </a:br>
              <a:r>
                <a:rPr lang="ru-RU" sz="900"/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19100" y="342900"/>
            <a:ext cx="3048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893573">
              <a:buSzPct val="120000"/>
            </a:pPr>
            <a:r>
              <a:rPr lang="en-US" sz="1400"/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19102" y="582613"/>
            <a:ext cx="39989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19102" y="800100"/>
            <a:ext cx="357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24" y="2701925"/>
            <a:ext cx="5027611" cy="369332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24" y="3883025"/>
            <a:ext cx="5027611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6956663" y="36515"/>
            <a:ext cx="1780937" cy="123111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MOS-ROS005-200600608-SS1wm-r_c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8" y="1273175"/>
            <a:ext cx="4924425" cy="9233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84204-264A-4AE8-8F85-FBE23A6D3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341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56004" y="230196"/>
            <a:ext cx="584775" cy="226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6812" y="230196"/>
            <a:ext cx="1477328" cy="226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495B0-9386-4583-A41C-DB6C2EE98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56129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066" y="230188"/>
            <a:ext cx="8621711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CE58D-E0EA-4D79-990D-B32A844F1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108632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40"/>
            <a:ext cx="6273007" cy="246221"/>
          </a:xfrm>
        </p:spPr>
        <p:txBody>
          <a:bodyPr/>
          <a:lstStyle>
            <a:lvl1pPr marL="0" indent="0" algn="ctr">
              <a:buNone/>
              <a:defRPr/>
            </a:lvl1pPr>
            <a:lvl2pPr marL="447868" indent="0" algn="ctr">
              <a:buNone/>
              <a:defRPr/>
            </a:lvl2pPr>
            <a:lvl3pPr marL="895732" indent="0" algn="ctr">
              <a:buNone/>
              <a:defRPr/>
            </a:lvl3pPr>
            <a:lvl4pPr marL="1343600" indent="0" algn="ctr">
              <a:buNone/>
              <a:defRPr/>
            </a:lvl4pPr>
            <a:lvl5pPr marL="1791465" indent="0" algn="ctr">
              <a:buNone/>
              <a:defRPr/>
            </a:lvl5pPr>
            <a:lvl6pPr marL="2239331" indent="0" algn="ctr">
              <a:buNone/>
              <a:defRPr/>
            </a:lvl6pPr>
            <a:lvl7pPr marL="2687196" indent="0" algn="ctr">
              <a:buNone/>
              <a:defRPr/>
            </a:lvl7pPr>
            <a:lvl8pPr marL="3135063" indent="0" algn="ctr">
              <a:buNone/>
              <a:defRPr/>
            </a:lvl8pPr>
            <a:lvl9pPr marL="358292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6DAD1E5-0FA8-4A0C-9374-DD4A44C27A49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454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41A07BA-25F7-41D2-83FD-7EACE741B2BC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493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892" y="4319170"/>
            <a:ext cx="7617222" cy="600164"/>
          </a:xfrm>
        </p:spPr>
        <p:txBody>
          <a:bodyPr/>
          <a:lstStyle>
            <a:lvl1pPr algn="l">
              <a:defRPr sz="392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892" y="4011393"/>
            <a:ext cx="7617222" cy="307777"/>
          </a:xfrm>
        </p:spPr>
        <p:txBody>
          <a:bodyPr anchor="b"/>
          <a:lstStyle>
            <a:lvl1pPr marL="0" indent="0">
              <a:buNone/>
              <a:defRPr sz="1960"/>
            </a:lvl1pPr>
            <a:lvl2pPr marL="447868" indent="0">
              <a:buNone/>
              <a:defRPr sz="1764"/>
            </a:lvl2pPr>
            <a:lvl3pPr marL="895732" indent="0">
              <a:buNone/>
              <a:defRPr sz="1568"/>
            </a:lvl3pPr>
            <a:lvl4pPr marL="1343600" indent="0">
              <a:buNone/>
              <a:defRPr sz="1372"/>
            </a:lvl4pPr>
            <a:lvl5pPr marL="1791465" indent="0">
              <a:buNone/>
              <a:defRPr sz="1372"/>
            </a:lvl5pPr>
            <a:lvl6pPr marL="2239331" indent="0">
              <a:buNone/>
              <a:defRPr sz="1372"/>
            </a:lvl6pPr>
            <a:lvl7pPr marL="2687196" indent="0">
              <a:buNone/>
              <a:defRPr sz="1372"/>
            </a:lvl7pPr>
            <a:lvl8pPr marL="3135063" indent="0">
              <a:buNone/>
              <a:defRPr sz="1372"/>
            </a:lvl8pPr>
            <a:lvl9pPr marL="3582929" indent="0">
              <a:buNone/>
              <a:defRPr sz="137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6B85B55C-7AE2-461B-A2DA-C80E21FCB8D1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644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914" y="1272724"/>
            <a:ext cx="4233345" cy="1646605"/>
          </a:xfrm>
        </p:spPr>
        <p:txBody>
          <a:bodyPr/>
          <a:lstStyle>
            <a:lvl1pPr>
              <a:defRPr sz="2744"/>
            </a:lvl1pPr>
            <a:lvl2pPr>
              <a:defRPr sz="2352"/>
            </a:lvl2pPr>
            <a:lvl3pPr>
              <a:defRPr sz="1960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5612" y="1272724"/>
            <a:ext cx="4234902" cy="1646605"/>
          </a:xfrm>
        </p:spPr>
        <p:txBody>
          <a:bodyPr/>
          <a:lstStyle>
            <a:lvl1pPr>
              <a:defRPr sz="2744"/>
            </a:lvl1pPr>
            <a:lvl2pPr>
              <a:defRPr sz="2352"/>
            </a:lvl2pPr>
            <a:lvl3pPr>
              <a:defRPr sz="1960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0FBB79BC-3EF5-4BD2-B5BD-2A1FA3988A2B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603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2" y="269171"/>
            <a:ext cx="8065294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076" y="1762247"/>
            <a:ext cx="3959525" cy="369332"/>
          </a:xfrm>
        </p:spPr>
        <p:txBody>
          <a:bodyPr anchor="b"/>
          <a:lstStyle>
            <a:lvl1pPr marL="0" indent="0">
              <a:buNone/>
              <a:defRPr sz="2352" b="1"/>
            </a:lvl1pPr>
            <a:lvl2pPr marL="447868" indent="0">
              <a:buNone/>
              <a:defRPr sz="1960" b="1"/>
            </a:lvl2pPr>
            <a:lvl3pPr marL="895732" indent="0">
              <a:buNone/>
              <a:defRPr sz="1764" b="1"/>
            </a:lvl3pPr>
            <a:lvl4pPr marL="1343600" indent="0">
              <a:buNone/>
              <a:defRPr sz="1568" b="1"/>
            </a:lvl4pPr>
            <a:lvl5pPr marL="1791465" indent="0">
              <a:buNone/>
              <a:defRPr sz="1568" b="1"/>
            </a:lvl5pPr>
            <a:lvl6pPr marL="2239331" indent="0">
              <a:buNone/>
              <a:defRPr sz="1568" b="1"/>
            </a:lvl6pPr>
            <a:lvl7pPr marL="2687196" indent="0">
              <a:buNone/>
              <a:defRPr sz="1568" b="1"/>
            </a:lvl7pPr>
            <a:lvl8pPr marL="3135063" indent="0">
              <a:buNone/>
              <a:defRPr sz="1568" b="1"/>
            </a:lvl8pPr>
            <a:lvl9pPr marL="3582929" indent="0">
              <a:buNone/>
              <a:defRPr sz="15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8076" y="2131579"/>
            <a:ext cx="3959525" cy="1446550"/>
          </a:xfrm>
        </p:spPr>
        <p:txBody>
          <a:bodyPr/>
          <a:lstStyle>
            <a:lvl1pPr>
              <a:defRPr sz="2352"/>
            </a:lvl1pPr>
            <a:lvl2pPr>
              <a:defRPr sz="1960"/>
            </a:lvl2pPr>
            <a:lvl3pPr>
              <a:defRPr sz="1764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289" y="1762247"/>
            <a:ext cx="3961080" cy="369332"/>
          </a:xfrm>
        </p:spPr>
        <p:txBody>
          <a:bodyPr anchor="b"/>
          <a:lstStyle>
            <a:lvl1pPr marL="0" indent="0">
              <a:buNone/>
              <a:defRPr sz="2352" b="1"/>
            </a:lvl1pPr>
            <a:lvl2pPr marL="447868" indent="0">
              <a:buNone/>
              <a:defRPr sz="1960" b="1"/>
            </a:lvl2pPr>
            <a:lvl3pPr marL="895732" indent="0">
              <a:buNone/>
              <a:defRPr sz="1764" b="1"/>
            </a:lvl3pPr>
            <a:lvl4pPr marL="1343600" indent="0">
              <a:buNone/>
              <a:defRPr sz="1568" b="1"/>
            </a:lvl4pPr>
            <a:lvl5pPr marL="1791465" indent="0">
              <a:buNone/>
              <a:defRPr sz="1568" b="1"/>
            </a:lvl5pPr>
            <a:lvl6pPr marL="2239331" indent="0">
              <a:buNone/>
              <a:defRPr sz="1568" b="1"/>
            </a:lvl6pPr>
            <a:lvl7pPr marL="2687196" indent="0">
              <a:buNone/>
              <a:defRPr sz="1568" b="1"/>
            </a:lvl7pPr>
            <a:lvl8pPr marL="3135063" indent="0">
              <a:buNone/>
              <a:defRPr sz="1568" b="1"/>
            </a:lvl8pPr>
            <a:lvl9pPr marL="3582929" indent="0">
              <a:buNone/>
              <a:defRPr sz="15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289" y="2131579"/>
            <a:ext cx="3961080" cy="1446550"/>
          </a:xfrm>
        </p:spPr>
        <p:txBody>
          <a:bodyPr/>
          <a:lstStyle>
            <a:lvl1pPr>
              <a:defRPr sz="2352"/>
            </a:lvl1pPr>
            <a:lvl2pPr>
              <a:defRPr sz="1960"/>
            </a:lvl2pPr>
            <a:lvl3pPr>
              <a:defRPr sz="1764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24F9B202-D87F-4F6F-A09A-5067A4664305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555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C126B1D-383F-47F5-BC73-71E087802C93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078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54A29C8-C662-4B33-80AE-F39071E6DA4A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28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5C5B-5CCA-4C53-A0A8-27006CFEE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951726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7" y="1098754"/>
            <a:ext cx="2948251" cy="307777"/>
          </a:xfrm>
        </p:spPr>
        <p:txBody>
          <a:bodyPr anchor="b"/>
          <a:lstStyle>
            <a:lvl1pPr algn="l">
              <a:defRPr sz="196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73" y="267619"/>
            <a:ext cx="5009693" cy="1877437"/>
          </a:xfrm>
        </p:spPr>
        <p:txBody>
          <a:bodyPr/>
          <a:lstStyle>
            <a:lvl1pPr>
              <a:defRPr sz="3136"/>
            </a:lvl1pPr>
            <a:lvl2pPr>
              <a:defRPr sz="2744"/>
            </a:lvl2pPr>
            <a:lvl3pPr>
              <a:defRPr sz="2352"/>
            </a:lvl3pPr>
            <a:lvl4pPr>
              <a:defRPr sz="1960"/>
            </a:lvl4pPr>
            <a:lvl5pPr>
              <a:defRPr sz="1960"/>
            </a:lvl5pPr>
            <a:lvl6pPr>
              <a:defRPr sz="1960"/>
            </a:lvl6pPr>
            <a:lvl7pPr>
              <a:defRPr sz="1960"/>
            </a:lvl7pPr>
            <a:lvl8pPr>
              <a:defRPr sz="1960"/>
            </a:lvl8pPr>
            <a:lvl9pPr>
              <a:defRPr sz="196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8077" y="1406531"/>
            <a:ext cx="2948251" cy="215444"/>
          </a:xfrm>
        </p:spPr>
        <p:txBody>
          <a:bodyPr/>
          <a:lstStyle>
            <a:lvl1pPr marL="0" indent="0">
              <a:buNone/>
              <a:defRPr sz="1372"/>
            </a:lvl1pPr>
            <a:lvl2pPr marL="447868" indent="0">
              <a:buNone/>
              <a:defRPr sz="1176"/>
            </a:lvl2pPr>
            <a:lvl3pPr marL="895732" indent="0">
              <a:buNone/>
              <a:defRPr sz="980"/>
            </a:lvl3pPr>
            <a:lvl4pPr marL="1343600" indent="0">
              <a:buNone/>
              <a:defRPr sz="882"/>
            </a:lvl4pPr>
            <a:lvl5pPr marL="1791465" indent="0">
              <a:buNone/>
              <a:defRPr sz="882"/>
            </a:lvl5pPr>
            <a:lvl6pPr marL="2239331" indent="0">
              <a:buNone/>
              <a:defRPr sz="882"/>
            </a:lvl6pPr>
            <a:lvl7pPr marL="2687196" indent="0">
              <a:buNone/>
              <a:defRPr sz="882"/>
            </a:lvl7pPr>
            <a:lvl8pPr marL="3135063" indent="0">
              <a:buNone/>
              <a:defRPr sz="882"/>
            </a:lvl8pPr>
            <a:lvl9pPr marL="3582929" indent="0">
              <a:buNone/>
              <a:defRPr sz="88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A016F238-48EA-4A32-8D4E-947C8D92CDE3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660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504" y="4952711"/>
            <a:ext cx="5376863" cy="307777"/>
          </a:xfrm>
        </p:spPr>
        <p:txBody>
          <a:bodyPr anchor="b"/>
          <a:lstStyle>
            <a:lvl1pPr algn="l">
              <a:defRPr sz="196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6504" y="600580"/>
            <a:ext cx="5376863" cy="482640"/>
          </a:xfrm>
        </p:spPr>
        <p:txBody>
          <a:bodyPr/>
          <a:lstStyle>
            <a:lvl1pPr marL="0" indent="0">
              <a:buNone/>
              <a:defRPr sz="3136"/>
            </a:lvl1pPr>
            <a:lvl2pPr marL="447868" indent="0">
              <a:buNone/>
              <a:defRPr sz="2744"/>
            </a:lvl2pPr>
            <a:lvl3pPr marL="895732" indent="0">
              <a:buNone/>
              <a:defRPr sz="2352"/>
            </a:lvl3pPr>
            <a:lvl4pPr marL="1343600" indent="0">
              <a:buNone/>
              <a:defRPr sz="1960"/>
            </a:lvl4pPr>
            <a:lvl5pPr marL="1791465" indent="0">
              <a:buNone/>
              <a:defRPr sz="1960"/>
            </a:lvl5pPr>
            <a:lvl6pPr marL="2239331" indent="0">
              <a:buNone/>
              <a:defRPr sz="1960"/>
            </a:lvl6pPr>
            <a:lvl7pPr marL="2687196" indent="0">
              <a:buNone/>
              <a:defRPr sz="1960"/>
            </a:lvl7pPr>
            <a:lvl8pPr marL="3135063" indent="0">
              <a:buNone/>
              <a:defRPr sz="1960"/>
            </a:lvl8pPr>
            <a:lvl9pPr marL="3582929" indent="0">
              <a:buNone/>
              <a:defRPr sz="196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6504" y="5260488"/>
            <a:ext cx="5376863" cy="215444"/>
          </a:xfrm>
        </p:spPr>
        <p:txBody>
          <a:bodyPr/>
          <a:lstStyle>
            <a:lvl1pPr marL="0" indent="0">
              <a:buNone/>
              <a:defRPr sz="1372"/>
            </a:lvl1pPr>
            <a:lvl2pPr marL="447868" indent="0">
              <a:buNone/>
              <a:defRPr sz="1176"/>
            </a:lvl2pPr>
            <a:lvl3pPr marL="895732" indent="0">
              <a:buNone/>
              <a:defRPr sz="980"/>
            </a:lvl3pPr>
            <a:lvl4pPr marL="1343600" indent="0">
              <a:buNone/>
              <a:defRPr sz="882"/>
            </a:lvl4pPr>
            <a:lvl5pPr marL="1791465" indent="0">
              <a:buNone/>
              <a:defRPr sz="882"/>
            </a:lvl5pPr>
            <a:lvl6pPr marL="2239331" indent="0">
              <a:buNone/>
              <a:defRPr sz="882"/>
            </a:lvl6pPr>
            <a:lvl7pPr marL="2687196" indent="0">
              <a:buNone/>
              <a:defRPr sz="882"/>
            </a:lvl7pPr>
            <a:lvl8pPr marL="3135063" indent="0">
              <a:buNone/>
              <a:defRPr sz="882"/>
            </a:lvl8pPr>
            <a:lvl9pPr marL="3582929" indent="0">
              <a:buNone/>
              <a:defRPr sz="88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BDF49D63-C4FC-4EA5-AC7F-97B85AB5201D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278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45110" y="1272724"/>
            <a:ext cx="2895408" cy="12311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A93AD81-D841-48CF-894F-652FE4295B6E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05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67412" y="230273"/>
            <a:ext cx="573106" cy="224049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88668" y="230273"/>
            <a:ext cx="1447704" cy="22404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2E28F88D-E50B-4ACB-96AA-885643506BD4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9400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97" y="230273"/>
            <a:ext cx="8617605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2913" y="1272728"/>
            <a:ext cx="8617605" cy="246221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48B1E572-164D-4445-8090-4AD5AA79BCB6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2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97" y="230273"/>
            <a:ext cx="8617605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22913" y="1272728"/>
            <a:ext cx="8617605" cy="246221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C86C42D-A9AB-45C0-8A1F-9CDB99713A6C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297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798" y="230273"/>
            <a:ext cx="8620716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AD79A785-2358-4381-8259-ABB9501E11C7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27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33" y="4319592"/>
            <a:ext cx="7616825" cy="61555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33" y="2849565"/>
            <a:ext cx="761682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08" indent="0">
              <a:buNone/>
              <a:defRPr sz="1800"/>
            </a:lvl2pPr>
            <a:lvl3pPr marL="913626" indent="0">
              <a:buNone/>
              <a:defRPr sz="1600"/>
            </a:lvl3pPr>
            <a:lvl4pPr marL="1370439" indent="0">
              <a:buNone/>
              <a:defRPr sz="1400"/>
            </a:lvl4pPr>
            <a:lvl5pPr marL="1827249" indent="0">
              <a:buNone/>
              <a:defRPr sz="1400"/>
            </a:lvl5pPr>
            <a:lvl6pPr marL="2284063" indent="0">
              <a:buNone/>
              <a:defRPr sz="1400"/>
            </a:lvl6pPr>
            <a:lvl7pPr marL="2740874" indent="0">
              <a:buNone/>
              <a:defRPr sz="1400"/>
            </a:lvl7pPr>
            <a:lvl8pPr marL="3197686" indent="0">
              <a:buNone/>
              <a:defRPr sz="1400"/>
            </a:lvl8pPr>
            <a:lvl9pPr marL="36545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EC6C5-5FB1-49B1-8C0F-1C2860CF2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44860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273185"/>
            <a:ext cx="4232276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6913" y="1273185"/>
            <a:ext cx="4233862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A1D17-346A-4F0B-9234-8B52DD73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8814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9883"/>
            <a:ext cx="8066088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83" y="1504950"/>
            <a:ext cx="39592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8" indent="0">
              <a:buNone/>
              <a:defRPr sz="2000" b="1"/>
            </a:lvl2pPr>
            <a:lvl3pPr marL="913626" indent="0">
              <a:buNone/>
              <a:defRPr sz="1800" b="1"/>
            </a:lvl3pPr>
            <a:lvl4pPr marL="1370439" indent="0">
              <a:buNone/>
              <a:defRPr sz="1600" b="1"/>
            </a:lvl4pPr>
            <a:lvl5pPr marL="1827249" indent="0">
              <a:buNone/>
              <a:defRPr sz="1600" b="1"/>
            </a:lvl5pPr>
            <a:lvl6pPr marL="2284063" indent="0">
              <a:buNone/>
              <a:defRPr sz="1600" b="1"/>
            </a:lvl6pPr>
            <a:lvl7pPr marL="2740874" indent="0">
              <a:buNone/>
              <a:defRPr sz="1600" b="1"/>
            </a:lvl7pPr>
            <a:lvl8pPr marL="3197686" indent="0">
              <a:buNone/>
              <a:defRPr sz="1600" b="1"/>
            </a:lvl8pPr>
            <a:lvl9pPr marL="36545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83" y="2132013"/>
            <a:ext cx="395922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952" y="1504950"/>
            <a:ext cx="396081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8" indent="0">
              <a:buNone/>
              <a:defRPr sz="2000" b="1"/>
            </a:lvl2pPr>
            <a:lvl3pPr marL="913626" indent="0">
              <a:buNone/>
              <a:defRPr sz="1800" b="1"/>
            </a:lvl3pPr>
            <a:lvl4pPr marL="1370439" indent="0">
              <a:buNone/>
              <a:defRPr sz="1600" b="1"/>
            </a:lvl4pPr>
            <a:lvl5pPr marL="1827249" indent="0">
              <a:buNone/>
              <a:defRPr sz="1600" b="1"/>
            </a:lvl5pPr>
            <a:lvl6pPr marL="2284063" indent="0">
              <a:buNone/>
              <a:defRPr sz="1600" b="1"/>
            </a:lvl6pPr>
            <a:lvl7pPr marL="2740874" indent="0">
              <a:buNone/>
              <a:defRPr sz="1600" b="1"/>
            </a:lvl7pPr>
            <a:lvl8pPr marL="3197686" indent="0">
              <a:buNone/>
              <a:defRPr sz="1600" b="1"/>
            </a:lvl8pPr>
            <a:lvl9pPr marL="36545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952" y="2132013"/>
            <a:ext cx="3960813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EF79A-56FA-4672-9A75-FDE8EB862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3458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63C6-9C02-4028-86CB-06FF0F693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51069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5D4D1-B809-4E92-9A64-4E9C36348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07186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85" y="268290"/>
            <a:ext cx="2947987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13" y="268290"/>
            <a:ext cx="501015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85" y="1406525"/>
            <a:ext cx="2947987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6808" indent="0">
              <a:buNone/>
              <a:defRPr sz="1200"/>
            </a:lvl2pPr>
            <a:lvl3pPr marL="913626" indent="0">
              <a:buNone/>
              <a:defRPr sz="1000"/>
            </a:lvl3pPr>
            <a:lvl4pPr marL="1370439" indent="0">
              <a:buNone/>
              <a:defRPr sz="900"/>
            </a:lvl4pPr>
            <a:lvl5pPr marL="1827249" indent="0">
              <a:buNone/>
              <a:defRPr sz="900"/>
            </a:lvl5pPr>
            <a:lvl6pPr marL="2284063" indent="0">
              <a:buNone/>
              <a:defRPr sz="900"/>
            </a:lvl6pPr>
            <a:lvl7pPr marL="2740874" indent="0">
              <a:buNone/>
              <a:defRPr sz="900"/>
            </a:lvl7pPr>
            <a:lvl8pPr marL="3197686" indent="0">
              <a:buNone/>
              <a:defRPr sz="900"/>
            </a:lvl8pPr>
            <a:lvl9pPr marL="36545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896F-2788-47EC-8FCC-2FC84F5CE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35799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77" y="4705360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5777" y="600085"/>
            <a:ext cx="5376863" cy="497721"/>
          </a:xfrm>
        </p:spPr>
        <p:txBody>
          <a:bodyPr/>
          <a:lstStyle>
            <a:lvl1pPr marL="0" indent="0">
              <a:buNone/>
              <a:defRPr sz="3200"/>
            </a:lvl1pPr>
            <a:lvl2pPr marL="456808" indent="0">
              <a:buNone/>
              <a:defRPr sz="2800"/>
            </a:lvl2pPr>
            <a:lvl3pPr marL="913626" indent="0">
              <a:buNone/>
              <a:defRPr sz="2400"/>
            </a:lvl3pPr>
            <a:lvl4pPr marL="1370439" indent="0">
              <a:buNone/>
              <a:defRPr sz="2000"/>
            </a:lvl4pPr>
            <a:lvl5pPr marL="1827249" indent="0">
              <a:buNone/>
              <a:defRPr sz="2000"/>
            </a:lvl5pPr>
            <a:lvl6pPr marL="2284063" indent="0">
              <a:buNone/>
              <a:defRPr sz="2000"/>
            </a:lvl6pPr>
            <a:lvl7pPr marL="2740874" indent="0">
              <a:buNone/>
              <a:defRPr sz="2000"/>
            </a:lvl7pPr>
            <a:lvl8pPr marL="3197686" indent="0">
              <a:buNone/>
              <a:defRPr sz="2000"/>
            </a:lvl8pPr>
            <a:lvl9pPr marL="36545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5777" y="5260974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6808" indent="0">
              <a:buNone/>
              <a:defRPr sz="1200"/>
            </a:lvl2pPr>
            <a:lvl3pPr marL="913626" indent="0">
              <a:buNone/>
              <a:defRPr sz="1000"/>
            </a:lvl3pPr>
            <a:lvl4pPr marL="1370439" indent="0">
              <a:buNone/>
              <a:defRPr sz="900"/>
            </a:lvl4pPr>
            <a:lvl5pPr marL="1827249" indent="0">
              <a:buNone/>
              <a:defRPr sz="900"/>
            </a:lvl5pPr>
            <a:lvl6pPr marL="2284063" indent="0">
              <a:buNone/>
              <a:defRPr sz="900"/>
            </a:lvl6pPr>
            <a:lvl7pPr marL="2740874" indent="0">
              <a:buNone/>
              <a:defRPr sz="900"/>
            </a:lvl7pPr>
            <a:lvl8pPr marL="3197686" indent="0">
              <a:buNone/>
              <a:defRPr sz="900"/>
            </a:lvl8pPr>
            <a:lvl9pPr marL="36545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8068-F28E-4B80-8B15-78E1C591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4653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26" Type="http://schemas.openxmlformats.org/officeDocument/2006/relationships/tags" Target="../tags/tag1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5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tags" Target="../tags/tag10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9.xml"/><Relationship Id="rId27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ags" Target="../tags/tag38.xml"/><Relationship Id="rId26" Type="http://schemas.openxmlformats.org/officeDocument/2006/relationships/tags" Target="../tags/tag46.xml"/><Relationship Id="rId3" Type="http://schemas.openxmlformats.org/officeDocument/2006/relationships/slideLayout" Target="../slideLayouts/slideLayout15.xml"/><Relationship Id="rId21" Type="http://schemas.openxmlformats.org/officeDocument/2006/relationships/tags" Target="../tags/tag41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2" Type="http://schemas.openxmlformats.org/officeDocument/2006/relationships/slideLayout" Target="../slideLayouts/slideLayout14.xml"/><Relationship Id="rId16" Type="http://schemas.openxmlformats.org/officeDocument/2006/relationships/vmlDrawing" Target="../drawings/vmlDrawing2.vml"/><Relationship Id="rId20" Type="http://schemas.openxmlformats.org/officeDocument/2006/relationships/tags" Target="../tags/tag40.xml"/><Relationship Id="rId29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tags" Target="../tags/tag44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23" Type="http://schemas.openxmlformats.org/officeDocument/2006/relationships/tags" Target="../tags/tag43.xml"/><Relationship Id="rId28" Type="http://schemas.openxmlformats.org/officeDocument/2006/relationships/tags" Target="../tags/tag48.xml"/><Relationship Id="rId10" Type="http://schemas.openxmlformats.org/officeDocument/2006/relationships/slideLayout" Target="../slideLayouts/slideLayout22.xml"/><Relationship Id="rId19" Type="http://schemas.openxmlformats.org/officeDocument/2006/relationships/tags" Target="../tags/tag39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tags" Target="../tags/tag42.xml"/><Relationship Id="rId27" Type="http://schemas.openxmlformats.org/officeDocument/2006/relationships/tags" Target="../tags/tag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4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-6348" y="-22225"/>
            <a:ext cx="8963025" cy="236538"/>
            <a:chOff x="-4" y="-14"/>
            <a:chExt cx="5646" cy="149"/>
          </a:xfrm>
        </p:grpSpPr>
        <p:sp>
          <p:nvSpPr>
            <p:cNvPr id="104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Freeform 35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6403975" y="-20636"/>
            <a:ext cx="2559050" cy="234951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61" tIns="45682" rIns="91361" bIns="45682"/>
          <a:lstStyle/>
          <a:p>
            <a:endParaRPr lang="ru-RU"/>
          </a:p>
        </p:txBody>
      </p:sp>
      <p:sp>
        <p:nvSpPr>
          <p:cNvPr id="1028" name="AutoShape 196"/>
          <p:cNvSpPr>
            <a:spLocks noChangeAspect="1" noChangeArrowheads="1" noTextEdit="1"/>
          </p:cNvSpPr>
          <p:nvPr>
            <p:custDataLst>
              <p:tags r:id="rId17"/>
            </p:custDataLst>
          </p:nvPr>
        </p:nvSpPr>
        <p:spPr bwMode="auto">
          <a:xfrm>
            <a:off x="-6350" y="-26988"/>
            <a:ext cx="89916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1" tIns="45682" rIns="91361" bIns="45682"/>
          <a:lstStyle/>
          <a:p>
            <a:endParaRPr lang="ru-RU"/>
          </a:p>
        </p:txBody>
      </p:sp>
      <p:grpSp>
        <p:nvGrpSpPr>
          <p:cNvPr id="1029" name="Group 3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763" y="6484938"/>
            <a:ext cx="8958262" cy="258762"/>
            <a:chOff x="3" y="4085"/>
            <a:chExt cx="5643" cy="163"/>
          </a:xfrm>
        </p:grpSpPr>
        <p:sp>
          <p:nvSpPr>
            <p:cNvPr id="1040" name="Rectangle 36"/>
            <p:cNvSpPr>
              <a:spLocks noChangeArrowheads="1"/>
            </p:cNvSpPr>
            <p:nvPr userDrawn="1">
              <p:custDataLst>
                <p:tags r:id="rId26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1 h 164"/>
                <a:gd name="T4" fmla="*/ 1612 w 1612"/>
                <a:gd name="T5" fmla="*/ 161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D75A6D-181E-4DE3-B7D7-D4B063229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119065" y="230190"/>
            <a:ext cx="8618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122240" y="1273177"/>
            <a:ext cx="86185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McK Slide Elements"/>
          <p:cNvGrpSpPr>
            <a:grpSpLocks/>
          </p:cNvGrpSpPr>
          <p:nvPr/>
        </p:nvGrpSpPr>
        <p:grpSpPr bwMode="auto">
          <a:xfrm>
            <a:off x="122240" y="531815"/>
            <a:ext cx="8618537" cy="6167437"/>
            <a:chOff x="77" y="335"/>
            <a:chExt cx="5429" cy="3885"/>
          </a:xfrm>
        </p:grpSpPr>
        <p:sp>
          <p:nvSpPr>
            <p:cNvPr id="1038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/>
                <a:t>Unit of measure</a:t>
              </a:r>
            </a:p>
          </p:txBody>
        </p:sp>
        <p:sp>
          <p:nvSpPr>
            <p:cNvPr id="1039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804863" indent="-804863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mtClean="0">
                  <a:solidFill>
                    <a:srgbClr val="000000"/>
                  </a:solidFill>
                </a:rPr>
                <a:t>	</a:t>
              </a:r>
              <a:r>
                <a:rPr lang="en-US" smtClean="0">
                  <a:solidFill>
                    <a:srgbClr val="000000"/>
                  </a:solidFill>
                </a:rPr>
                <a:t>*</a:t>
              </a:r>
              <a:r>
                <a:rPr lang="ru-RU" smtClean="0">
                  <a:solidFill>
                    <a:srgbClr val="000000"/>
                  </a:solidFill>
                </a:rPr>
                <a:t>	Сноска</a:t>
              </a:r>
              <a:endParaRPr lang="en-US" smtClean="0">
                <a:solidFill>
                  <a:srgbClr val="000000"/>
                </a:solidFill>
              </a:endParaRP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ru-RU" smtClean="0">
                  <a:solidFill>
                    <a:srgbClr val="000000"/>
                  </a:solidFill>
                </a:rPr>
                <a:t>	Источник</a:t>
              </a:r>
              <a:r>
                <a:rPr lang="en-US" smtClean="0">
                  <a:solidFill>
                    <a:srgbClr val="000000"/>
                  </a:solidFill>
                </a:rPr>
                <a:t>:</a:t>
              </a:r>
              <a:r>
                <a:rPr lang="ru-RU" smtClean="0">
                  <a:solidFill>
                    <a:srgbClr val="000000"/>
                  </a:solidFill>
                </a:rPr>
                <a:t>	Источник</a:t>
              </a: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5400000">
            <a:off x="8027196" y="2710658"/>
            <a:ext cx="17287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/>
              <a:t>Working Draft - Last Modified 09/06/2006 21:40:09</a:t>
            </a: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403431" y="4217196"/>
            <a:ext cx="97631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/>
              <a:t>Printed 08/06/2006 17:52:59</a:t>
            </a:r>
          </a:p>
        </p:txBody>
      </p:sp>
      <p:sp>
        <p:nvSpPr>
          <p:cNvPr id="2" name="doc id"/>
          <p:cNvSpPr>
            <a:spLocks noGrp="1" noChangeArrowheads="1"/>
          </p:cNvSpPr>
          <p:nvPr>
            <p:ph type="ftr" sz="quarter" idx="3"/>
            <p:custDataLst>
              <p:tags r:id="rId24"/>
            </p:custDataLst>
          </p:nvPr>
        </p:nvSpPr>
        <p:spPr bwMode="auto">
          <a:xfrm>
            <a:off x="147638" y="36513"/>
            <a:ext cx="18065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graphicFrame>
        <p:nvGraphicFramePr>
          <p:cNvPr id="1037" name="Rectangle 38" hidden="1"/>
          <p:cNvGraphicFramePr>
            <a:graphicFrameLocks/>
          </p:cNvGraphicFramePr>
          <p:nvPr>
            <p:custDataLst>
              <p:tags r:id="rId25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" name="think-cell Slide" r:id="rId27" imgW="0" imgH="0" progId="TCLayout.ActiveDocument.1">
                  <p:embed/>
                </p:oleObj>
              </mc:Choice>
              <mc:Fallback>
                <p:oleObj name="think-cell Slide" r:id="rId27" imgW="0" imgH="0" progId="TCLayout.ActiveDocument.1">
                  <p:embed/>
                  <p:pic>
                    <p:nvPicPr>
                      <p:cNvPr id="0" name="Rectangle 38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</p:sldLayoutIdLst>
  <p:hf hdr="0" ftr="0" dt="0"/>
  <p:txStyles>
    <p:titleStyle>
      <a:lvl1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6808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3626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0439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7249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1241" indent="-341241" algn="l" defTabSz="893573" rtl="0" eaLnBrk="0" fontAlgn="base" hangingPunct="0">
        <a:spcBef>
          <a:spcPct val="0"/>
        </a:spcBef>
        <a:spcAft>
          <a:spcPct val="0"/>
        </a:spcAft>
        <a:buSzPct val="12000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2845" indent="-141258" algn="l" defTabSz="893573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3626" indent="-147607" algn="l" defTabSz="893573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0121" indent="-133322" algn="l" defTabSz="893573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0903" indent="-147607" algn="l" defTabSz="893573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8933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5743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2557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09370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8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26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39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49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63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74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86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00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43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-6223" y="-21782"/>
            <a:ext cx="8962994" cy="236496"/>
            <a:chOff x="-4" y="-14"/>
            <a:chExt cx="5646" cy="149"/>
          </a:xfrm>
        </p:grpSpPr>
        <p:sp>
          <p:nvSpPr>
            <p:cNvPr id="104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027" name="Freeform 353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6403694" y="-20223"/>
            <a:ext cx="2559300" cy="234941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59" tIns="45530" rIns="91059" bIns="45530"/>
          <a:lstStyle/>
          <a:p>
            <a:pPr marL="0" marR="0" lvl="0" indent="0" algn="l" defTabSz="8961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764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8" name="AutoShape 196"/>
          <p:cNvSpPr>
            <a:spLocks noChangeAspect="1" noChangeArrowheads="1" noTextEdit="1"/>
          </p:cNvSpPr>
          <p:nvPr>
            <p:custDataLst>
              <p:tags r:id="rId19"/>
            </p:custDataLst>
          </p:nvPr>
        </p:nvSpPr>
        <p:spPr bwMode="auto">
          <a:xfrm>
            <a:off x="-6219" y="-26446"/>
            <a:ext cx="8990999" cy="25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77" tIns="44789" rIns="89577" bIns="44789"/>
          <a:lstStyle/>
          <a:p>
            <a:pPr marL="0" marR="0" lvl="0" indent="0" algn="l" defTabSz="8961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764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29" name="Group 355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4673" y="6484983"/>
            <a:ext cx="8958326" cy="258279"/>
            <a:chOff x="3" y="4085"/>
            <a:chExt cx="5643" cy="163"/>
          </a:xfrm>
        </p:grpSpPr>
        <p:sp>
          <p:nvSpPr>
            <p:cNvPr id="1040" name="Rectangle 36"/>
            <p:cNvSpPr>
              <a:spLocks noChangeArrowheads="1"/>
            </p:cNvSpPr>
            <p:nvPr userDrawn="1">
              <p:custDataLst>
                <p:tags r:id="rId28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953" tIns="46477" rIns="92953" bIns="46477" anchor="ctr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1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1 h 164"/>
                <a:gd name="T4" fmla="*/ 1612 w 1612"/>
                <a:gd name="T5" fmla="*/ 161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2953" tIns="46477" rIns="92953" bIns="46477"/>
            <a:lstStyle/>
            <a:p>
              <a:pPr marL="0" marR="0" lvl="0" indent="0" algn="l" defTabSz="89611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764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21"/>
            </p:custDataLst>
          </p:nvPr>
        </p:nvSpPr>
        <p:spPr bwMode="auto">
          <a:xfrm>
            <a:off x="6870436" y="6528544"/>
            <a:ext cx="1866966" cy="18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76" b="1">
                <a:solidFill>
                  <a:schemeClr val="bg2"/>
                </a:solidFill>
              </a:defRPr>
            </a:lvl1pPr>
          </a:lstStyle>
          <a:p>
            <a:pPr defTabSz="896112">
              <a:defRPr/>
            </a:pPr>
            <a:fld id="{E72C8E2D-C27F-46E3-A7B6-55CF4F287AA0}" type="slidenum">
              <a:rPr lang="en-US" smtClean="0">
                <a:solidFill>
                  <a:srgbClr val="FFFFFF"/>
                </a:solidFill>
                <a:latin typeface="Arial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  <p:custDataLst>
              <p:tags r:id="rId22"/>
            </p:custDataLst>
          </p:nvPr>
        </p:nvSpPr>
        <p:spPr bwMode="auto">
          <a:xfrm>
            <a:off x="119797" y="230273"/>
            <a:ext cx="861760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  <p:custDataLst>
              <p:tags r:id="rId23"/>
            </p:custDataLst>
          </p:nvPr>
        </p:nvSpPr>
        <p:spPr bwMode="auto">
          <a:xfrm>
            <a:off x="122913" y="1272724"/>
            <a:ext cx="861760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McK Slide Elements"/>
          <p:cNvGrpSpPr>
            <a:grpSpLocks/>
          </p:cNvGrpSpPr>
          <p:nvPr/>
        </p:nvGrpSpPr>
        <p:grpSpPr bwMode="auto">
          <a:xfrm>
            <a:off x="122913" y="532117"/>
            <a:ext cx="8617605" cy="6162908"/>
            <a:chOff x="77" y="335"/>
            <a:chExt cx="5429" cy="3882"/>
          </a:xfrm>
        </p:grpSpPr>
        <p:sp>
          <p:nvSpPr>
            <p:cNvPr id="1038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8945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6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Unit of measure</a:t>
              </a:r>
            </a:p>
          </p:txBody>
        </p:sp>
        <p:sp>
          <p:nvSpPr>
            <p:cNvPr id="1039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6"/>
              <a:ext cx="5145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822325" indent="-822325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805879" marR="0" lvl="0" indent="-805879" algn="l" defTabSz="8945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7201" algn="r"/>
                </a:tabLst>
                <a:defRPr/>
              </a:pP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</a:t>
              </a:r>
              <a:r>
                <a:rPr kumimoji="0" lang="en-US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*</a:t>
              </a: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Сноска</a:t>
              </a:r>
              <a:endParaRPr kumimoji="0" lang="en-US" sz="1176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805879" marR="0" lvl="0" indent="-805879" algn="l" defTabSz="894557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7201" algn="r"/>
                </a:tabLst>
                <a:defRPr/>
              </a:pP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Источник</a:t>
              </a:r>
              <a:r>
                <a:rPr kumimoji="0" lang="en-US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:</a:t>
              </a: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Источник</a:t>
              </a:r>
              <a:endParaRPr kumimoji="0" lang="en-US" sz="1176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5400000">
            <a:off x="8035684" y="2710380"/>
            <a:ext cx="1713042" cy="9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7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8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Working Draft - Last Modified 09/06/2006 21:40:09</a:t>
            </a: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5400000">
            <a:off x="8419318" y="4217925"/>
            <a:ext cx="945772" cy="9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7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8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Printed 08/06/2006 17:52:59</a:t>
            </a:r>
          </a:p>
        </p:txBody>
      </p:sp>
      <p:sp>
        <p:nvSpPr>
          <p:cNvPr id="2" name="doc id"/>
          <p:cNvSpPr>
            <a:spLocks noGrp="1" noChangeArrowheads="1"/>
          </p:cNvSpPr>
          <p:nvPr>
            <p:ph type="ftr" sz="quarter" idx="3"/>
            <p:custDataLst>
              <p:tags r:id="rId26"/>
            </p:custDataLst>
          </p:nvPr>
        </p:nvSpPr>
        <p:spPr bwMode="auto">
          <a:xfrm>
            <a:off x="147806" y="35786"/>
            <a:ext cx="1764907" cy="12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84" b="1">
                <a:solidFill>
                  <a:schemeClr val="bg2"/>
                </a:solidFill>
              </a:defRPr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aphicFrame>
        <p:nvGraphicFramePr>
          <p:cNvPr id="1037" name="Rectangle 38" hidden="1"/>
          <p:cNvGraphicFramePr>
            <a:graphicFrameLocks/>
          </p:cNvGraphicFramePr>
          <p:nvPr>
            <p:custDataLst>
              <p:tags r:id="rId27"/>
            </p:custDataLst>
          </p:nvPr>
        </p:nvGraphicFramePr>
        <p:xfrm>
          <a:off x="1561" y="5"/>
          <a:ext cx="158692" cy="158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think-cell Slide" r:id="rId29" imgW="0" imgH="0" progId="TCLayout.ActiveDocument.1">
                  <p:embed/>
                </p:oleObj>
              </mc:Choice>
              <mc:Fallback>
                <p:oleObj name="think-cell Slide" r:id="rId29" imgW="0" imgH="0" progId="TCLayout.ActiveDocument.1">
                  <p:embed/>
                  <p:pic>
                    <p:nvPicPr>
                      <p:cNvPr id="1037" name="Rectangle 38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" y="5"/>
                        <a:ext cx="158692" cy="158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5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hdr="0" ftr="0" dt="0"/>
  <p:txStyles>
    <p:titleStyle>
      <a:lvl1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2pPr>
      <a:lvl3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3pPr>
      <a:lvl4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4pPr>
      <a:lvl5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5pPr>
      <a:lvl6pPr marL="447868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6pPr>
      <a:lvl7pPr marL="895732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7pPr>
      <a:lvl8pPr marL="1343600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8pPr>
      <a:lvl9pPr marL="1791465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9pPr>
    </p:titleStyle>
    <p:bodyStyle>
      <a:lvl1pPr marL="342119" indent="-342119" algn="l" defTabSz="89418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568">
          <a:solidFill>
            <a:schemeClr val="tx1"/>
          </a:solidFill>
          <a:latin typeface="+mn-lt"/>
          <a:ea typeface="+mn-ea"/>
          <a:cs typeface="+mn-cs"/>
        </a:defRPr>
      </a:lvl1pPr>
      <a:lvl2pPr marL="144624" indent="-143069" algn="l" defTabSz="89418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568">
          <a:solidFill>
            <a:schemeClr val="tx1"/>
          </a:solidFill>
          <a:latin typeface="+mn-lt"/>
        </a:defRPr>
      </a:lvl2pPr>
      <a:lvl3pPr marL="295468" indent="-149289" algn="l" defTabSz="894180" rtl="0" eaLnBrk="0" fontAlgn="base" hangingPunct="0">
        <a:spcBef>
          <a:spcPct val="0"/>
        </a:spcBef>
        <a:spcAft>
          <a:spcPct val="0"/>
        </a:spcAft>
        <a:buChar char="–"/>
        <a:defRPr sz="1568">
          <a:solidFill>
            <a:schemeClr val="tx1"/>
          </a:solidFill>
          <a:latin typeface="+mn-lt"/>
        </a:defRPr>
      </a:lvl3pPr>
      <a:lvl4pPr marL="432315" indent="-135294" algn="l" defTabSz="89418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568">
          <a:solidFill>
            <a:schemeClr val="tx1"/>
          </a:solidFill>
          <a:latin typeface="+mn-lt"/>
        </a:defRPr>
      </a:lvl4pPr>
      <a:lvl5pPr marL="581605" indent="-147734" algn="l" defTabSz="89418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5pPr>
      <a:lvl6pPr marL="1029470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6pPr>
      <a:lvl7pPr marL="1477336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7pPr>
      <a:lvl8pPr marL="1925203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8pPr>
      <a:lvl9pPr marL="2373070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47868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95732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3pPr>
      <a:lvl4pPr marL="1343600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1791465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239331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6pPr>
      <a:lvl7pPr marL="2687196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3135063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3582929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81.xml"/><Relationship Id="rId7" Type="http://schemas.openxmlformats.org/officeDocument/2006/relationships/oleObject" Target="../embeddings/oleObject8.bin"/><Relationship Id="rId2" Type="http://schemas.openxmlformats.org/officeDocument/2006/relationships/tags" Target="../tags/tag80.xml"/><Relationship Id="rId1" Type="http://schemas.openxmlformats.org/officeDocument/2006/relationships/vmlDrawing" Target="../drawings/vmlDrawing8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7.emf"/><Relationship Id="rId4" Type="http://schemas.openxmlformats.org/officeDocument/2006/relationships/tags" Target="../tags/tag82.xml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84.xml"/><Relationship Id="rId7" Type="http://schemas.openxmlformats.org/officeDocument/2006/relationships/oleObject" Target="../embeddings/oleObject10.bin"/><Relationship Id="rId2" Type="http://schemas.openxmlformats.org/officeDocument/2006/relationships/tags" Target="../tags/tag83.xml"/><Relationship Id="rId1" Type="http://schemas.openxmlformats.org/officeDocument/2006/relationships/vmlDrawing" Target="../drawings/vmlDrawing9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2.bin"/><Relationship Id="rId2" Type="http://schemas.openxmlformats.org/officeDocument/2006/relationships/tags" Target="../tags/tag8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91.xml"/><Relationship Id="rId7" Type="http://schemas.openxmlformats.org/officeDocument/2006/relationships/oleObject" Target="../embeddings/oleObject17.bin"/><Relationship Id="rId2" Type="http://schemas.openxmlformats.org/officeDocument/2006/relationships/tags" Target="../tags/tag90.xml"/><Relationship Id="rId1" Type="http://schemas.openxmlformats.org/officeDocument/2006/relationships/vmlDrawing" Target="../drawings/vmlDrawing15.v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9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7" Type="http://schemas.openxmlformats.org/officeDocument/2006/relationships/oleObject" Target="../embeddings/oleObject18.bin"/><Relationship Id="rId2" Type="http://schemas.openxmlformats.org/officeDocument/2006/relationships/tags" Target="../tags/tag93.xml"/><Relationship Id="rId1" Type="http://schemas.openxmlformats.org/officeDocument/2006/relationships/vmlDrawing" Target="../drawings/vmlDrawing16.v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9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7" Type="http://schemas.openxmlformats.org/officeDocument/2006/relationships/oleObject" Target="../embeddings/oleObject19.bin"/><Relationship Id="rId2" Type="http://schemas.openxmlformats.org/officeDocument/2006/relationships/tags" Target="../tags/tag96.xml"/><Relationship Id="rId1" Type="http://schemas.openxmlformats.org/officeDocument/2006/relationships/vmlDrawing" Target="../drawings/vmlDrawing17.v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9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7" Type="http://schemas.openxmlformats.org/officeDocument/2006/relationships/oleObject" Target="../embeddings/oleObject20.bin"/><Relationship Id="rId2" Type="http://schemas.openxmlformats.org/officeDocument/2006/relationships/tags" Target="../tags/tag99.xml"/><Relationship Id="rId1" Type="http://schemas.openxmlformats.org/officeDocument/2006/relationships/vmlDrawing" Target="../drawings/vmlDrawing18.vml"/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10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1776" y="769937"/>
            <a:ext cx="8620125" cy="5900077"/>
          </a:xfrm>
        </p:spPr>
        <p:txBody>
          <a:bodyPr/>
          <a:lstStyle/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ОСНОВНЫЕ ПОДХОДЫ К ФОРМИРОВАНИЮ </a:t>
            </a: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МЕЖБЮДЖЕТНЫХ ОТНОШЕНИЙ </a:t>
            </a: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 ИРКУТСКОЙ ОБЛАСТИ </a:t>
            </a: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 2018 ГОД </a:t>
            </a: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И ПЛАНОВЫЙ ПЕРИОД 2019 – 2020 ГОДОВ</a:t>
            </a:r>
            <a:endParaRPr lang="ru-RU" sz="1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Начальник управления 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межбюджетных отношений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Министерства финансов</a:t>
            </a:r>
            <a:r>
              <a:rPr lang="ru-RU" sz="1800" b="1" i="1" dirty="0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ru-RU" sz="1800" b="1" i="1" dirty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1800" b="1" i="1" dirty="0">
                <a:solidFill>
                  <a:srgbClr val="000099"/>
                </a:solidFill>
                <a:latin typeface="Times New Roman" pitchFamily="18" charset="0"/>
              </a:rPr>
              <a:t>Иркутской области 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2200" b="1" i="1" dirty="0" smtClean="0">
                <a:solidFill>
                  <a:srgbClr val="000099"/>
                </a:solidFill>
                <a:latin typeface="Times New Roman" pitchFamily="18" charset="0"/>
              </a:rPr>
              <a:t>И.Н. Байбурова</a:t>
            </a:r>
            <a:endParaRPr lang="ru-RU" sz="22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2018 год</a:t>
            </a:r>
            <a:endParaRPr lang="ru-RU" sz="18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65D4D1-B809-4E92-9A64-4E9C36348394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/>
          </p:nvPr>
        </p:nvGraphicFramePr>
        <p:xfrm>
          <a:off x="170318" y="1198106"/>
          <a:ext cx="8611212" cy="3096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4" name="Лист" r:id="rId7" imgW="7972433" imgH="2867130" progId="Excel.Sheet.12">
                  <p:embed/>
                </p:oleObj>
              </mc:Choice>
              <mc:Fallback>
                <p:oleObj name="Лист" r:id="rId7" imgW="7972433" imgH="2867130" progId="Excel.Sheet.12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0318" y="1198106"/>
                        <a:ext cx="8611212" cy="3096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" name="Объект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371" y="198"/>
          <a:ext cx="156184" cy="155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3074" name="Объект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" y="198"/>
                        <a:ext cx="156184" cy="155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1" y="198"/>
            <a:ext cx="156184" cy="155894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0" tIns="0" rIns="0" bIns="0" anchor="ctr"/>
          <a:lstStyle/>
          <a:p>
            <a:pPr algn="ctr" defTabSz="894407">
              <a:defRPr/>
            </a:pPr>
            <a:endParaRPr lang="ru-RU" sz="11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Arial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1" y="269595"/>
            <a:ext cx="8833417" cy="301632"/>
          </a:xfrm>
        </p:spPr>
        <p:txBody>
          <a:bodyPr/>
          <a:lstStyle/>
          <a:p>
            <a:pPr algn="ctr">
              <a:defRPr/>
            </a:pPr>
            <a:r>
              <a:rPr lang="ru-RU" sz="196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ОБЪЕМ МЕЖБЮДЖЕТНЫХ ТРАНСФЕРТОВ НА 2018 ГОД</a:t>
            </a:r>
          </a:p>
        </p:txBody>
      </p:sp>
      <p:sp>
        <p:nvSpPr>
          <p:cNvPr id="43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6914630" y="6527612"/>
            <a:ext cx="1866900" cy="180979"/>
          </a:xfrm>
        </p:spPr>
        <p:txBody>
          <a:bodyPr/>
          <a:lstStyle/>
          <a:p>
            <a:pPr>
              <a:defRPr/>
            </a:pPr>
            <a:fld id="{B965D4D1-B809-4E92-9A64-4E9C36348394}" type="slidenum">
              <a:rPr lang="en-US" sz="1176"/>
              <a:pPr>
                <a:defRPr/>
              </a:pPr>
              <a:t>9</a:t>
            </a:fld>
            <a:endParaRPr lang="en-US" sz="1176" dirty="0"/>
          </a:p>
        </p:txBody>
      </p:sp>
      <p:sp>
        <p:nvSpPr>
          <p:cNvPr id="27" name="Овал 36"/>
          <p:cNvSpPr>
            <a:spLocks noChangeArrowheads="1"/>
          </p:cNvSpPr>
          <p:nvPr/>
        </p:nvSpPr>
        <p:spPr bwMode="auto">
          <a:xfrm>
            <a:off x="4991553" y="1938795"/>
            <a:ext cx="825391" cy="334945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568"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522318" y="899390"/>
            <a:ext cx="1439120" cy="29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81" tIns="44647" rIns="89281" bIns="44647">
            <a:spAutoFit/>
          </a:bodyPr>
          <a:lstStyle>
            <a:lvl1pPr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372" dirty="0">
                <a:latin typeface="Arial" charset="0"/>
              </a:rPr>
              <a:t>МЛН. РУБЛЕЙ</a:t>
            </a:r>
          </a:p>
        </p:txBody>
      </p:sp>
      <p:sp>
        <p:nvSpPr>
          <p:cNvPr id="17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42040" y="680339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sp>
        <p:nvSpPr>
          <p:cNvPr id="15" name="Овал 36"/>
          <p:cNvSpPr>
            <a:spLocks noChangeArrowheads="1"/>
          </p:cNvSpPr>
          <p:nvPr/>
        </p:nvSpPr>
        <p:spPr bwMode="auto">
          <a:xfrm>
            <a:off x="5991333" y="1938795"/>
            <a:ext cx="825391" cy="334945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568">
              <a:latin typeface="+mn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248956" y="5736558"/>
            <a:ext cx="82741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Прямоугольник 2"/>
          <p:cNvSpPr/>
          <p:nvPr/>
        </p:nvSpPr>
        <p:spPr>
          <a:xfrm>
            <a:off x="248957" y="5784781"/>
            <a:ext cx="8712481" cy="618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372" dirty="0">
                <a:solidFill>
                  <a:schemeClr val="accent6">
                    <a:lumMod val="50000"/>
                  </a:schemeClr>
                </a:solidFill>
              </a:rPr>
              <a:t>* Дополнительно распределено муниципальным районам, городским округам Иркутской области </a:t>
            </a:r>
          </a:p>
          <a:p>
            <a:pPr eaLnBrk="1" hangingPunct="1">
              <a:spcBef>
                <a:spcPct val="50000"/>
              </a:spcBef>
            </a:pPr>
            <a:r>
              <a:rPr lang="ru-RU" sz="1372" dirty="0">
                <a:solidFill>
                  <a:schemeClr val="accent6">
                    <a:lumMod val="50000"/>
                  </a:schemeClr>
                </a:solidFill>
              </a:rPr>
              <a:t>847,5 млн. рублей с учетом резерва по дотации на сбалансированность</a:t>
            </a:r>
            <a:endParaRPr lang="ru-RU" sz="1372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78605" y="2454645"/>
            <a:ext cx="243978" cy="273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76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endParaRPr lang="ru-RU" sz="1176" dirty="0"/>
          </a:p>
        </p:txBody>
      </p:sp>
    </p:spTree>
    <p:extLst>
      <p:ext uri="{BB962C8B-B14F-4D97-AF65-F5344CB8AC3E}">
        <p14:creationId xmlns:p14="http://schemas.microsoft.com/office/powerpoint/2010/main" val="9455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Объект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371" y="198"/>
          <a:ext cx="156184" cy="155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3074" name="Объект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" y="198"/>
                        <a:ext cx="156184" cy="155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1" y="198"/>
            <a:ext cx="156184" cy="155894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0" tIns="0" rIns="0" bIns="0" anchor="ctr"/>
          <a:lstStyle/>
          <a:p>
            <a:pPr algn="ctr" defTabSz="894407">
              <a:defRPr/>
            </a:pPr>
            <a:endParaRPr lang="ru-RU" sz="11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Arial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1" y="269595"/>
            <a:ext cx="8833417" cy="603263"/>
          </a:xfrm>
        </p:spPr>
        <p:txBody>
          <a:bodyPr/>
          <a:lstStyle/>
          <a:p>
            <a:pPr algn="ctr">
              <a:defRPr/>
            </a:pPr>
            <a:r>
              <a:rPr lang="ru-RU" sz="196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ПОДХОДЫ ПО РАСПРЕДЕЛЕНИИ МБТ </a:t>
            </a:r>
            <a:br>
              <a:rPr lang="ru-RU" sz="196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196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ПРИ УТОЧНЕНИИ ОБ В МАРТЕ 2018 ГОДА</a:t>
            </a:r>
            <a:endParaRPr lang="ru-RU" sz="1960" dirty="0">
              <a:solidFill>
                <a:schemeClr val="accent6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3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6914630" y="6527612"/>
            <a:ext cx="1866900" cy="180979"/>
          </a:xfrm>
        </p:spPr>
        <p:txBody>
          <a:bodyPr/>
          <a:lstStyle/>
          <a:p>
            <a:pPr>
              <a:defRPr/>
            </a:pPr>
            <a:fld id="{B965D4D1-B809-4E92-9A64-4E9C36348394}" type="slidenum">
              <a:rPr lang="en-US" sz="1176"/>
              <a:pPr>
                <a:defRPr/>
              </a:pPr>
              <a:t>10</a:t>
            </a:fld>
            <a:endParaRPr lang="en-US" sz="1176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522318" y="1045628"/>
            <a:ext cx="1439120" cy="29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81" tIns="44647" rIns="89281" bIns="44647">
            <a:spAutoFit/>
          </a:bodyPr>
          <a:lstStyle>
            <a:lvl1pPr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372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МЛН. РУБЛЕЙ</a:t>
            </a:r>
          </a:p>
        </p:txBody>
      </p:sp>
      <p:sp>
        <p:nvSpPr>
          <p:cNvPr id="17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93927" y="957718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sp>
        <p:nvSpPr>
          <p:cNvPr id="15" name="Овал 36"/>
          <p:cNvSpPr>
            <a:spLocks noChangeArrowheads="1"/>
          </p:cNvSpPr>
          <p:nvPr/>
        </p:nvSpPr>
        <p:spPr bwMode="auto">
          <a:xfrm>
            <a:off x="5844092" y="4305408"/>
            <a:ext cx="1257396" cy="538329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568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3278" y="2265333"/>
            <a:ext cx="1152610" cy="452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I</a:t>
            </a:r>
            <a:r>
              <a:rPr lang="ru-RU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ЭТАП</a:t>
            </a:r>
            <a:endParaRPr lang="ru-RU" sz="2352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3278" y="3003221"/>
            <a:ext cx="1235874" cy="452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II</a:t>
            </a:r>
            <a:r>
              <a:rPr lang="ru-RU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ЭТАП</a:t>
            </a:r>
            <a:endParaRPr lang="ru-RU" sz="2352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46047" y="2265333"/>
            <a:ext cx="1044714" cy="452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52" dirty="0">
                <a:solidFill>
                  <a:srgbClr val="FF0000"/>
                </a:solidFill>
                <a:cs typeface="Times New Roman" pitchFamily="18" charset="0"/>
              </a:rPr>
              <a:t>МРОТ</a:t>
            </a:r>
            <a:endParaRPr lang="ru-RU" sz="2352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46047" y="3003220"/>
            <a:ext cx="81785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52" dirty="0">
                <a:solidFill>
                  <a:srgbClr val="FF0000"/>
                </a:solidFill>
                <a:cs typeface="Times New Roman" pitchFamily="18" charset="0"/>
              </a:rPr>
              <a:t>НСБ</a:t>
            </a:r>
            <a:endParaRPr lang="ru-RU" sz="2352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21644" y="1483048"/>
            <a:ext cx="1235874" cy="45244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МР(ГО)</a:t>
            </a:r>
            <a:endParaRPr lang="ru-RU" sz="2352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010780" y="1483048"/>
            <a:ext cx="783426" cy="45244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ГСП</a:t>
            </a:r>
            <a:endParaRPr lang="ru-RU" sz="2352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60366" y="2265333"/>
            <a:ext cx="685270" cy="452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300</a:t>
            </a:r>
            <a:endParaRPr lang="ru-RU" sz="2352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059858" y="2265332"/>
            <a:ext cx="768532" cy="452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79,7</a:t>
            </a:r>
            <a:endParaRPr lang="ru-RU" sz="2352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978065" y="3003221"/>
            <a:ext cx="936630" cy="452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547,5</a:t>
            </a:r>
            <a:endParaRPr lang="ru-RU" sz="2352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092344" y="3753119"/>
            <a:ext cx="685270" cy="452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300</a:t>
            </a:r>
            <a:endParaRPr lang="ru-RU" sz="2352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887587" y="4349565"/>
            <a:ext cx="1187989" cy="452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52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1 147,5</a:t>
            </a:r>
            <a:endParaRPr lang="ru-RU" sz="2352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5001940" y="3584765"/>
            <a:ext cx="885647" cy="9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Прямоугольник 28"/>
          <p:cNvSpPr/>
          <p:nvPr/>
        </p:nvSpPr>
        <p:spPr>
          <a:xfrm>
            <a:off x="4996354" y="3780261"/>
            <a:ext cx="936630" cy="452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847,5</a:t>
            </a:r>
            <a:endParaRPr lang="ru-RU" sz="2352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995838" y="2967704"/>
            <a:ext cx="936630" cy="452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5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220,3</a:t>
            </a:r>
            <a:endParaRPr lang="ru-RU" sz="2352" dirty="0"/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>
            <a:off x="1859152" y="2487456"/>
            <a:ext cx="500084" cy="0"/>
          </a:xfrm>
          <a:prstGeom prst="straightConnector1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Прямая со стрелкой 33"/>
          <p:cNvCxnSpPr/>
          <p:nvPr/>
        </p:nvCxnSpPr>
        <p:spPr bwMode="auto">
          <a:xfrm>
            <a:off x="1859152" y="3203760"/>
            <a:ext cx="500084" cy="0"/>
          </a:xfrm>
          <a:prstGeom prst="straightConnector1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Прямоугольник 43"/>
          <p:cNvSpPr/>
          <p:nvPr/>
        </p:nvSpPr>
        <p:spPr>
          <a:xfrm>
            <a:off x="193927" y="5270651"/>
            <a:ext cx="8495985" cy="1146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При расчете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расходов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МР(ГО) учитывались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К предоставления муниципальных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услуг, РК и СН, К масштаба, К,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отражающий долю городского населения в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районе. </a:t>
            </a:r>
          </a:p>
          <a:p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При расчете расходов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ГСП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учитывались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К, отражающий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климатогеографические особенности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поселений, и К, отражающий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дополнительные </a:t>
            </a:r>
            <a:r>
              <a:rPr lang="ru-RU" sz="1372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наиболее затратные расходы СП (в соответствии с Законом Иркутской области № 96-ОЗ).</a:t>
            </a:r>
            <a:endParaRPr lang="ru-RU" sz="1372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 bwMode="auto">
          <a:xfrm flipV="1">
            <a:off x="193927" y="5185790"/>
            <a:ext cx="8047951" cy="119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Прямая соединительная линия 47"/>
          <p:cNvCxnSpPr/>
          <p:nvPr/>
        </p:nvCxnSpPr>
        <p:spPr bwMode="auto">
          <a:xfrm>
            <a:off x="6959669" y="3585777"/>
            <a:ext cx="885647" cy="9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Прямоугольник 45"/>
          <p:cNvSpPr/>
          <p:nvPr/>
        </p:nvSpPr>
        <p:spPr bwMode="auto">
          <a:xfrm>
            <a:off x="4821644" y="1399762"/>
            <a:ext cx="1249221" cy="2905647"/>
          </a:xfrm>
          <a:prstGeom prst="rect">
            <a:avLst/>
          </a:prstGeom>
          <a:noFill/>
          <a:ln w="12700" cap="flat" cmpd="sng" algn="ctr">
            <a:solidFill>
              <a:schemeClr val="accent6">
                <a:lumMod val="5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89614" tIns="44807" rIns="89614" bIns="44807" numCol="1" rtlCol="0" anchor="t" anchorCtr="0" compatLnSpc="1">
            <a:prstTxWarp prst="textNoShape">
              <a:avLst/>
            </a:prstTxWarp>
          </a:bodyPr>
          <a:lstStyle/>
          <a:p>
            <a:pPr defTabSz="1008126"/>
            <a:endParaRPr lang="ru-RU" sz="1666">
              <a:latin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 bwMode="auto">
          <a:xfrm>
            <a:off x="4924869" y="1890198"/>
            <a:ext cx="1008115" cy="1083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Прямая соединительная линия 56"/>
          <p:cNvCxnSpPr/>
          <p:nvPr/>
        </p:nvCxnSpPr>
        <p:spPr bwMode="auto">
          <a:xfrm flipV="1">
            <a:off x="7014508" y="1890198"/>
            <a:ext cx="729668" cy="124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Прямоугольник 58"/>
          <p:cNvSpPr/>
          <p:nvPr/>
        </p:nvSpPr>
        <p:spPr bwMode="auto">
          <a:xfrm>
            <a:off x="6810368" y="1399762"/>
            <a:ext cx="1249221" cy="2905647"/>
          </a:xfrm>
          <a:prstGeom prst="rect">
            <a:avLst/>
          </a:prstGeom>
          <a:noFill/>
          <a:ln w="12700" cap="flat" cmpd="sng" algn="ctr">
            <a:solidFill>
              <a:schemeClr val="accent6">
                <a:lumMod val="5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89614" tIns="44807" rIns="89614" bIns="44807" numCol="1" rtlCol="0" anchor="t" anchorCtr="0" compatLnSpc="1">
            <a:prstTxWarp prst="textNoShape">
              <a:avLst/>
            </a:prstTxWarp>
          </a:bodyPr>
          <a:lstStyle/>
          <a:p>
            <a:pPr defTabSz="1008126"/>
            <a:endParaRPr lang="ru-RU" sz="1666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7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" y="269595"/>
            <a:ext cx="8833417" cy="60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6808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3626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0439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7249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960" kern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ФИНАНСОВАЯ ПОДДЕРЖКА МУНИЦИПАЛЬНЫХ РАЙОНОВ ИЗ ОБЛАСТНОГО БЮДЖЕТА</a:t>
            </a:r>
            <a:endParaRPr lang="ru-RU" sz="1960" kern="0" dirty="0">
              <a:solidFill>
                <a:schemeClr val="accent6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93927" y="957718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5290"/>
              </p:ext>
            </p:extLst>
          </p:nvPr>
        </p:nvGraphicFramePr>
        <p:xfrm>
          <a:off x="35784" y="1455737"/>
          <a:ext cx="8820653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Лист" r:id="rId4" imgW="6572334" imgH="1628910" progId="Excel.Sheet.12">
                  <p:embed/>
                </p:oleObj>
              </mc:Choice>
              <mc:Fallback>
                <p:oleObj name="Лист" r:id="rId4" imgW="6572334" imgH="16289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784" y="1455737"/>
                        <a:ext cx="8820653" cy="2185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3096" y="999680"/>
            <a:ext cx="1255885" cy="329213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887671"/>
              </p:ext>
            </p:extLst>
          </p:nvPr>
        </p:nvGraphicFramePr>
        <p:xfrm>
          <a:off x="3185319" y="4513262"/>
          <a:ext cx="3429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Лист" r:id="rId7" imgW="2571666" imgH="657180" progId="Excel.Sheet.12">
                  <p:embed/>
                </p:oleObj>
              </mc:Choice>
              <mc:Fallback>
                <p:oleObj name="Лист" r:id="rId7" imgW="2571666" imgH="6571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85319" y="4513262"/>
                        <a:ext cx="34290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151188" y="3826818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Увеличение дотации на сбалансированность на сессии ЗС области 28 марта 2018 года</a:t>
            </a:r>
            <a:endParaRPr lang="ru-RU" b="1" dirty="0"/>
          </a:p>
        </p:txBody>
      </p:sp>
      <p:cxnSp>
        <p:nvCxnSpPr>
          <p:cNvPr id="11" name="Прямая со стрелкой 10"/>
          <p:cNvCxnSpPr/>
          <p:nvPr/>
        </p:nvCxnSpPr>
        <p:spPr bwMode="auto">
          <a:xfrm flipH="1">
            <a:off x="6766719" y="2674937"/>
            <a:ext cx="1295400" cy="1838325"/>
          </a:xfrm>
          <a:prstGeom prst="straightConnector1">
            <a:avLst/>
          </a:pr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Овал 11"/>
          <p:cNvSpPr/>
          <p:nvPr/>
        </p:nvSpPr>
        <p:spPr bwMode="auto">
          <a:xfrm>
            <a:off x="3452020" y="1684337"/>
            <a:ext cx="1143000" cy="9906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7745981" y="1684337"/>
            <a:ext cx="1143000" cy="9906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65D4D1-B809-4E92-9A64-4E9C3634839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88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2078555" y="193911"/>
            <a:ext cx="50940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ФИНАНСОВЫЕ РЕСУРСЫ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МО КАЗАЧИНСКО-ЛЕНСКОГО РАЙОНА</a:t>
            </a:r>
            <a:endParaRPr lang="ru-RU" sz="2000" b="1" dirty="0"/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305564" y="911172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379907" y="4022533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4 927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01150" y="2292286"/>
            <a:ext cx="216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45 641</a:t>
            </a:r>
            <a:r>
              <a:rPr lang="ru-RU" sz="2400" b="1" dirty="0" smtClean="0">
                <a:solidFill>
                  <a:srgbClr val="FF0000"/>
                </a:solidFill>
              </a:rPr>
              <a:t>+ 6 244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297464" y="3933489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71 944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9150" y="6255563"/>
            <a:ext cx="66992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* </a:t>
            </a:r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Прогноз объема РФФПП с учетом налоговых доходов муниципальных районов по состоянию на 01.02.2018</a:t>
            </a:r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60573" y="4350916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76 872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710262" y="953764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991821" y="2557398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579015" y="1750627"/>
            <a:ext cx="3578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СУБСИДИИ НА ВЫРАВНИВАНИЕ 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ПОСЕЛЕНИЙ</a:t>
            </a:r>
            <a:endParaRPr lang="ru-RU" sz="16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513088" y="3999450"/>
            <a:ext cx="149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ПОСЕЛЕНИЯ</a:t>
            </a:r>
            <a:endParaRPr lang="ru-RU" sz="1600" b="1" dirty="0"/>
          </a:p>
        </p:txBody>
      </p:sp>
      <p:cxnSp>
        <p:nvCxnSpPr>
          <p:cNvPr id="36" name="Прямая со стрелкой 35"/>
          <p:cNvCxnSpPr/>
          <p:nvPr/>
        </p:nvCxnSpPr>
        <p:spPr bwMode="auto">
          <a:xfrm>
            <a:off x="2682794" y="2788229"/>
            <a:ext cx="3199485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Прямоугольник 36"/>
          <p:cNvSpPr/>
          <p:nvPr/>
        </p:nvSpPr>
        <p:spPr>
          <a:xfrm>
            <a:off x="1952341" y="2557398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32444" y="3450152"/>
            <a:ext cx="20506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1600" b="1" dirty="0"/>
          </a:p>
        </p:txBody>
      </p:sp>
      <p:cxnSp>
        <p:nvCxnSpPr>
          <p:cNvPr id="43" name="Прямая со стрелкой 42"/>
          <p:cNvCxnSpPr>
            <a:endCxn id="35" idx="1"/>
          </p:cNvCxnSpPr>
          <p:nvPr/>
        </p:nvCxnSpPr>
        <p:spPr bwMode="auto">
          <a:xfrm>
            <a:off x="2262025" y="3062022"/>
            <a:ext cx="1251063" cy="1106705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Прямоугольник 47"/>
          <p:cNvSpPr/>
          <p:nvPr/>
        </p:nvSpPr>
        <p:spPr>
          <a:xfrm>
            <a:off x="5927862" y="3174875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ИЗ РФФПП</a:t>
            </a:r>
            <a:r>
              <a:rPr lang="ru-RU" sz="1600" b="1" dirty="0" smtClean="0">
                <a:solidFill>
                  <a:srgbClr val="FF0000"/>
                </a:solidFill>
              </a:rPr>
              <a:t>*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0" name="Прямая со стрелкой 49"/>
          <p:cNvCxnSpPr>
            <a:endCxn id="35" idx="3"/>
          </p:cNvCxnSpPr>
          <p:nvPr/>
        </p:nvCxnSpPr>
        <p:spPr bwMode="auto">
          <a:xfrm flipH="1">
            <a:off x="5012216" y="3038095"/>
            <a:ext cx="1251063" cy="1130632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>
            <a:off x="432923" y="6255563"/>
            <a:ext cx="8314559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2835010" y="193911"/>
            <a:ext cx="35811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ФИНАНСОВЫЕ РЕСУРСЫ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МО КИРЕНСКОГО РАЙОНА</a:t>
            </a:r>
            <a:endParaRPr lang="ru-RU" sz="2000" b="1" dirty="0"/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305564" y="911172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312185" y="3988355"/>
            <a:ext cx="1110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11 668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86773" y="2321123"/>
            <a:ext cx="216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29 537</a:t>
            </a:r>
            <a:r>
              <a:rPr lang="ru-RU" sz="2400" b="1" dirty="0" smtClean="0">
                <a:solidFill>
                  <a:srgbClr val="FF0000"/>
                </a:solidFill>
              </a:rPr>
              <a:t>+ 3 467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314986" y="3913684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51 717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9150" y="6255563"/>
            <a:ext cx="66992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* </a:t>
            </a:r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Прогноз объема РФФПП с учетом налоговых доходов муниципальных районов по состоянию на 01.02.2018</a:t>
            </a:r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99036" y="4359574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63 385</a:t>
            </a:r>
            <a:endParaRPr lang="ru-RU" sz="24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 bwMode="auto">
          <a:xfrm>
            <a:off x="379150" y="6243937"/>
            <a:ext cx="8314559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Прямоугольник 19"/>
          <p:cNvSpPr/>
          <p:nvPr/>
        </p:nvSpPr>
        <p:spPr>
          <a:xfrm>
            <a:off x="7710262" y="953764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2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976860" y="4039904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14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991821" y="2567492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79015" y="1760721"/>
            <a:ext cx="3578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СУБСИДИИ НА ВЫРАВНИВАНИЕ 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ПОСЕЛЕНИЙ</a:t>
            </a:r>
            <a:endParaRPr lang="ru-RU" sz="16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13088" y="4009544"/>
            <a:ext cx="149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ПОСЕЛЕНИЯ</a:t>
            </a:r>
            <a:endParaRPr lang="ru-RU" sz="1600" b="1" dirty="0"/>
          </a:p>
        </p:txBody>
      </p:sp>
      <p:cxnSp>
        <p:nvCxnSpPr>
          <p:cNvPr id="37" name="Прямая со стрелкой 36"/>
          <p:cNvCxnSpPr/>
          <p:nvPr/>
        </p:nvCxnSpPr>
        <p:spPr bwMode="auto">
          <a:xfrm>
            <a:off x="2682794" y="2798323"/>
            <a:ext cx="3199485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Прямоугольник 39"/>
          <p:cNvSpPr/>
          <p:nvPr/>
        </p:nvSpPr>
        <p:spPr>
          <a:xfrm>
            <a:off x="1952341" y="2567492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32444" y="3460246"/>
            <a:ext cx="20506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1600" b="1" dirty="0"/>
          </a:p>
        </p:txBody>
      </p:sp>
      <p:cxnSp>
        <p:nvCxnSpPr>
          <p:cNvPr id="48" name="Прямая со стрелкой 47"/>
          <p:cNvCxnSpPr>
            <a:endCxn id="36" idx="1"/>
          </p:cNvCxnSpPr>
          <p:nvPr/>
        </p:nvCxnSpPr>
        <p:spPr bwMode="auto">
          <a:xfrm>
            <a:off x="2262025" y="3072116"/>
            <a:ext cx="1251063" cy="1106705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Прямоугольник 49"/>
          <p:cNvSpPr/>
          <p:nvPr/>
        </p:nvSpPr>
        <p:spPr>
          <a:xfrm>
            <a:off x="5927862" y="3184969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ИЗ РФФПП</a:t>
            </a:r>
            <a:r>
              <a:rPr lang="ru-RU" sz="1600" b="1" dirty="0" smtClean="0">
                <a:solidFill>
                  <a:srgbClr val="FF0000"/>
                </a:solidFill>
              </a:rPr>
              <a:t>*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1" name="Прямая со стрелкой 50"/>
          <p:cNvCxnSpPr>
            <a:endCxn id="36" idx="3"/>
          </p:cNvCxnSpPr>
          <p:nvPr/>
        </p:nvCxnSpPr>
        <p:spPr bwMode="auto">
          <a:xfrm flipH="1">
            <a:off x="5012216" y="3048189"/>
            <a:ext cx="1251063" cy="1130632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902811" y="3867156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14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09413" y="193911"/>
            <a:ext cx="4432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ФИНАНСОВЫЕ РЕСУРСЫ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МО НИЖНЕИЛИМСКОГО РАЙОНА</a:t>
            </a:r>
            <a:endParaRPr lang="ru-RU" sz="2000" b="1" dirty="0"/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305564" y="911172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160981" y="3850535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34 342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10770" y="2199822"/>
            <a:ext cx="2419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65 433 </a:t>
            </a:r>
            <a:r>
              <a:rPr lang="ru-RU" sz="2400" b="1" dirty="0" smtClean="0">
                <a:solidFill>
                  <a:srgbClr val="FF0000"/>
                </a:solidFill>
              </a:rPr>
              <a:t>+ 15 693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153336" y="3850535"/>
            <a:ext cx="1264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111 163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9150" y="6255563"/>
            <a:ext cx="66992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* </a:t>
            </a:r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Прогноз объема РФФПП с учетом налоговых доходов муниципальных районов по состоянию на 01.02.2018</a:t>
            </a:r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39226" y="4193979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145 505</a:t>
            </a:r>
            <a:endParaRPr lang="ru-RU" sz="24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 bwMode="auto">
          <a:xfrm>
            <a:off x="432923" y="6255563"/>
            <a:ext cx="8314559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Прямоугольник 19"/>
          <p:cNvSpPr/>
          <p:nvPr/>
        </p:nvSpPr>
        <p:spPr>
          <a:xfrm>
            <a:off x="7710262" y="953764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917772" y="2394744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04966" y="1587973"/>
            <a:ext cx="3578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СУБСИДИИ НА ВЫРАВНИВАНИЕ 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ПОСЕЛЕНИЙ</a:t>
            </a:r>
            <a:endParaRPr lang="ru-RU" sz="16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439039" y="3836796"/>
            <a:ext cx="149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ПОСЕЛЕНИЯ</a:t>
            </a:r>
            <a:endParaRPr lang="ru-RU" sz="1600" b="1" dirty="0"/>
          </a:p>
        </p:txBody>
      </p:sp>
      <p:cxnSp>
        <p:nvCxnSpPr>
          <p:cNvPr id="31" name="Прямая со стрелкой 30"/>
          <p:cNvCxnSpPr/>
          <p:nvPr/>
        </p:nvCxnSpPr>
        <p:spPr bwMode="auto">
          <a:xfrm>
            <a:off x="2608745" y="2625575"/>
            <a:ext cx="3199485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Прямоугольник 31"/>
          <p:cNvSpPr/>
          <p:nvPr/>
        </p:nvSpPr>
        <p:spPr>
          <a:xfrm>
            <a:off x="1878292" y="2394744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58395" y="3287498"/>
            <a:ext cx="20506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1600" b="1" dirty="0"/>
          </a:p>
        </p:txBody>
      </p:sp>
      <p:cxnSp>
        <p:nvCxnSpPr>
          <p:cNvPr id="35" name="Прямая со стрелкой 34"/>
          <p:cNvCxnSpPr>
            <a:endCxn id="30" idx="1"/>
          </p:cNvCxnSpPr>
          <p:nvPr/>
        </p:nvCxnSpPr>
        <p:spPr bwMode="auto">
          <a:xfrm>
            <a:off x="2187976" y="2899368"/>
            <a:ext cx="1251063" cy="1106705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Прямоугольник 35"/>
          <p:cNvSpPr/>
          <p:nvPr/>
        </p:nvSpPr>
        <p:spPr>
          <a:xfrm>
            <a:off x="5853813" y="3012221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ИЗ РФФПП</a:t>
            </a:r>
            <a:r>
              <a:rPr lang="ru-RU" sz="1600" b="1" dirty="0" smtClean="0">
                <a:solidFill>
                  <a:srgbClr val="FF0000"/>
                </a:solidFill>
              </a:rPr>
              <a:t>*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0" name="Прямая со стрелкой 49"/>
          <p:cNvCxnSpPr>
            <a:endCxn id="30" idx="3"/>
          </p:cNvCxnSpPr>
          <p:nvPr/>
        </p:nvCxnSpPr>
        <p:spPr bwMode="auto">
          <a:xfrm flipH="1">
            <a:off x="4938167" y="2875441"/>
            <a:ext cx="1251063" cy="1130632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958806" y="4287293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15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73767" y="260752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560961" y="1800750"/>
            <a:ext cx="3578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СУБСИДИИ НА ВЫРАВНИВАНИЕ 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ПОСЕЛЕНИЙ</a:t>
            </a:r>
            <a:endParaRPr lang="ru-RU" sz="16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95034" y="4049573"/>
            <a:ext cx="149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ПОСЕЛЕНИЯ</a:t>
            </a:r>
            <a:endParaRPr lang="ru-RU" sz="16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958967" y="264090"/>
            <a:ext cx="5333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ФИНАНСОВЫЕ РЕСУРСЫ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ПОСЕЛЕНИЙ </a:t>
            </a:r>
            <a:r>
              <a:rPr lang="ru-RU" sz="2000" b="1" dirty="0">
                <a:solidFill>
                  <a:srgbClr val="FF0000"/>
                </a:solidFill>
              </a:rPr>
              <a:t>УСТЬ - КУТСКОГО РАЙОНА</a:t>
            </a:r>
            <a:endParaRPr lang="ru-RU" sz="2000" b="1" dirty="0"/>
          </a:p>
        </p:txBody>
      </p:sp>
      <p:cxnSp>
        <p:nvCxnSpPr>
          <p:cNvPr id="42" name="Прямая со стрелкой 41"/>
          <p:cNvCxnSpPr/>
          <p:nvPr/>
        </p:nvCxnSpPr>
        <p:spPr bwMode="auto">
          <a:xfrm>
            <a:off x="2664740" y="2838352"/>
            <a:ext cx="3199485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307105" y="980925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934287" y="2607521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14390" y="3500275"/>
            <a:ext cx="20506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1600" b="1" dirty="0"/>
          </a:p>
        </p:txBody>
      </p:sp>
      <p:cxnSp>
        <p:nvCxnSpPr>
          <p:cNvPr id="24" name="Прямая со стрелкой 23"/>
          <p:cNvCxnSpPr>
            <a:endCxn id="34" idx="1"/>
          </p:cNvCxnSpPr>
          <p:nvPr/>
        </p:nvCxnSpPr>
        <p:spPr bwMode="auto">
          <a:xfrm>
            <a:off x="2243971" y="3112145"/>
            <a:ext cx="1251063" cy="1106705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Прямоугольник 40"/>
          <p:cNvSpPr/>
          <p:nvPr/>
        </p:nvSpPr>
        <p:spPr>
          <a:xfrm>
            <a:off x="5909808" y="3300767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ИЗ РФФПП</a:t>
            </a:r>
            <a:r>
              <a:rPr lang="ru-RU" sz="1600" b="1" dirty="0" smtClean="0">
                <a:solidFill>
                  <a:srgbClr val="FF0000"/>
                </a:solidFill>
              </a:rPr>
              <a:t>*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323849" y="4044580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5 170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611762" y="2346325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0 </a:t>
            </a:r>
            <a:r>
              <a:rPr lang="ru-RU" sz="2400" b="1" dirty="0" smtClean="0">
                <a:solidFill>
                  <a:srgbClr val="FF0000"/>
                </a:solidFill>
              </a:rPr>
              <a:t>+ 2 094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332083" y="4070056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58 002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9150" y="6153602"/>
            <a:ext cx="8531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*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Прогноз объема РФФПП с учетом налоговых доходов муниципальных районов по состоянию на 01.02.2018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11762" y="452051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63 172</a:t>
            </a:r>
            <a:endParaRPr lang="ru-RU" sz="24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 bwMode="auto">
          <a:xfrm>
            <a:off x="421454" y="6103937"/>
            <a:ext cx="8314559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Прямоугольник 19"/>
          <p:cNvSpPr/>
          <p:nvPr/>
        </p:nvSpPr>
        <p:spPr>
          <a:xfrm>
            <a:off x="7710262" y="1071744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cxnSp>
        <p:nvCxnSpPr>
          <p:cNvPr id="49" name="Прямая со стрелкой 48"/>
          <p:cNvCxnSpPr>
            <a:endCxn id="34" idx="3"/>
          </p:cNvCxnSpPr>
          <p:nvPr/>
        </p:nvCxnSpPr>
        <p:spPr bwMode="auto">
          <a:xfrm flipH="1">
            <a:off x="4994162" y="3088218"/>
            <a:ext cx="1251063" cy="1130632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Номер слайда 5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746099" y="262158"/>
            <a:ext cx="7683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СУБСИДИЯ «ЗА ЭФФЕКТИВНОСТЬ» В 2017 ГОДУ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88945" y="7699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00461" y="9644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 bwMode="auto">
          <a:xfrm>
            <a:off x="7977486" y="2998787"/>
            <a:ext cx="1031577" cy="4572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814" y="890312"/>
            <a:ext cx="3846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КАЗАЧИНСКО-ЛЕНСКИЙ РАЙОН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088669"/>
              </p:ext>
            </p:extLst>
          </p:nvPr>
        </p:nvGraphicFramePr>
        <p:xfrm>
          <a:off x="138237" y="1570771"/>
          <a:ext cx="8685152" cy="183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Лист" r:id="rId4" imgW="4410190" imgH="933390" progId="Excel.Sheet.12">
                  <p:embed/>
                </p:oleObj>
              </mc:Choice>
              <mc:Fallback>
                <p:oleObj name="Лист" r:id="rId4" imgW="4410190" imgH="9333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8237" y="1570771"/>
                        <a:ext cx="8685152" cy="1838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746099" y="262158"/>
            <a:ext cx="7683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СУБСИДИЯ «ЗА ЭФФЕКТИВНОСТЬ» В 2017 ГОДУ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88945" y="7699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00461" y="9644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 bwMode="auto">
          <a:xfrm>
            <a:off x="8138319" y="2674937"/>
            <a:ext cx="823119" cy="3810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814" y="890312"/>
            <a:ext cx="2485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КИРЕНСКИЙ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РАЙОН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800342"/>
              </p:ext>
            </p:extLst>
          </p:nvPr>
        </p:nvGraphicFramePr>
        <p:xfrm>
          <a:off x="221979" y="1836737"/>
          <a:ext cx="8629658" cy="1143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Лист" r:id="rId4" imgW="5753021" imgH="761940" progId="Excel.Sheet.12">
                  <p:embed/>
                </p:oleObj>
              </mc:Choice>
              <mc:Fallback>
                <p:oleObj name="Лист" r:id="rId4" imgW="5753021" imgH="7619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1979" y="1836737"/>
                        <a:ext cx="8629658" cy="1143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2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599399"/>
              </p:ext>
            </p:extLst>
          </p:nvPr>
        </p:nvGraphicFramePr>
        <p:xfrm>
          <a:off x="213519" y="1416585"/>
          <a:ext cx="8528320" cy="3696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Лист" r:id="rId4" imgW="4724355" imgH="2047950" progId="Excel.Sheet.12">
                  <p:embed/>
                </p:oleObj>
              </mc:Choice>
              <mc:Fallback>
                <p:oleObj name="Лист" r:id="rId4" imgW="4724355" imgH="20479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519" y="1416585"/>
                        <a:ext cx="8528320" cy="3696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746099" y="262158"/>
            <a:ext cx="7683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СУБСИДИЯ «ЗА ЭФФЕКТИВНОСТЬ» В 2017 ГОДУ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88945" y="7699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00461" y="9644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 bwMode="auto">
          <a:xfrm>
            <a:off x="7710261" y="4699252"/>
            <a:ext cx="1031577" cy="4572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814" y="890312"/>
            <a:ext cx="3253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НИЖНЕИЛИМСКИЙ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РАЙОН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5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07963" y="236538"/>
            <a:ext cx="85280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2175" eaLnBrk="0" hangingPunct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СТАТЬЯ 31 БЮДЖЕТНОГО КОДЕКСА РОССИЙСКОЙ ФЕДЕРАЦИИ </a:t>
            </a:r>
          </a:p>
          <a:p>
            <a:pPr algn="ctr" defTabSz="892175" eaLnBrk="0" hangingPunct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«ПРИНЦИП САМОСТОЯТЕЛЬНОСТИ БЮДЖЕТОВ»: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70700" y="6529388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1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-8731" y="806282"/>
            <a:ext cx="8961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892175" eaLnBrk="0" hangingPunct="0"/>
            <a:r>
              <a:rPr lang="ru-RU" sz="1800" b="1" dirty="0" smtClean="0"/>
              <a:t>«…органы местного самоуправления обязаны </a:t>
            </a:r>
            <a:r>
              <a:rPr lang="ru-RU" sz="1800" b="1" dirty="0" smtClean="0">
                <a:solidFill>
                  <a:srgbClr val="0033CC"/>
                </a:solidFill>
              </a:rPr>
              <a:t>самостоятельно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обеспечивать </a:t>
            </a:r>
            <a:r>
              <a:rPr lang="ru-RU" sz="1800" b="1" dirty="0" smtClean="0">
                <a:solidFill>
                  <a:srgbClr val="0033CC"/>
                </a:solidFill>
              </a:rPr>
              <a:t>сбалансированность</a:t>
            </a:r>
            <a:r>
              <a:rPr lang="ru-RU" sz="1800" b="1" dirty="0" smtClean="0"/>
              <a:t> местных бюджетов и </a:t>
            </a:r>
            <a:br>
              <a:rPr lang="ru-RU" sz="1800" b="1" dirty="0" smtClean="0"/>
            </a:br>
            <a:r>
              <a:rPr lang="ru-RU" sz="1800" b="1" dirty="0" smtClean="0">
                <a:solidFill>
                  <a:srgbClr val="0033CC"/>
                </a:solidFill>
              </a:rPr>
              <a:t>эффективность</a:t>
            </a:r>
            <a:r>
              <a:rPr lang="ru-RU" sz="1800" b="1" dirty="0" smtClean="0"/>
              <a:t> использования бюджетных средств».</a:t>
            </a:r>
            <a:endParaRPr lang="ru-RU" sz="1800" b="1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16313" y="2118429"/>
            <a:ext cx="852805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2175" eaLnBrk="0" hangingPunct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ОСНОВНЫЕ ФОРМЫ МЕЖБЮДЖЕТНЫХ ТРАНСФЕРТОВ (МБТ):</a:t>
            </a:r>
          </a:p>
          <a:p>
            <a:pPr algn="ctr" defTabSz="892175" eaLnBrk="0" hangingPunct="0"/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rgbClr val="008000"/>
                </a:solidFill>
              </a:rPr>
              <a:t>Дотации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 marL="342900" indent="-342900" algn="just" defTabSz="892175" eaLnBrk="0" hangingPunct="0">
              <a:buAutoNum type="arabicPeriod"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Субсидии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МБТ, предоставляемые в целях софинансирования расходных обязательств муниципальных образований.</a:t>
            </a:r>
          </a:p>
          <a:p>
            <a:pPr marL="342900" indent="-342900" algn="just" defTabSz="892175" eaLnBrk="0" hangingPunct="0">
              <a:buAutoNum type="arabicPeriod"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rgbClr val="008000"/>
                </a:solidFill>
              </a:rPr>
              <a:t>Субвенции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МБТ, предоставляемые в целях финансового обеспечения переданных государственных полномочий.</a:t>
            </a:r>
          </a:p>
          <a:p>
            <a:pPr marL="342900" indent="-342900" algn="just" defTabSz="892175" eaLnBrk="0" hangingPunct="0">
              <a:buAutoNum type="arabicPeriod"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Иные МБТ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 (в том числе дотация на сбалансированность), случаи и порядки предоставления которых устанавливаются Законом об областном бюджете (имеют ограничение по размеру – 10% от МБТ без субвенций).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6313" y="17605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746099" y="262158"/>
            <a:ext cx="7683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СУБСИДИЯ «ЗА ЭФФЕКТИВНОСТЬ» В 2017 ГОДУ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88945" y="7699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00461" y="9644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 bwMode="auto">
          <a:xfrm>
            <a:off x="7594905" y="4046537"/>
            <a:ext cx="1172004" cy="4572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/>
          </p:nvPr>
        </p:nvGraphicFramePr>
        <p:xfrm>
          <a:off x="164339" y="1461441"/>
          <a:ext cx="8602570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Лист" r:id="rId4" imgW="4724355" imgH="1657260" progId="Excel.Sheet.12">
                  <p:embed/>
                </p:oleObj>
              </mc:Choice>
              <mc:Fallback>
                <p:oleObj name="Лист" r:id="rId4" imgW="4724355" imgH="1657260" progId="Excel.Sheet.12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39" y="1461441"/>
                        <a:ext cx="8602570" cy="301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4814" y="890312"/>
            <a:ext cx="2953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УСТЬ - КУТСКИЙ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РАЙОН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4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 bwMode="auto">
          <a:xfrm>
            <a:off x="6508352" y="2764629"/>
            <a:ext cx="2249194" cy="147312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 b="1" dirty="0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47106" name="Объект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198"/>
          <a:ext cx="136911" cy="147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7106" name="Объект 7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"/>
                        <a:ext cx="136911" cy="147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Прямоугольник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198"/>
            <a:ext cx="136911" cy="147802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defTabSz="896112"/>
            <a:endParaRPr lang="ru-RU" sz="1078" b="1">
              <a:solidFill>
                <a:srgbClr val="000000"/>
              </a:solidFill>
              <a:latin typeface="Arial" pitchFamily="34" charset="0"/>
              <a:cs typeface="+mn-cs"/>
              <a:sym typeface="Arial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0" y="289171"/>
            <a:ext cx="8961438" cy="595723"/>
          </a:xfrm>
        </p:spPr>
        <p:txBody>
          <a:bodyPr/>
          <a:lstStyle/>
          <a:p>
            <a:pPr algn="ctr" defTabSz="889889" eaLnBrk="1" hangingPunct="1"/>
            <a:r>
              <a:rPr lang="ru-RU" sz="191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</a:t>
            </a:r>
            <a:r>
              <a:rPr lang="ru-RU" sz="19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1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РАСПРЕДЕЛЕНИИ </a:t>
            </a:r>
            <a:br>
              <a:rPr lang="ru-RU" sz="191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«ЗА ЭФФЕКТИВНОСТЬ» </a:t>
            </a:r>
            <a:r>
              <a:rPr lang="ru-RU" sz="19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2018 ГОДУ</a:t>
            </a:r>
          </a:p>
        </p:txBody>
      </p:sp>
      <p:sp>
        <p:nvSpPr>
          <p:cNvPr id="10" name="Прямая соединительная линия 8"/>
          <p:cNvSpPr>
            <a:spLocks noChangeShapeType="1"/>
          </p:cNvSpPr>
          <p:nvPr/>
        </p:nvSpPr>
        <p:spPr bwMode="auto">
          <a:xfrm>
            <a:off x="283022" y="907638"/>
            <a:ext cx="8507412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3" tIns="45717" rIns="91433" bIns="45717"/>
          <a:lstStyle/>
          <a:p>
            <a:pPr defTabSz="896112">
              <a:defRPr/>
            </a:pPr>
            <a:endParaRPr lang="ru-RU" sz="1764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5075" y="1349002"/>
            <a:ext cx="3808277" cy="4013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96112"/>
            <a:r>
              <a:rPr lang="ru-RU" sz="1764" b="1" kern="0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Премирование муниципальных образований Иркутской области за:</a:t>
            </a:r>
          </a:p>
          <a:p>
            <a:pPr algn="ctr" defTabSz="896112">
              <a:lnSpc>
                <a:spcPct val="60000"/>
              </a:lnSpc>
            </a:pPr>
            <a:endParaRPr lang="ru-RU" sz="1764" b="1" kern="0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прирост</a:t>
            </a:r>
            <a:r>
              <a:rPr lang="ru-RU" sz="1764" dirty="0">
                <a:solidFill>
                  <a:srgbClr val="000000"/>
                </a:solidFill>
                <a:latin typeface="Arial" pitchFamily="34" charset="0"/>
                <a:cs typeface="+mn-cs"/>
              </a:rPr>
              <a:t> </a:t>
            </a: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поступлений налоговых и неналоговых доходов в бюджеты МО;</a:t>
            </a:r>
          </a:p>
          <a:p>
            <a:pPr marL="280035" indent="-280035" algn="just" defTabSz="896112">
              <a:lnSpc>
                <a:spcPct val="85000"/>
              </a:lnSpc>
              <a:buFontTx/>
              <a:buChar char="-"/>
            </a:pPr>
            <a:endParaRPr lang="ru-RU" sz="1764" b="1" kern="0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объединение (преобразование) МО;</a:t>
            </a:r>
          </a:p>
          <a:p>
            <a:pPr marL="280035" indent="-280035" algn="just" defTabSz="896112">
              <a:buFontTx/>
              <a:buChar char="-"/>
            </a:pPr>
            <a:endParaRPr lang="ru-RU" sz="1764" b="1" kern="0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качественное </a:t>
            </a:r>
            <a:r>
              <a:rPr lang="ru-RU" sz="1764" b="1" kern="0" dirty="0" smtClean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управление </a:t>
            </a: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бюджетным процессом (приказ МФ ИО от 15.06.2016 №56н-мпр).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248956" y="5736558"/>
            <a:ext cx="82741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521045" y="3067944"/>
            <a:ext cx="2236500" cy="754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2352" b="1" dirty="0">
                <a:solidFill>
                  <a:srgbClr val="FF0000"/>
                </a:solidFill>
                <a:cs typeface="+mn-cs"/>
              </a:rPr>
              <a:t>500 </a:t>
            </a:r>
          </a:p>
          <a:p>
            <a:pPr algn="ctr" defTabSz="894557"/>
            <a:r>
              <a:rPr lang="ru-RU" sz="1960" b="1" dirty="0">
                <a:solidFill>
                  <a:srgbClr val="FF0000"/>
                </a:solidFill>
                <a:cs typeface="+mn-cs"/>
              </a:rPr>
              <a:t>млн. рублей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48188" y="1801917"/>
            <a:ext cx="1961372" cy="678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112"/>
            <a:r>
              <a:rPr lang="ru-RU" sz="1274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+mn-cs"/>
              </a:rPr>
              <a:t>30% от прироста налоговых и неналоговых доходов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38449" y="2970083"/>
            <a:ext cx="1552597" cy="482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1274" dirty="0">
                <a:solidFill>
                  <a:srgbClr val="839FE7">
                    <a:lumMod val="50000"/>
                  </a:srgbClr>
                </a:solidFill>
                <a:cs typeface="+mn-cs"/>
              </a:rPr>
              <a:t>от 0,15 млн. руб. до 8,5 млн. руб.*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8957" y="5935394"/>
            <a:ext cx="7998461" cy="30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4557"/>
            <a:r>
              <a:rPr lang="ru-RU" sz="1372" dirty="0">
                <a:solidFill>
                  <a:srgbClr val="839FE7">
                    <a:lumMod val="50000"/>
                  </a:srgbClr>
                </a:solidFill>
                <a:cs typeface="+mn-cs"/>
              </a:rPr>
              <a:t>* фиксированный размер субсидии зависит от численности населения</a:t>
            </a:r>
          </a:p>
        </p:txBody>
      </p:sp>
      <p:sp>
        <p:nvSpPr>
          <p:cNvPr id="24" name="Стрелка влево 23"/>
          <p:cNvSpPr/>
          <p:nvPr/>
        </p:nvSpPr>
        <p:spPr bwMode="auto">
          <a:xfrm rot="21582784">
            <a:off x="4286393" y="3462453"/>
            <a:ext cx="1884964" cy="272483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Стрелка влево 25"/>
          <p:cNvSpPr/>
          <p:nvPr/>
        </p:nvSpPr>
        <p:spPr bwMode="auto">
          <a:xfrm rot="21582784">
            <a:off x="4286392" y="2461740"/>
            <a:ext cx="1884964" cy="272483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Стрелка влево 26"/>
          <p:cNvSpPr/>
          <p:nvPr/>
        </p:nvSpPr>
        <p:spPr bwMode="auto">
          <a:xfrm rot="21582784">
            <a:off x="4286394" y="4586281"/>
            <a:ext cx="1884964" cy="272483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59554" y="4131812"/>
            <a:ext cx="1552597" cy="482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1274" dirty="0">
                <a:solidFill>
                  <a:srgbClr val="839FE7">
                    <a:lumMod val="50000"/>
                  </a:srgbClr>
                </a:solidFill>
                <a:cs typeface="+mn-cs"/>
              </a:rPr>
              <a:t>от 0,15 млн. руб. до 8,5 млн. руб.*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6112">
              <a:defRPr/>
            </a:pPr>
            <a:fld id="{C54A29C8-C662-4B33-80AE-F39071E6DA4A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20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987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198"/>
          <a:ext cx="155581" cy="155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10242" name="Объект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"/>
                        <a:ext cx="155581" cy="155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0">
            <a:extLst>
              <a:ext uri="{FF2B5EF4-FFF2-40B4-BE49-F238E27FC236}">
                <a16:creationId xmlns:a16="http://schemas.microsoft.com/office/drawing/2014/main" id="{EC287CC3-2956-4A47-8A6B-947A9C6975DC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900" y="152667"/>
            <a:ext cx="8600491" cy="63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71" tIns="44687" rIns="89371" bIns="4468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4781">
              <a:defRPr/>
            </a:pPr>
            <a:r>
              <a:rPr lang="ru-RU" sz="1764" kern="0" dirty="0">
                <a:solidFill>
                  <a:srgbClr val="002960"/>
                </a:solidFill>
                <a:ea typeface="+mj-ea"/>
                <a:cs typeface="Arial" charset="0"/>
              </a:rPr>
              <a:t>Условия и порядок реструктуризации задолженности муниципальных образований Иркутской области </a:t>
            </a:r>
            <a:endParaRPr lang="ru-RU" sz="1764" cap="all" dirty="0">
              <a:solidFill>
                <a:srgbClr val="002960"/>
              </a:solidFill>
            </a:endParaRPr>
          </a:p>
        </p:txBody>
      </p:sp>
      <p:cxnSp>
        <p:nvCxnSpPr>
          <p:cNvPr id="10244" name="Прямая соединительная линия 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163360" y="785880"/>
            <a:ext cx="857404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1">
            <a:extLst>
              <a:ext uri="{FF2B5EF4-FFF2-40B4-BE49-F238E27FC236}">
                <a16:creationId xmlns:a16="http://schemas.microsoft.com/office/drawing/2014/main" id="{4C32A8ED-4150-4D1A-82E5-1DDA0D56F44D}"/>
              </a:ext>
            </a:extLst>
          </p:cNvPr>
          <p:cNvSpPr txBox="1"/>
          <p:nvPr/>
        </p:nvSpPr>
        <p:spPr>
          <a:xfrm>
            <a:off x="336054" y="866782"/>
            <a:ext cx="8289330" cy="4768613"/>
          </a:xfrm>
          <a:prstGeom prst="rect">
            <a:avLst/>
          </a:prstGeom>
          <a:ln w="15875">
            <a:noFill/>
            <a:prstDash val="solid"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4000"/>
              </a:lnSpc>
              <a:defRPr/>
            </a:pPr>
            <a:r>
              <a:rPr lang="ru-RU" sz="1568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Ст. 25 Закона Иркутской области от 18.12.2017 г. № 98-ОЗ «Об областном бюджете на 2018 год и на плановый период 2019 и 2020 годов»</a:t>
            </a:r>
          </a:p>
          <a:p>
            <a:pPr eaLnBrk="1" hangingPunct="1">
              <a:lnSpc>
                <a:spcPct val="114000"/>
              </a:lnSpc>
              <a:defRPr/>
            </a:pPr>
            <a:endParaRPr lang="ru-RU" sz="1568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224028" indent="-22402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ru-RU" sz="1568" dirty="0"/>
              <a:t>реструктуризации подлежит задолженность по  бюджетным кредитам, предоставленным </a:t>
            </a:r>
            <a:r>
              <a:rPr lang="ru-RU" sz="1568" b="1" dirty="0">
                <a:solidFill>
                  <a:srgbClr val="C00000"/>
                </a:solidFill>
              </a:rPr>
              <a:t>в период 2013-2016 годов</a:t>
            </a:r>
            <a:r>
              <a:rPr lang="ru-RU" sz="1568" dirty="0"/>
              <a:t>;</a:t>
            </a:r>
            <a:r>
              <a:rPr lang="ru-RU" sz="1568" b="1" dirty="0">
                <a:solidFill>
                  <a:srgbClr val="C00000"/>
                </a:solidFill>
              </a:rPr>
              <a:t> </a:t>
            </a:r>
          </a:p>
          <a:p>
            <a:pPr marL="224028" indent="-22402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ru-RU" sz="1568" b="1" dirty="0">
                <a:solidFill>
                  <a:srgbClr val="C00000"/>
                </a:solidFill>
              </a:rPr>
              <a:t>консолидация</a:t>
            </a:r>
            <a:r>
              <a:rPr lang="ru-RU" sz="1568" dirty="0"/>
              <a:t> долга (с учетом процентов и пеней) на дату заключения соглашения;</a:t>
            </a:r>
          </a:p>
          <a:p>
            <a:pPr marL="224028" indent="-22402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ru-RU" sz="1568" dirty="0"/>
              <a:t>продление срока возврата на </a:t>
            </a:r>
            <a:r>
              <a:rPr lang="ru-RU" sz="1568" b="1" dirty="0">
                <a:solidFill>
                  <a:srgbClr val="C00000"/>
                </a:solidFill>
              </a:rPr>
              <a:t>7 лет (с 2018 по 2024 годы)</a:t>
            </a:r>
            <a:r>
              <a:rPr lang="ru-RU" sz="1568" dirty="0"/>
              <a:t>;</a:t>
            </a:r>
          </a:p>
          <a:p>
            <a:pPr marL="224028" indent="-22402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ru-RU" sz="1568" dirty="0"/>
              <a:t>процентная ставка за пользование – </a:t>
            </a:r>
            <a:r>
              <a:rPr lang="ru-RU" sz="1568" b="1" dirty="0">
                <a:solidFill>
                  <a:srgbClr val="C00000"/>
                </a:solidFill>
              </a:rPr>
              <a:t>0,1% годовых.</a:t>
            </a:r>
          </a:p>
          <a:p>
            <a:pPr algn="ctr" eaLnBrk="1" hangingPunct="1">
              <a:lnSpc>
                <a:spcPct val="114000"/>
              </a:lnSpc>
              <a:defRPr/>
            </a:pPr>
            <a:endParaRPr lang="ru-RU" sz="1568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ru-RU" sz="1568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Постановление Правительства Иркутской области от 9 февраля 2018 г. № 83-пп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1568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endParaRPr lang="ru-RU" sz="1568" dirty="0"/>
          </a:p>
          <a:p>
            <a:pPr marL="224028" indent="-22402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ru-RU" sz="1568" b="1" dirty="0">
                <a:solidFill>
                  <a:srgbClr val="C00000"/>
                </a:solidFill>
              </a:rPr>
              <a:t>заявительный характер </a:t>
            </a:r>
            <a:r>
              <a:rPr lang="ru-RU" sz="1568" dirty="0"/>
              <a:t>(дата окончания приема заявлений </a:t>
            </a:r>
            <a:r>
              <a:rPr lang="ru-RU" sz="1568" b="1" dirty="0">
                <a:solidFill>
                  <a:srgbClr val="C00000"/>
                </a:solidFill>
              </a:rPr>
              <a:t>1 марта 2018 года</a:t>
            </a:r>
            <a:r>
              <a:rPr lang="ru-RU" sz="1568" b="1" dirty="0" smtClean="0">
                <a:solidFill>
                  <a:srgbClr val="C00000"/>
                </a:solidFill>
              </a:rPr>
              <a:t>!</a:t>
            </a:r>
            <a:r>
              <a:rPr lang="ru-RU" sz="1568" dirty="0" smtClean="0"/>
              <a:t>);</a:t>
            </a:r>
            <a:endParaRPr lang="ru-RU" sz="1568" dirty="0"/>
          </a:p>
          <a:p>
            <a:pPr marL="224028" indent="-224028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ru-RU" sz="1568" dirty="0"/>
              <a:t>график возврата в процентах от объема реструктурированной задолженности: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1568" dirty="0"/>
              <a:t>     в 2018 и 2019 годах  – по </a:t>
            </a:r>
            <a:r>
              <a:rPr lang="ru-RU" sz="1568" b="1" dirty="0">
                <a:solidFill>
                  <a:srgbClr val="C00000"/>
                </a:solidFill>
              </a:rPr>
              <a:t>5% </a:t>
            </a:r>
            <a:r>
              <a:rPr lang="ru-RU" sz="1568" dirty="0"/>
              <a:t>ежегодно;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1568" dirty="0"/>
              <a:t>     в 2020 году – </a:t>
            </a:r>
            <a:r>
              <a:rPr lang="ru-RU" sz="1568" b="1" dirty="0">
                <a:solidFill>
                  <a:srgbClr val="C00000"/>
                </a:solidFill>
              </a:rPr>
              <a:t>10%</a:t>
            </a:r>
            <a:r>
              <a:rPr lang="ru-RU" sz="1568" dirty="0"/>
              <a:t>;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1568" dirty="0"/>
              <a:t>     в 2021 – 2024 годах – по </a:t>
            </a:r>
            <a:r>
              <a:rPr lang="ru-RU" sz="1568" b="1" dirty="0">
                <a:solidFill>
                  <a:srgbClr val="C00000"/>
                </a:solidFill>
              </a:rPr>
              <a:t>20%</a:t>
            </a:r>
            <a:r>
              <a:rPr lang="ru-RU" sz="1568" b="1" dirty="0"/>
              <a:t> </a:t>
            </a:r>
            <a:r>
              <a:rPr lang="ru-RU" sz="1568" dirty="0" smtClean="0"/>
              <a:t>ежегодно</a:t>
            </a:r>
            <a:r>
              <a:rPr lang="ru-RU" sz="1568" dirty="0"/>
              <a:t>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24AE8-EA05-4C58-98C1-509ADCA59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70436" y="6528357"/>
            <a:ext cx="1866966" cy="18094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198"/>
          <a:ext cx="155581" cy="155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14338" name="Объект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"/>
                        <a:ext cx="155581" cy="155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0">
            <a:extLst>
              <a:ext uri="{FF2B5EF4-FFF2-40B4-BE49-F238E27FC236}">
                <a16:creationId xmlns:a16="http://schemas.microsoft.com/office/drawing/2014/main" id="{F6C62DB1-E0AA-4003-8C58-AC0FE5D07F00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0237" y="216455"/>
            <a:ext cx="8600491" cy="63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71" tIns="44687" rIns="89371" bIns="4468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4781">
              <a:defRPr/>
            </a:pPr>
            <a:r>
              <a:rPr lang="ru-RU" sz="1764" kern="0" dirty="0">
                <a:solidFill>
                  <a:srgbClr val="002960"/>
                </a:solidFill>
                <a:ea typeface="+mj-ea"/>
                <a:cs typeface="Arial" charset="0"/>
              </a:rPr>
              <a:t>Обязательства муниципальных образований Иркутской области по реструктуризации</a:t>
            </a:r>
            <a:endParaRPr lang="ru-RU" sz="1764" cap="all" dirty="0">
              <a:solidFill>
                <a:srgbClr val="002960"/>
              </a:solidFill>
            </a:endParaRPr>
          </a:p>
        </p:txBody>
      </p:sp>
      <p:cxnSp>
        <p:nvCxnSpPr>
          <p:cNvPr id="14340" name="Прямая соединительная линия 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175806" y="820108"/>
            <a:ext cx="857404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EA90A8-DF6B-4629-8029-D43766BAEAC6}"/>
              </a:ext>
            </a:extLst>
          </p:cNvPr>
          <p:cNvSpPr/>
          <p:nvPr/>
        </p:nvSpPr>
        <p:spPr>
          <a:xfrm>
            <a:off x="168028" y="1042588"/>
            <a:ext cx="8491584" cy="6332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ru-RU" sz="392" dirty="0">
              <a:solidFill>
                <a:srgbClr val="000000"/>
              </a:solidFill>
            </a:endParaRPr>
          </a:p>
          <a:p>
            <a:pPr marL="280035" indent="-280035">
              <a:buFont typeface="Wingdings" panose="05000000000000000000" pitchFamily="2" charset="2"/>
              <a:buChar char="Ø"/>
              <a:defRPr/>
            </a:pPr>
            <a:r>
              <a:rPr lang="ru-RU" sz="1568" u="sng" dirty="0">
                <a:solidFill>
                  <a:srgbClr val="000000"/>
                </a:solidFill>
              </a:rPr>
              <a:t>Основные </a:t>
            </a:r>
            <a:r>
              <a:rPr lang="ru-RU" sz="1568" b="1" u="sng" dirty="0">
                <a:solidFill>
                  <a:srgbClr val="C00000"/>
                </a:solidFill>
              </a:rPr>
              <a:t>обязательства </a:t>
            </a:r>
            <a:r>
              <a:rPr lang="ru-RU" sz="1568" u="sng" dirty="0">
                <a:solidFill>
                  <a:srgbClr val="000000"/>
                </a:solidFill>
              </a:rPr>
              <a:t>на период реструктуризации в соответствии с Порядком реструктуризации:</a:t>
            </a:r>
          </a:p>
        </p:txBody>
      </p:sp>
      <p:grpSp>
        <p:nvGrpSpPr>
          <p:cNvPr id="14342" name="Группа 8"/>
          <p:cNvGrpSpPr>
            <a:grpSpLocks/>
          </p:cNvGrpSpPr>
          <p:nvPr/>
        </p:nvGrpSpPr>
        <p:grpSpPr bwMode="auto">
          <a:xfrm>
            <a:off x="175807" y="1930952"/>
            <a:ext cx="8074629" cy="4006198"/>
            <a:chOff x="181315" y="2113051"/>
            <a:chExt cx="4381192" cy="4087798"/>
          </a:xfrm>
        </p:grpSpPr>
        <p:grpSp>
          <p:nvGrpSpPr>
            <p:cNvPr id="14346" name="Группа 22"/>
            <p:cNvGrpSpPr>
              <a:grpSpLocks/>
            </p:cNvGrpSpPr>
            <p:nvPr/>
          </p:nvGrpSpPr>
          <p:grpSpPr bwMode="auto">
            <a:xfrm>
              <a:off x="181315" y="2115075"/>
              <a:ext cx="2201825" cy="1150512"/>
              <a:chOff x="412092" y="2273169"/>
              <a:chExt cx="1968136" cy="1121138"/>
            </a:xfrm>
          </p:grpSpPr>
          <p:sp>
            <p:nvSpPr>
              <p:cNvPr id="14362" name="TextBox 4"/>
              <p:cNvSpPr txBox="1">
                <a:spLocks noChangeArrowheads="1"/>
              </p:cNvSpPr>
              <p:nvPr/>
            </p:nvSpPr>
            <p:spPr bwMode="auto">
              <a:xfrm>
                <a:off x="412092" y="2486155"/>
                <a:ext cx="1968136" cy="5698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ru-RU" altLang="ru-RU" sz="1568" b="1">
                    <a:solidFill>
                      <a:srgbClr val="00823B"/>
                    </a:solidFill>
                  </a:rPr>
                  <a:t> 54 </a:t>
                </a:r>
                <a:r>
                  <a:rPr lang="ru-RU" altLang="ru-RU" sz="1568" b="1"/>
                  <a:t>МО с уровнем долга </a:t>
                </a:r>
              </a:p>
              <a:p>
                <a:pPr algn="ctr" eaLnBrk="1" hangingPunct="1"/>
                <a:r>
                  <a:rPr lang="en-US" altLang="ru-RU" sz="1568" b="1">
                    <a:solidFill>
                      <a:srgbClr val="00823B"/>
                    </a:solidFill>
                  </a:rPr>
                  <a:t>&lt;</a:t>
                </a:r>
                <a:r>
                  <a:rPr lang="ru-RU" altLang="ru-RU" sz="1568" b="1">
                    <a:solidFill>
                      <a:srgbClr val="00823B"/>
                    </a:solidFill>
                  </a:rPr>
                  <a:t> </a:t>
                </a:r>
                <a:r>
                  <a:rPr lang="en-US" altLang="ru-RU" sz="1568" b="1">
                    <a:solidFill>
                      <a:srgbClr val="00823B"/>
                    </a:solidFill>
                  </a:rPr>
                  <a:t>30%</a:t>
                </a:r>
              </a:p>
            </p:txBody>
          </p:sp>
          <p:sp>
            <p:nvSpPr>
              <p:cNvPr id="4" name="Скругленный прямоугольник 3">
                <a:extLst>
                  <a:ext uri="{FF2B5EF4-FFF2-40B4-BE49-F238E27FC236}">
                    <a16:creationId xmlns:a16="http://schemas.microsoft.com/office/drawing/2014/main" id="{B039A827-8E4C-4D48-A0CC-823EA1C94A54}"/>
                  </a:ext>
                </a:extLst>
              </p:cNvPr>
              <p:cNvSpPr/>
              <p:nvPr/>
            </p:nvSpPr>
            <p:spPr bwMode="auto">
              <a:xfrm>
                <a:off x="578097" y="2272743"/>
                <a:ext cx="1715128" cy="1121549"/>
              </a:xfrm>
              <a:prstGeom prst="roundRect">
                <a:avLst/>
              </a:prstGeom>
              <a:noFill/>
              <a:ln w="15875" cap="rnd" cmpd="sng" algn="ctr">
                <a:solidFill>
                  <a:schemeClr val="accent1">
                    <a:lumMod val="2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 sz="1176"/>
              </a:p>
            </p:txBody>
          </p:sp>
        </p:grpSp>
        <p:grpSp>
          <p:nvGrpSpPr>
            <p:cNvPr id="14347" name="Группа 29"/>
            <p:cNvGrpSpPr>
              <a:grpSpLocks/>
            </p:cNvGrpSpPr>
            <p:nvPr/>
          </p:nvGrpSpPr>
          <p:grpSpPr bwMode="auto">
            <a:xfrm>
              <a:off x="274127" y="4997789"/>
              <a:ext cx="2169672" cy="1203060"/>
              <a:chOff x="465822" y="4215838"/>
              <a:chExt cx="1968137" cy="799929"/>
            </a:xfrm>
          </p:grpSpPr>
          <p:sp>
            <p:nvSpPr>
              <p:cNvPr id="14360" name="TextBox 17"/>
              <p:cNvSpPr txBox="1">
                <a:spLocks noChangeArrowheads="1"/>
              </p:cNvSpPr>
              <p:nvPr/>
            </p:nvSpPr>
            <p:spPr bwMode="auto">
              <a:xfrm>
                <a:off x="465822" y="4400978"/>
                <a:ext cx="1968137" cy="388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ru-RU" altLang="ru-RU" sz="1568" b="1">
                    <a:solidFill>
                      <a:srgbClr val="C00000"/>
                    </a:solidFill>
                  </a:rPr>
                  <a:t>4</a:t>
                </a:r>
                <a:r>
                  <a:rPr lang="ru-RU" altLang="ru-RU" sz="1568" b="1"/>
                  <a:t> МО с уровнем долга</a:t>
                </a:r>
              </a:p>
              <a:p>
                <a:pPr algn="ctr" eaLnBrk="1" hangingPunct="1"/>
                <a:r>
                  <a:rPr lang="ru-RU" altLang="ru-RU" sz="1568" b="1"/>
                  <a:t> </a:t>
                </a:r>
                <a:r>
                  <a:rPr lang="en-US" altLang="ru-RU" sz="1568" b="1">
                    <a:solidFill>
                      <a:srgbClr val="C00000"/>
                    </a:solidFill>
                  </a:rPr>
                  <a:t>&gt;</a:t>
                </a:r>
                <a:r>
                  <a:rPr lang="ru-RU" altLang="ru-RU" sz="1568" b="1">
                    <a:solidFill>
                      <a:srgbClr val="C00000"/>
                    </a:solidFill>
                  </a:rPr>
                  <a:t> 50%</a:t>
                </a:r>
                <a:endParaRPr lang="en-US" altLang="ru-RU" sz="1568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7" name="Скругленный прямоугольник 16">
                <a:extLst>
                  <a:ext uri="{FF2B5EF4-FFF2-40B4-BE49-F238E27FC236}">
                    <a16:creationId xmlns:a16="http://schemas.microsoft.com/office/drawing/2014/main" id="{33965744-6A24-4CAD-86B1-90EE4B6049DE}"/>
                  </a:ext>
                </a:extLst>
              </p:cNvPr>
              <p:cNvSpPr/>
              <p:nvPr/>
            </p:nvSpPr>
            <p:spPr bwMode="auto">
              <a:xfrm>
                <a:off x="568474" y="4215664"/>
                <a:ext cx="1704556" cy="800103"/>
              </a:xfrm>
              <a:prstGeom prst="roundRect">
                <a:avLst/>
              </a:prstGeom>
              <a:noFill/>
              <a:ln w="15875" cap="rnd" cmpd="sng" algn="ctr">
                <a:solidFill>
                  <a:schemeClr val="accent1">
                    <a:lumMod val="2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 sz="1176"/>
              </a:p>
            </p:txBody>
          </p:sp>
        </p:grpSp>
        <p:grpSp>
          <p:nvGrpSpPr>
            <p:cNvPr id="14348" name="Группа 28"/>
            <p:cNvGrpSpPr>
              <a:grpSpLocks/>
            </p:cNvGrpSpPr>
            <p:nvPr/>
          </p:nvGrpSpPr>
          <p:grpSpPr bwMode="auto">
            <a:xfrm>
              <a:off x="257190" y="3498932"/>
              <a:ext cx="2184910" cy="1187446"/>
              <a:chOff x="464898" y="3152803"/>
              <a:chExt cx="1968137" cy="1049941"/>
            </a:xfrm>
          </p:grpSpPr>
          <p:sp>
            <p:nvSpPr>
              <p:cNvPr id="14358" name="TextBox 15"/>
              <p:cNvSpPr txBox="1">
                <a:spLocks noChangeArrowheads="1"/>
              </p:cNvSpPr>
              <p:nvPr/>
            </p:nvSpPr>
            <p:spPr bwMode="auto">
              <a:xfrm>
                <a:off x="464898" y="3328987"/>
                <a:ext cx="1968137" cy="736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ru-RU" altLang="ru-RU" sz="1568" b="1">
                    <a:solidFill>
                      <a:srgbClr val="D59065"/>
                    </a:solidFill>
                  </a:rPr>
                  <a:t>4</a:t>
                </a:r>
                <a:r>
                  <a:rPr lang="ru-RU" altLang="ru-RU" sz="1568" b="1"/>
                  <a:t> МО с уровнем долга </a:t>
                </a:r>
              </a:p>
              <a:p>
                <a:pPr algn="ctr" eaLnBrk="1" hangingPunct="1"/>
                <a:r>
                  <a:rPr lang="ru-RU" altLang="ru-RU" sz="1568" b="1">
                    <a:solidFill>
                      <a:srgbClr val="D59065"/>
                    </a:solidFill>
                  </a:rPr>
                  <a:t>от</a:t>
                </a:r>
                <a:r>
                  <a:rPr lang="ru-RU" altLang="ru-RU" sz="1568" b="1"/>
                  <a:t> </a:t>
                </a:r>
                <a:r>
                  <a:rPr lang="en-US" altLang="ru-RU" sz="1568" b="1">
                    <a:solidFill>
                      <a:srgbClr val="D59065"/>
                    </a:solidFill>
                  </a:rPr>
                  <a:t>30%</a:t>
                </a:r>
                <a:r>
                  <a:rPr lang="ru-RU" altLang="ru-RU" sz="1568" b="1">
                    <a:solidFill>
                      <a:srgbClr val="D59065"/>
                    </a:solidFill>
                  </a:rPr>
                  <a:t> до 50%</a:t>
                </a:r>
                <a:endParaRPr lang="en-US" altLang="ru-RU" sz="1568" b="1">
                  <a:solidFill>
                    <a:srgbClr val="D59065"/>
                  </a:solidFill>
                </a:endParaRPr>
              </a:p>
              <a:p>
                <a:pPr algn="ctr" eaLnBrk="1" hangingPunct="1"/>
                <a:endParaRPr lang="ru-RU" altLang="ru-RU" sz="1568" b="1"/>
              </a:p>
            </p:txBody>
          </p:sp>
          <p:sp>
            <p:nvSpPr>
              <p:cNvPr id="13" name="Скругленный прямоугольник 12">
                <a:extLst>
                  <a:ext uri="{FF2B5EF4-FFF2-40B4-BE49-F238E27FC236}">
                    <a16:creationId xmlns:a16="http://schemas.microsoft.com/office/drawing/2014/main" id="{75F557F5-BDA8-4C15-BB4D-8279EACAD557}"/>
                  </a:ext>
                </a:extLst>
              </p:cNvPr>
              <p:cNvSpPr/>
              <p:nvPr/>
            </p:nvSpPr>
            <p:spPr bwMode="auto">
              <a:xfrm>
                <a:off x="568403" y="3152803"/>
                <a:ext cx="1713960" cy="1049941"/>
              </a:xfrm>
              <a:prstGeom prst="roundRect">
                <a:avLst/>
              </a:prstGeom>
              <a:noFill/>
              <a:ln w="15875" cap="rnd" cmpd="sng" algn="ctr">
                <a:solidFill>
                  <a:schemeClr val="accent1">
                    <a:lumMod val="2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 sz="1176"/>
              </a:p>
            </p:txBody>
          </p:sp>
        </p:grpSp>
        <p:grpSp>
          <p:nvGrpSpPr>
            <p:cNvPr id="14349" name="Группа 21"/>
            <p:cNvGrpSpPr>
              <a:grpSpLocks/>
            </p:cNvGrpSpPr>
            <p:nvPr/>
          </p:nvGrpSpPr>
          <p:grpSpPr bwMode="auto">
            <a:xfrm>
              <a:off x="2913772" y="2113051"/>
              <a:ext cx="1648735" cy="1150811"/>
              <a:chOff x="2881536" y="1792348"/>
              <a:chExt cx="1019198" cy="2647579"/>
            </a:xfrm>
          </p:grpSpPr>
          <p:sp>
            <p:nvSpPr>
              <p:cNvPr id="20" name="Скругленный прямоугольник 19">
                <a:extLst>
                  <a:ext uri="{FF2B5EF4-FFF2-40B4-BE49-F238E27FC236}">
                    <a16:creationId xmlns:a16="http://schemas.microsoft.com/office/drawing/2014/main" id="{E38DC59C-08AD-4F34-9CFE-55EBA8BE8BED}"/>
                  </a:ext>
                </a:extLst>
              </p:cNvPr>
              <p:cNvSpPr/>
              <p:nvPr/>
            </p:nvSpPr>
            <p:spPr bwMode="auto">
              <a:xfrm>
                <a:off x="2886288" y="1792348"/>
                <a:ext cx="1014446" cy="2647860"/>
              </a:xfrm>
              <a:prstGeom prst="roundRect">
                <a:avLst/>
              </a:prstGeom>
              <a:noFill/>
              <a:ln w="15875" cap="rnd" cmpd="sng" algn="ctr">
                <a:solidFill>
                  <a:schemeClr val="accent1">
                    <a:lumMod val="2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 sz="1176"/>
              </a:p>
            </p:txBody>
          </p:sp>
          <p:sp>
            <p:nvSpPr>
              <p:cNvPr id="14357" name="TextBox 20"/>
              <p:cNvSpPr txBox="1">
                <a:spLocks noChangeArrowheads="1"/>
              </p:cNvSpPr>
              <p:nvPr/>
            </p:nvSpPr>
            <p:spPr bwMode="auto">
              <a:xfrm>
                <a:off x="2881536" y="2514339"/>
                <a:ext cx="1014555" cy="1203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ru-RU" altLang="ru-RU" sz="1372"/>
                  <a:t>Обеспечение непревышения уровня долга </a:t>
                </a:r>
                <a:r>
                  <a:rPr lang="ru-RU" altLang="ru-RU" sz="1372" b="1">
                    <a:solidFill>
                      <a:srgbClr val="C00000"/>
                    </a:solidFill>
                  </a:rPr>
                  <a:t>30%</a:t>
                </a:r>
                <a:endParaRPr lang="en-US" altLang="ru-RU" sz="1372" b="1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5120" name="Стрелка вправо 5119">
              <a:extLst>
                <a:ext uri="{FF2B5EF4-FFF2-40B4-BE49-F238E27FC236}">
                  <a16:creationId xmlns:a16="http://schemas.microsoft.com/office/drawing/2014/main" id="{07C9F132-C3C0-444B-9C93-6F471006A404}"/>
                </a:ext>
              </a:extLst>
            </p:cNvPr>
            <p:cNvSpPr/>
            <p:nvPr/>
          </p:nvSpPr>
          <p:spPr bwMode="auto">
            <a:xfrm>
              <a:off x="2445353" y="2475000"/>
              <a:ext cx="259157" cy="484185"/>
            </a:xfrm>
            <a:prstGeom prst="rightArrow">
              <a:avLst/>
            </a:prstGeom>
            <a:noFill/>
            <a:ln w="19050" cap="rnd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1960"/>
            </a:p>
          </p:txBody>
        </p:sp>
        <p:sp>
          <p:nvSpPr>
            <p:cNvPr id="35" name="Стрелка вправо 34">
              <a:extLst>
                <a:ext uri="{FF2B5EF4-FFF2-40B4-BE49-F238E27FC236}">
                  <a16:creationId xmlns:a16="http://schemas.microsoft.com/office/drawing/2014/main" id="{A811D2E2-1682-493C-9844-A53D8A1ED037}"/>
                </a:ext>
              </a:extLst>
            </p:cNvPr>
            <p:cNvSpPr/>
            <p:nvPr/>
          </p:nvSpPr>
          <p:spPr bwMode="auto">
            <a:xfrm>
              <a:off x="2437755" y="5356302"/>
              <a:ext cx="259157" cy="485773"/>
            </a:xfrm>
            <a:prstGeom prst="rightArrow">
              <a:avLst/>
            </a:prstGeom>
            <a:noFill/>
            <a:ln w="19050" cap="rnd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1960"/>
            </a:p>
          </p:txBody>
        </p:sp>
        <p:grpSp>
          <p:nvGrpSpPr>
            <p:cNvPr id="14352" name="Группа 44"/>
            <p:cNvGrpSpPr>
              <a:grpSpLocks/>
            </p:cNvGrpSpPr>
            <p:nvPr/>
          </p:nvGrpSpPr>
          <p:grpSpPr bwMode="auto">
            <a:xfrm>
              <a:off x="2897792" y="3572240"/>
              <a:ext cx="1660496" cy="1023317"/>
              <a:chOff x="2881362" y="2099002"/>
              <a:chExt cx="1022383" cy="1976035"/>
            </a:xfrm>
          </p:grpSpPr>
          <p:sp>
            <p:nvSpPr>
              <p:cNvPr id="46" name="Скругленный прямоугольник 45">
                <a:extLst>
                  <a:ext uri="{FF2B5EF4-FFF2-40B4-BE49-F238E27FC236}">
                    <a16:creationId xmlns:a16="http://schemas.microsoft.com/office/drawing/2014/main" id="{032A5FC3-D453-4F7F-A844-0D69126D5DD0}"/>
                  </a:ext>
                </a:extLst>
              </p:cNvPr>
              <p:cNvSpPr/>
              <p:nvPr/>
            </p:nvSpPr>
            <p:spPr bwMode="auto">
              <a:xfrm>
                <a:off x="2889177" y="2098457"/>
                <a:ext cx="1014567" cy="1977226"/>
              </a:xfrm>
              <a:prstGeom prst="roundRect">
                <a:avLst/>
              </a:prstGeom>
              <a:noFill/>
              <a:ln w="15875" cap="rnd" cmpd="sng" algn="ctr">
                <a:solidFill>
                  <a:schemeClr val="accent1">
                    <a:lumMod val="2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 sz="1372"/>
              </a:p>
            </p:txBody>
          </p:sp>
          <p:sp>
            <p:nvSpPr>
              <p:cNvPr id="14355" name="TextBox 46"/>
              <p:cNvSpPr txBox="1">
                <a:spLocks noChangeArrowheads="1"/>
              </p:cNvSpPr>
              <p:nvPr/>
            </p:nvSpPr>
            <p:spPr bwMode="auto">
              <a:xfrm>
                <a:off x="2881362" y="2187543"/>
                <a:ext cx="1014555" cy="1842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ru-RU" altLang="ru-RU" sz="1372"/>
                  <a:t>Ежегодное </a:t>
                </a:r>
                <a:r>
                  <a:rPr lang="ru-RU" altLang="ru-RU" sz="1372">
                    <a:solidFill>
                      <a:srgbClr val="C00000"/>
                    </a:solidFill>
                  </a:rPr>
                  <a:t>снижение</a:t>
                </a:r>
                <a:r>
                  <a:rPr lang="ru-RU" altLang="ru-RU" sz="1372"/>
                  <a:t> </a:t>
                </a:r>
                <a:r>
                  <a:rPr lang="ru-RU" altLang="ru-RU" sz="1372">
                    <a:solidFill>
                      <a:srgbClr val="C00000"/>
                    </a:solidFill>
                  </a:rPr>
                  <a:t>не менее, чем на 2%, </a:t>
                </a:r>
                <a:r>
                  <a:rPr lang="ru-RU" altLang="ru-RU" sz="1372"/>
                  <a:t>достижение</a:t>
                </a:r>
                <a:r>
                  <a:rPr lang="ru-RU" altLang="ru-RU" sz="1372">
                    <a:solidFill>
                      <a:srgbClr val="C00000"/>
                    </a:solidFill>
                  </a:rPr>
                  <a:t> на 1 января 2021 г. </a:t>
                </a:r>
                <a:r>
                  <a:rPr lang="ru-RU" altLang="ru-RU" sz="1372"/>
                  <a:t>уровня</a:t>
                </a:r>
                <a:r>
                  <a:rPr lang="ru-RU" altLang="ru-RU" sz="1372">
                    <a:solidFill>
                      <a:srgbClr val="C00000"/>
                    </a:solidFill>
                  </a:rPr>
                  <a:t> 30% </a:t>
                </a:r>
                <a:r>
                  <a:rPr lang="ru-RU" altLang="ru-RU" sz="1372"/>
                  <a:t>и его дальнейшее </a:t>
                </a:r>
                <a:r>
                  <a:rPr lang="ru-RU" altLang="ru-RU" sz="1372">
                    <a:solidFill>
                      <a:srgbClr val="C00000"/>
                    </a:solidFill>
                  </a:rPr>
                  <a:t>неувеличение</a:t>
                </a:r>
                <a:endParaRPr lang="en-US" altLang="ru-RU" sz="1372" b="1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66" name="Стрелка вправо 65">
              <a:extLst>
                <a:ext uri="{FF2B5EF4-FFF2-40B4-BE49-F238E27FC236}">
                  <a16:creationId xmlns:a16="http://schemas.microsoft.com/office/drawing/2014/main" id="{D28FE3A8-4122-4403-8EA1-D8B4B8B0C707}"/>
                </a:ext>
              </a:extLst>
            </p:cNvPr>
            <p:cNvSpPr/>
            <p:nvPr/>
          </p:nvSpPr>
          <p:spPr bwMode="auto">
            <a:xfrm>
              <a:off x="2441976" y="3881520"/>
              <a:ext cx="259157" cy="484185"/>
            </a:xfrm>
            <a:prstGeom prst="rightArrow">
              <a:avLst/>
            </a:prstGeom>
            <a:noFill/>
            <a:ln w="19050" cap="rnd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1960"/>
            </a:p>
          </p:txBody>
        </p:sp>
      </p:grp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016D937-E75F-4EE3-8B0F-4E538FE08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70436" y="6528357"/>
            <a:ext cx="1866966" cy="18094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22</a:t>
            </a:r>
            <a:endParaRPr lang="en-US" dirty="0"/>
          </a:p>
        </p:txBody>
      </p:sp>
      <p:sp>
        <p:nvSpPr>
          <p:cNvPr id="29" name="Скругленный прямоугольник 45">
            <a:extLst>
              <a:ext uri="{FF2B5EF4-FFF2-40B4-BE49-F238E27FC236}">
                <a16:creationId xmlns:a16="http://schemas.microsoft.com/office/drawing/2014/main" id="{323B79F3-FF3E-4E26-ACE3-3D70B35D1456}"/>
              </a:ext>
            </a:extLst>
          </p:cNvPr>
          <p:cNvSpPr/>
          <p:nvPr/>
        </p:nvSpPr>
        <p:spPr bwMode="auto">
          <a:xfrm>
            <a:off x="5205724" y="4771853"/>
            <a:ext cx="3036932" cy="1146628"/>
          </a:xfrm>
          <a:prstGeom prst="roundRect">
            <a:avLst/>
          </a:prstGeom>
          <a:noFill/>
          <a:ln w="158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ru-RU" sz="1372"/>
          </a:p>
        </p:txBody>
      </p:sp>
      <p:sp>
        <p:nvSpPr>
          <p:cNvPr id="14345" name="TextBox 46"/>
          <p:cNvSpPr txBox="1">
            <a:spLocks noChangeArrowheads="1"/>
          </p:cNvSpPr>
          <p:nvPr/>
        </p:nvSpPr>
        <p:spPr bwMode="auto">
          <a:xfrm>
            <a:off x="5225950" y="4790523"/>
            <a:ext cx="3036932" cy="114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372"/>
              <a:t>Ежегодное </a:t>
            </a:r>
            <a:r>
              <a:rPr lang="ru-RU" altLang="ru-RU" sz="1372">
                <a:solidFill>
                  <a:srgbClr val="C00000"/>
                </a:solidFill>
              </a:rPr>
              <a:t>снижение</a:t>
            </a:r>
            <a:r>
              <a:rPr lang="ru-RU" altLang="ru-RU" sz="1372"/>
              <a:t> </a:t>
            </a:r>
            <a:r>
              <a:rPr lang="ru-RU" altLang="ru-RU" sz="1372">
                <a:solidFill>
                  <a:srgbClr val="C00000"/>
                </a:solidFill>
              </a:rPr>
              <a:t>не менее, чем на 2%, </a:t>
            </a:r>
            <a:r>
              <a:rPr lang="ru-RU" altLang="ru-RU" sz="1372"/>
              <a:t>достижение</a:t>
            </a:r>
            <a:r>
              <a:rPr lang="ru-RU" altLang="ru-RU" sz="1372">
                <a:solidFill>
                  <a:srgbClr val="C00000"/>
                </a:solidFill>
              </a:rPr>
              <a:t> на 1 января 2021 г. </a:t>
            </a:r>
            <a:r>
              <a:rPr lang="ru-RU" altLang="ru-RU" sz="1372"/>
              <a:t>уровня</a:t>
            </a:r>
            <a:r>
              <a:rPr lang="ru-RU" altLang="ru-RU" sz="1372">
                <a:solidFill>
                  <a:srgbClr val="C00000"/>
                </a:solidFill>
              </a:rPr>
              <a:t> 50% </a:t>
            </a:r>
            <a:r>
              <a:rPr lang="ru-RU" altLang="ru-RU" sz="1372"/>
              <a:t>и его дальнейшее </a:t>
            </a:r>
            <a:r>
              <a:rPr lang="ru-RU" altLang="ru-RU" sz="1372">
                <a:solidFill>
                  <a:srgbClr val="C00000"/>
                </a:solidFill>
              </a:rPr>
              <a:t>снижение</a:t>
            </a:r>
            <a:r>
              <a:rPr lang="ru-RU" altLang="ru-RU" sz="1372"/>
              <a:t> </a:t>
            </a:r>
            <a:r>
              <a:rPr lang="ru-RU" altLang="ru-RU" sz="1372">
                <a:solidFill>
                  <a:srgbClr val="C00000"/>
                </a:solidFill>
              </a:rPr>
              <a:t>не менее, чем на 2% до 42%</a:t>
            </a:r>
            <a:endParaRPr lang="en-US" altLang="ru-RU" sz="1372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7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198"/>
          <a:ext cx="155581" cy="155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16386" name="Объект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"/>
                        <a:ext cx="155581" cy="155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387" name="Прямая соединительная линия 8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213146" y="890118"/>
            <a:ext cx="857404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id="{9E5C0896-5C6C-4F1F-BB1E-B4A13D1928D0}"/>
              </a:ext>
            </a:extLst>
          </p:cNvPr>
          <p:cNvSpPr/>
          <p:nvPr/>
        </p:nvSpPr>
        <p:spPr>
          <a:xfrm>
            <a:off x="6612173" y="1266623"/>
            <a:ext cx="1983652" cy="1232198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22" anchor="ctr"/>
          <a:lstStyle/>
          <a:p>
            <a:pPr algn="ctr" eaLnBrk="1" hangingPunct="1">
              <a:defRPr/>
            </a:pPr>
            <a:r>
              <a:rPr lang="en-US" sz="1078" b="1" dirty="0">
                <a:solidFill>
                  <a:schemeClr val="tx1"/>
                </a:solidFill>
              </a:rPr>
              <a:t>I</a:t>
            </a:r>
            <a:r>
              <a:rPr lang="ru-RU" sz="1078" b="1" dirty="0">
                <a:solidFill>
                  <a:schemeClr val="tx1"/>
                </a:solidFill>
              </a:rPr>
              <a:t>. Досрочное* </a:t>
            </a:r>
            <a:r>
              <a:rPr lang="ru-RU" sz="1078" b="1" dirty="0">
                <a:solidFill>
                  <a:srgbClr val="C00000"/>
                </a:solidFill>
              </a:rPr>
              <a:t>единовременное </a:t>
            </a:r>
          </a:p>
          <a:p>
            <a:pPr algn="ctr" eaLnBrk="1" hangingPunct="1">
              <a:defRPr/>
            </a:pPr>
            <a:r>
              <a:rPr lang="ru-RU" sz="1372" b="1" dirty="0">
                <a:solidFill>
                  <a:srgbClr val="C00000"/>
                </a:solidFill>
              </a:rPr>
              <a:t>100%</a:t>
            </a:r>
            <a:r>
              <a:rPr lang="ru-RU" sz="1078" b="1" dirty="0">
                <a:solidFill>
                  <a:schemeClr val="tx1"/>
                </a:solidFill>
              </a:rPr>
              <a:t>-е</a:t>
            </a:r>
            <a:r>
              <a:rPr lang="ru-RU" sz="1372" b="1" dirty="0">
                <a:solidFill>
                  <a:srgbClr val="C00000"/>
                </a:solidFill>
              </a:rPr>
              <a:t> </a:t>
            </a:r>
            <a:r>
              <a:rPr lang="ru-RU" sz="1078" b="1" dirty="0">
                <a:solidFill>
                  <a:schemeClr val="tx1"/>
                </a:solidFill>
              </a:rPr>
              <a:t>погашение реструктурированной задолженности</a:t>
            </a:r>
          </a:p>
        </p:txBody>
      </p:sp>
      <p:sp>
        <p:nvSpPr>
          <p:cNvPr id="56" name="Скругленный прямоугольник 55">
            <a:extLst>
              <a:ext uri="{FF2B5EF4-FFF2-40B4-BE49-F238E27FC236}">
                <a16:creationId xmlns:a16="http://schemas.microsoft.com/office/drawing/2014/main" id="{74F96ECB-CBBE-4AD5-B205-C1550B1B16AD}"/>
              </a:ext>
            </a:extLst>
          </p:cNvPr>
          <p:cNvSpPr/>
          <p:nvPr/>
        </p:nvSpPr>
        <p:spPr>
          <a:xfrm>
            <a:off x="231816" y="1083038"/>
            <a:ext cx="5656907" cy="605209"/>
          </a:xfrm>
          <a:prstGeom prst="roundRect">
            <a:avLst/>
          </a:prstGeom>
          <a:solidFill>
            <a:schemeClr val="accent3">
              <a:lumMod val="20000"/>
              <a:lumOff val="80000"/>
              <a:alpha val="1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176" dirty="0">
                <a:solidFill>
                  <a:schemeClr val="tx1"/>
                </a:solidFill>
              </a:rPr>
              <a:t>  1. Непредставление в 3-х месячный срок копии </a:t>
            </a:r>
            <a:r>
              <a:rPr lang="ru-RU" sz="1176" b="1" dirty="0">
                <a:solidFill>
                  <a:srgbClr val="C00000"/>
                </a:solidFill>
              </a:rPr>
              <a:t>решения об утверждении </a:t>
            </a:r>
          </a:p>
          <a:p>
            <a:pPr eaLnBrk="1" hangingPunct="1">
              <a:defRPr/>
            </a:pPr>
            <a:r>
              <a:rPr lang="ru-RU" sz="1176" b="1" dirty="0">
                <a:solidFill>
                  <a:srgbClr val="C00000"/>
                </a:solidFill>
              </a:rPr>
              <a:t>      заключенных дополнительных соглашений</a:t>
            </a:r>
            <a:endParaRPr lang="ru-RU" sz="1176" dirty="0">
              <a:solidFill>
                <a:srgbClr val="FF0000"/>
              </a:solidFill>
            </a:endParaRPr>
          </a:p>
        </p:txBody>
      </p:sp>
      <p:sp>
        <p:nvSpPr>
          <p:cNvPr id="64" name="Скругленный прямоугольник 63">
            <a:extLst>
              <a:ext uri="{FF2B5EF4-FFF2-40B4-BE49-F238E27FC236}">
                <a16:creationId xmlns:a16="http://schemas.microsoft.com/office/drawing/2014/main" id="{5CE0350C-8261-4937-ADB5-EECAEA2CB46A}"/>
              </a:ext>
            </a:extLst>
          </p:cNvPr>
          <p:cNvSpPr/>
          <p:nvPr/>
        </p:nvSpPr>
        <p:spPr>
          <a:xfrm>
            <a:off x="245818" y="1792486"/>
            <a:ext cx="5628903" cy="390508"/>
          </a:xfrm>
          <a:prstGeom prst="roundRect">
            <a:avLst/>
          </a:prstGeom>
          <a:solidFill>
            <a:schemeClr val="accent3">
              <a:lumMod val="20000"/>
              <a:lumOff val="80000"/>
              <a:alpha val="1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176" dirty="0">
                <a:solidFill>
                  <a:schemeClr val="tx1"/>
                </a:solidFill>
              </a:rPr>
              <a:t>  2. </a:t>
            </a:r>
            <a:r>
              <a:rPr lang="ru-RU" sz="1176" b="1" dirty="0">
                <a:solidFill>
                  <a:srgbClr val="C00000"/>
                </a:solidFill>
              </a:rPr>
              <a:t>Отсутствие плана мероприятий по оздоровлению</a:t>
            </a:r>
            <a:r>
              <a:rPr lang="ru-RU" sz="1176" dirty="0">
                <a:solidFill>
                  <a:schemeClr val="tx1"/>
                </a:solidFill>
              </a:rPr>
              <a:t> муниципальных</a:t>
            </a:r>
          </a:p>
          <a:p>
            <a:pPr eaLnBrk="1" hangingPunct="1">
              <a:defRPr/>
            </a:pPr>
            <a:r>
              <a:rPr lang="ru-RU" sz="1176" dirty="0">
                <a:solidFill>
                  <a:schemeClr val="tx1"/>
                </a:solidFill>
              </a:rPr>
              <a:t>      финансов</a:t>
            </a:r>
            <a:endParaRPr lang="ru-RU" sz="1176" dirty="0">
              <a:solidFill>
                <a:srgbClr val="FF0000"/>
              </a:solidFill>
            </a:endParaRPr>
          </a:p>
        </p:txBody>
      </p:sp>
      <p:sp>
        <p:nvSpPr>
          <p:cNvPr id="65" name="Скругленный прямоугольник 64">
            <a:extLst>
              <a:ext uri="{FF2B5EF4-FFF2-40B4-BE49-F238E27FC236}">
                <a16:creationId xmlns:a16="http://schemas.microsoft.com/office/drawing/2014/main" id="{1EEE36B1-B239-4CA7-997A-427EAAABA34F}"/>
              </a:ext>
            </a:extLst>
          </p:cNvPr>
          <p:cNvSpPr/>
          <p:nvPr/>
        </p:nvSpPr>
        <p:spPr>
          <a:xfrm>
            <a:off x="245818" y="2288788"/>
            <a:ext cx="5656907" cy="421623"/>
          </a:xfrm>
          <a:prstGeom prst="roundRect">
            <a:avLst/>
          </a:prstGeom>
          <a:solidFill>
            <a:schemeClr val="accent3">
              <a:lumMod val="20000"/>
              <a:lumOff val="80000"/>
              <a:alpha val="1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176" dirty="0">
                <a:solidFill>
                  <a:srgbClr val="000000"/>
                </a:solidFill>
              </a:rPr>
              <a:t>  3. </a:t>
            </a:r>
            <a:r>
              <a:rPr lang="ru-RU" sz="1176" b="1" dirty="0">
                <a:solidFill>
                  <a:srgbClr val="C00000"/>
                </a:solidFill>
              </a:rPr>
              <a:t>Нарушение графика погашения </a:t>
            </a:r>
            <a:r>
              <a:rPr lang="ru-RU" sz="1176" dirty="0">
                <a:solidFill>
                  <a:schemeClr val="tx1"/>
                </a:solidFill>
              </a:rPr>
              <a:t>реструктурированной задолженности</a:t>
            </a:r>
          </a:p>
        </p:txBody>
      </p:sp>
      <p:sp>
        <p:nvSpPr>
          <p:cNvPr id="10" name="Стрелка вправо 9">
            <a:extLst>
              <a:ext uri="{FF2B5EF4-FFF2-40B4-BE49-F238E27FC236}">
                <a16:creationId xmlns:a16="http://schemas.microsoft.com/office/drawing/2014/main" id="{AB08F4B4-ABD3-497B-9B1B-12798ECC5375}"/>
              </a:ext>
            </a:extLst>
          </p:cNvPr>
          <p:cNvSpPr/>
          <p:nvPr/>
        </p:nvSpPr>
        <p:spPr bwMode="auto">
          <a:xfrm>
            <a:off x="6089421" y="1716251"/>
            <a:ext cx="325164" cy="329831"/>
          </a:xfrm>
          <a:prstGeom prst="rightArrow">
            <a:avLst/>
          </a:prstGeom>
          <a:noFill/>
          <a:ln w="19050" cap="rnd" cmpd="sng" algn="ctr">
            <a:solidFill>
              <a:srgbClr val="C00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ru-RU" sz="1176"/>
          </a:p>
        </p:txBody>
      </p:sp>
      <p:sp>
        <p:nvSpPr>
          <p:cNvPr id="69" name="Скругленный прямоугольник 68">
            <a:extLst>
              <a:ext uri="{FF2B5EF4-FFF2-40B4-BE49-F238E27FC236}">
                <a16:creationId xmlns:a16="http://schemas.microsoft.com/office/drawing/2014/main" id="{8CDEB823-D847-4FD7-8008-DA80771BAEEF}"/>
              </a:ext>
            </a:extLst>
          </p:cNvPr>
          <p:cNvSpPr/>
          <p:nvPr/>
        </p:nvSpPr>
        <p:spPr>
          <a:xfrm>
            <a:off x="6612172" y="3013793"/>
            <a:ext cx="1982096" cy="1804734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22" anchor="ctr"/>
          <a:lstStyle/>
          <a:p>
            <a:pPr algn="ctr" eaLnBrk="1" hangingPunct="1">
              <a:defRPr/>
            </a:pPr>
            <a:r>
              <a:rPr lang="en-US" sz="1078" b="1" dirty="0">
                <a:solidFill>
                  <a:schemeClr val="tx1"/>
                </a:solidFill>
              </a:rPr>
              <a:t>II</a:t>
            </a:r>
            <a:r>
              <a:rPr lang="ru-RU" sz="1078" b="1" dirty="0">
                <a:solidFill>
                  <a:schemeClr val="tx1"/>
                </a:solidFill>
              </a:rPr>
              <a:t>. </a:t>
            </a:r>
            <a:r>
              <a:rPr lang="ru-RU" sz="1078" b="1" dirty="0">
                <a:solidFill>
                  <a:srgbClr val="C00000"/>
                </a:solidFill>
              </a:rPr>
              <a:t>Досрочное*</a:t>
            </a:r>
            <a:r>
              <a:rPr lang="ru-RU" sz="1078" b="1" dirty="0">
                <a:solidFill>
                  <a:schemeClr val="tx1"/>
                </a:solidFill>
              </a:rPr>
              <a:t> погашение задолженности текущего года + </a:t>
            </a:r>
            <a:r>
              <a:rPr lang="ru-RU" sz="1078" b="1" dirty="0">
                <a:solidFill>
                  <a:srgbClr val="C00000"/>
                </a:solidFill>
              </a:rPr>
              <a:t>средства в объеме нарушения</a:t>
            </a:r>
            <a:r>
              <a:rPr lang="ru-RU" sz="1078" b="1" dirty="0">
                <a:solidFill>
                  <a:schemeClr val="tx1"/>
                </a:solidFill>
              </a:rPr>
              <a:t>, но не более </a:t>
            </a:r>
            <a:r>
              <a:rPr lang="ru-RU" sz="1372" b="1" dirty="0">
                <a:solidFill>
                  <a:schemeClr val="tx1"/>
                </a:solidFill>
              </a:rPr>
              <a:t>20%</a:t>
            </a:r>
            <a:r>
              <a:rPr lang="ru-RU" sz="1078" b="1" dirty="0">
                <a:solidFill>
                  <a:schemeClr val="tx1"/>
                </a:solidFill>
              </a:rPr>
              <a:t> объема реструктурированной задолженности</a:t>
            </a:r>
          </a:p>
        </p:txBody>
      </p:sp>
      <p:sp>
        <p:nvSpPr>
          <p:cNvPr id="74" name="Стрелка вправо 73">
            <a:extLst>
              <a:ext uri="{FF2B5EF4-FFF2-40B4-BE49-F238E27FC236}">
                <a16:creationId xmlns:a16="http://schemas.microsoft.com/office/drawing/2014/main" id="{AB13773B-DDED-4A8E-9F16-85483E0B05A6}"/>
              </a:ext>
            </a:extLst>
          </p:cNvPr>
          <p:cNvSpPr/>
          <p:nvPr/>
        </p:nvSpPr>
        <p:spPr bwMode="auto">
          <a:xfrm>
            <a:off x="6132984" y="3650117"/>
            <a:ext cx="323607" cy="329831"/>
          </a:xfrm>
          <a:prstGeom prst="rightArrow">
            <a:avLst/>
          </a:prstGeom>
          <a:noFill/>
          <a:ln w="19050" cap="rnd" cmpd="sng" algn="ctr">
            <a:solidFill>
              <a:srgbClr val="C00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ru-RU" sz="1176"/>
          </a:p>
        </p:txBody>
      </p:sp>
      <p:grpSp>
        <p:nvGrpSpPr>
          <p:cNvPr id="16395" name="Группа 76"/>
          <p:cNvGrpSpPr>
            <a:grpSpLocks/>
          </p:cNvGrpSpPr>
          <p:nvPr/>
        </p:nvGrpSpPr>
        <p:grpSpPr bwMode="auto">
          <a:xfrm>
            <a:off x="130688" y="3514762"/>
            <a:ext cx="5812488" cy="838578"/>
            <a:chOff x="4546092" y="2133679"/>
            <a:chExt cx="1071993" cy="3640099"/>
          </a:xfrm>
        </p:grpSpPr>
        <p:sp>
          <p:nvSpPr>
            <p:cNvPr id="16409" name="TextBox 77"/>
            <p:cNvSpPr txBox="1">
              <a:spLocks noChangeArrowheads="1"/>
            </p:cNvSpPr>
            <p:nvPr/>
          </p:nvSpPr>
          <p:spPr bwMode="auto">
            <a:xfrm>
              <a:off x="4546092" y="2241979"/>
              <a:ext cx="1071993" cy="3531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altLang="ru-RU" sz="1176"/>
                <a:t>   2. </a:t>
              </a:r>
              <a:r>
                <a:rPr lang="ru-RU" altLang="ru-RU" sz="1176" b="1">
                  <a:solidFill>
                    <a:srgbClr val="C00000"/>
                  </a:solidFill>
                </a:rPr>
                <a:t>Превышение нормативов</a:t>
              </a:r>
              <a:r>
                <a:rPr lang="ru-RU" altLang="ru-RU" sz="1176" b="1"/>
                <a:t> </a:t>
              </a:r>
              <a:r>
                <a:rPr lang="ru-RU" altLang="ru-RU" sz="1176"/>
                <a:t>по формированию ФОТ и содержанию ОМСУ; </a:t>
              </a:r>
            </a:p>
            <a:p>
              <a:pPr eaLnBrk="1" hangingPunct="1"/>
              <a:r>
                <a:rPr lang="ru-RU" altLang="ru-RU" sz="1176" b="1">
                  <a:solidFill>
                    <a:srgbClr val="C00000"/>
                  </a:solidFill>
                </a:rPr>
                <a:t>       увеличение </a:t>
              </a:r>
              <a:r>
                <a:rPr lang="ru-RU" altLang="ru-RU" sz="1176"/>
                <a:t>численности муниципальных служащих и принятие решений</a:t>
              </a:r>
            </a:p>
            <a:p>
              <a:pPr eaLnBrk="1" hangingPunct="1"/>
              <a:r>
                <a:rPr lang="ru-RU" altLang="ru-RU" sz="1176" b="1">
                  <a:solidFill>
                    <a:srgbClr val="C00000"/>
                  </a:solidFill>
                </a:rPr>
                <a:t>       увеличению оплаты труда </a:t>
              </a:r>
              <a:r>
                <a:rPr lang="ru-RU" altLang="ru-RU" sz="1176"/>
                <a:t>ОМСУ на уровне, превышающем областной.</a:t>
              </a:r>
            </a:p>
            <a:p>
              <a:pPr eaLnBrk="1" hangingPunct="1"/>
              <a:r>
                <a:rPr lang="ru-RU" altLang="ru-RU" sz="1176">
                  <a:solidFill>
                    <a:srgbClr val="000000"/>
                  </a:solidFill>
                </a:rPr>
                <a:t>     </a:t>
              </a:r>
              <a:endParaRPr lang="ru-RU" altLang="ru-RU" sz="1176"/>
            </a:p>
          </p:txBody>
        </p:sp>
        <p:sp>
          <p:nvSpPr>
            <p:cNvPr id="79" name="Скругленный прямоугольник 78">
              <a:extLst>
                <a:ext uri="{FF2B5EF4-FFF2-40B4-BE49-F238E27FC236}">
                  <a16:creationId xmlns:a16="http://schemas.microsoft.com/office/drawing/2014/main" id="{1C71AA72-3654-48DD-BCF1-16B4237DC0C8}"/>
                </a:ext>
              </a:extLst>
            </p:cNvPr>
            <p:cNvSpPr/>
            <p:nvPr/>
          </p:nvSpPr>
          <p:spPr bwMode="auto">
            <a:xfrm>
              <a:off x="4569047" y="2133679"/>
              <a:ext cx="1045021" cy="3025539"/>
            </a:xfrm>
            <a:prstGeom prst="roundRect">
              <a:avLst/>
            </a:prstGeom>
            <a:noFill/>
            <a:ln w="15875" cap="rnd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1176"/>
            </a:p>
          </p:txBody>
        </p:sp>
      </p:grpSp>
      <p:grpSp>
        <p:nvGrpSpPr>
          <p:cNvPr id="16396" name="Группа 79"/>
          <p:cNvGrpSpPr>
            <a:grpSpLocks/>
          </p:cNvGrpSpPr>
          <p:nvPr/>
        </p:nvGrpSpPr>
        <p:grpSpPr bwMode="auto">
          <a:xfrm>
            <a:off x="189809" y="4294220"/>
            <a:ext cx="5734698" cy="524307"/>
            <a:chOff x="4542035" y="2133675"/>
            <a:chExt cx="1083702" cy="2966207"/>
          </a:xfrm>
        </p:grpSpPr>
        <p:sp>
          <p:nvSpPr>
            <p:cNvPr id="16407" name="TextBox 80"/>
            <p:cNvSpPr txBox="1">
              <a:spLocks noChangeArrowheads="1"/>
            </p:cNvSpPr>
            <p:nvPr/>
          </p:nvSpPr>
          <p:spPr bwMode="auto">
            <a:xfrm>
              <a:off x="4542035" y="2215979"/>
              <a:ext cx="1071993" cy="2569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altLang="ru-RU" sz="1176" b="1">
                  <a:solidFill>
                    <a:srgbClr val="C00000"/>
                  </a:solidFill>
                </a:rPr>
                <a:t> </a:t>
              </a:r>
              <a:r>
                <a:rPr lang="ru-RU" altLang="ru-RU" sz="1176"/>
                <a:t> 3. </a:t>
              </a:r>
              <a:r>
                <a:rPr lang="ru-RU" altLang="ru-RU" sz="1176" b="1">
                  <a:solidFill>
                    <a:srgbClr val="C00000"/>
                  </a:solidFill>
                </a:rPr>
                <a:t>Увеличение </a:t>
              </a:r>
              <a:r>
                <a:rPr lang="ru-RU" altLang="ru-RU" sz="1176">
                  <a:solidFill>
                    <a:srgbClr val="000000"/>
                  </a:solidFill>
                </a:rPr>
                <a:t>действующих РО и </a:t>
              </a:r>
              <a:r>
                <a:rPr lang="ru-RU" altLang="ru-RU" sz="1176" b="1">
                  <a:solidFill>
                    <a:srgbClr val="C00000"/>
                  </a:solidFill>
                </a:rPr>
                <a:t>принятие новых </a:t>
              </a:r>
              <a:r>
                <a:rPr lang="ru-RU" altLang="ru-RU" sz="1176"/>
                <a:t>РО, не отнесенных к</a:t>
              </a:r>
            </a:p>
            <a:p>
              <a:pPr eaLnBrk="1" hangingPunct="1"/>
              <a:r>
                <a:rPr lang="ru-RU" altLang="ru-RU" sz="1176"/>
                <a:t>      полномочиям ОМСУ.</a:t>
              </a:r>
            </a:p>
          </p:txBody>
        </p:sp>
        <p:sp>
          <p:nvSpPr>
            <p:cNvPr id="82" name="Скругленный прямоугольник 81">
              <a:extLst>
                <a:ext uri="{FF2B5EF4-FFF2-40B4-BE49-F238E27FC236}">
                  <a16:creationId xmlns:a16="http://schemas.microsoft.com/office/drawing/2014/main" id="{39C24609-5DAE-42AD-B18D-9F0D72D7DD75}"/>
                </a:ext>
              </a:extLst>
            </p:cNvPr>
            <p:cNvSpPr/>
            <p:nvPr/>
          </p:nvSpPr>
          <p:spPr bwMode="auto">
            <a:xfrm>
              <a:off x="4557911" y="2133675"/>
              <a:ext cx="1067826" cy="2966207"/>
            </a:xfrm>
            <a:prstGeom prst="roundRect">
              <a:avLst/>
            </a:prstGeom>
            <a:noFill/>
            <a:ln w="15875" cap="rnd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1176"/>
            </a:p>
          </p:txBody>
        </p:sp>
      </p:grpSp>
      <p:sp>
        <p:nvSpPr>
          <p:cNvPr id="16397" name="TextBox 83"/>
          <p:cNvSpPr txBox="1">
            <a:spLocks noChangeArrowheads="1"/>
          </p:cNvSpPr>
          <p:nvPr/>
        </p:nvSpPr>
        <p:spPr bwMode="auto">
          <a:xfrm>
            <a:off x="213146" y="3006014"/>
            <a:ext cx="5698914" cy="45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176"/>
              <a:t> 1. </a:t>
            </a:r>
            <a:r>
              <a:rPr lang="ru-RU" altLang="ru-RU" sz="1176" b="1">
                <a:solidFill>
                  <a:srgbClr val="C00000"/>
                </a:solidFill>
              </a:rPr>
              <a:t>Превышение</a:t>
            </a:r>
            <a:r>
              <a:rPr lang="ru-RU" altLang="ru-RU" sz="1176"/>
              <a:t> предельно установленных значений </a:t>
            </a:r>
            <a:r>
              <a:rPr lang="ru-RU" altLang="ru-RU" sz="1176" b="1">
                <a:solidFill>
                  <a:srgbClr val="C00000"/>
                </a:solidFill>
              </a:rPr>
              <a:t>по дефициту, </a:t>
            </a:r>
          </a:p>
          <a:p>
            <a:pPr eaLnBrk="1" hangingPunct="1"/>
            <a:r>
              <a:rPr lang="ru-RU" altLang="ru-RU" sz="1176" b="1">
                <a:solidFill>
                  <a:srgbClr val="C00000"/>
                </a:solidFill>
              </a:rPr>
              <a:t>     уровню муниципального долга и расходов на его обслуживание.</a:t>
            </a:r>
          </a:p>
        </p:txBody>
      </p:sp>
      <p:sp>
        <p:nvSpPr>
          <p:cNvPr id="85" name="Скругленный прямоугольник 84">
            <a:extLst>
              <a:ext uri="{FF2B5EF4-FFF2-40B4-BE49-F238E27FC236}">
                <a16:creationId xmlns:a16="http://schemas.microsoft.com/office/drawing/2014/main" id="{D21FC840-D19F-46F6-BDC6-E888559A2C3F}"/>
              </a:ext>
            </a:extLst>
          </p:cNvPr>
          <p:cNvSpPr/>
          <p:nvPr/>
        </p:nvSpPr>
        <p:spPr bwMode="auto">
          <a:xfrm>
            <a:off x="273822" y="3013794"/>
            <a:ext cx="5656907" cy="420067"/>
          </a:xfrm>
          <a:prstGeom prst="roundRect">
            <a:avLst/>
          </a:prstGeom>
          <a:noFill/>
          <a:ln w="158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ru-RU" sz="980"/>
          </a:p>
        </p:txBody>
      </p:sp>
      <p:sp>
        <p:nvSpPr>
          <p:cNvPr id="86" name="Скругленный прямоугольник 85">
            <a:extLst>
              <a:ext uri="{FF2B5EF4-FFF2-40B4-BE49-F238E27FC236}">
                <a16:creationId xmlns:a16="http://schemas.microsoft.com/office/drawing/2014/main" id="{7C1FD3B7-9707-4045-B6D3-40A926698589}"/>
              </a:ext>
            </a:extLst>
          </p:cNvPr>
          <p:cNvSpPr/>
          <p:nvPr/>
        </p:nvSpPr>
        <p:spPr>
          <a:xfrm>
            <a:off x="6618396" y="5039452"/>
            <a:ext cx="1982096" cy="1022163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22" anchor="ctr"/>
          <a:lstStyle/>
          <a:p>
            <a:pPr algn="ctr" eaLnBrk="1" hangingPunct="1">
              <a:defRPr/>
            </a:pPr>
            <a:r>
              <a:rPr lang="en-US" sz="1078" b="1" dirty="0">
                <a:solidFill>
                  <a:schemeClr val="tx1"/>
                </a:solidFill>
              </a:rPr>
              <a:t>III</a:t>
            </a:r>
            <a:r>
              <a:rPr lang="ru-RU" sz="1078" b="1" dirty="0">
                <a:solidFill>
                  <a:schemeClr val="tx1"/>
                </a:solidFill>
              </a:rPr>
              <a:t>. </a:t>
            </a:r>
            <a:r>
              <a:rPr lang="ru-RU" sz="1078" b="1" dirty="0">
                <a:solidFill>
                  <a:srgbClr val="C00000"/>
                </a:solidFill>
              </a:rPr>
              <a:t>Досрочное*</a:t>
            </a:r>
            <a:r>
              <a:rPr lang="ru-RU" sz="1078" b="1" dirty="0">
                <a:solidFill>
                  <a:schemeClr val="tx1"/>
                </a:solidFill>
              </a:rPr>
              <a:t> погашение </a:t>
            </a:r>
            <a:r>
              <a:rPr lang="ru-RU" sz="1372" b="1" dirty="0">
                <a:solidFill>
                  <a:srgbClr val="C00000"/>
                </a:solidFill>
              </a:rPr>
              <a:t>5%</a:t>
            </a:r>
            <a:r>
              <a:rPr lang="ru-RU" sz="1078" b="1" dirty="0">
                <a:solidFill>
                  <a:srgbClr val="C00000"/>
                </a:solidFill>
              </a:rPr>
              <a:t> </a:t>
            </a:r>
            <a:r>
              <a:rPr lang="ru-RU" sz="1078" b="1" dirty="0">
                <a:solidFill>
                  <a:schemeClr val="tx1"/>
                </a:solidFill>
              </a:rPr>
              <a:t>объема реструктурированной задолженности</a:t>
            </a:r>
          </a:p>
        </p:txBody>
      </p:sp>
      <p:sp>
        <p:nvSpPr>
          <p:cNvPr id="91" name="Стрелка вправо 90">
            <a:extLst>
              <a:ext uri="{FF2B5EF4-FFF2-40B4-BE49-F238E27FC236}">
                <a16:creationId xmlns:a16="http://schemas.microsoft.com/office/drawing/2014/main" id="{3B9894A5-464F-4E7C-A197-D639DC63FD0A}"/>
              </a:ext>
            </a:extLst>
          </p:cNvPr>
          <p:cNvSpPr/>
          <p:nvPr/>
        </p:nvSpPr>
        <p:spPr bwMode="auto">
          <a:xfrm>
            <a:off x="6134541" y="5419068"/>
            <a:ext cx="323607" cy="329831"/>
          </a:xfrm>
          <a:prstGeom prst="rightArrow">
            <a:avLst/>
          </a:prstGeom>
          <a:noFill/>
          <a:ln w="19050" cap="rnd" cmpd="sng" algn="ctr">
            <a:solidFill>
              <a:srgbClr val="C00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ru-RU" sz="1176"/>
          </a:p>
        </p:txBody>
      </p:sp>
      <p:grpSp>
        <p:nvGrpSpPr>
          <p:cNvPr id="16401" name="Группа 91"/>
          <p:cNvGrpSpPr>
            <a:grpSpLocks/>
          </p:cNvGrpSpPr>
          <p:nvPr/>
        </p:nvGrpSpPr>
        <p:grpSpPr bwMode="auto">
          <a:xfrm>
            <a:off x="202256" y="5349056"/>
            <a:ext cx="5728474" cy="452740"/>
            <a:chOff x="4544684" y="2079862"/>
            <a:chExt cx="1267388" cy="3288786"/>
          </a:xfrm>
        </p:grpSpPr>
        <p:sp>
          <p:nvSpPr>
            <p:cNvPr id="16405" name="TextBox 92"/>
            <p:cNvSpPr txBox="1">
              <a:spLocks noChangeArrowheads="1"/>
            </p:cNvSpPr>
            <p:nvPr/>
          </p:nvSpPr>
          <p:spPr bwMode="auto">
            <a:xfrm>
              <a:off x="4544684" y="2079862"/>
              <a:ext cx="1256032" cy="3288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altLang="ru-RU" sz="1176" b="1">
                  <a:solidFill>
                    <a:srgbClr val="C00000"/>
                  </a:solidFill>
                </a:rPr>
                <a:t> </a:t>
              </a:r>
              <a:r>
                <a:rPr lang="ru-RU" altLang="ru-RU" sz="1176"/>
                <a:t> </a:t>
              </a:r>
              <a:r>
                <a:rPr lang="en-US" altLang="ru-RU" sz="1176"/>
                <a:t>1</a:t>
              </a:r>
              <a:r>
                <a:rPr lang="ru-RU" altLang="ru-RU" sz="1176"/>
                <a:t>. </a:t>
              </a:r>
              <a:r>
                <a:rPr lang="ru-RU" altLang="ru-RU" sz="1176" b="1">
                  <a:solidFill>
                    <a:srgbClr val="C00000"/>
                  </a:solidFill>
                </a:rPr>
                <a:t>Нарушение сроков </a:t>
              </a:r>
              <a:r>
                <a:rPr lang="ru-RU" altLang="ru-RU" sz="1176">
                  <a:solidFill>
                    <a:srgbClr val="000000"/>
                  </a:solidFill>
                </a:rPr>
                <a:t>предоставления</a:t>
              </a:r>
              <a:r>
                <a:rPr lang="ru-RU" altLang="ru-RU" sz="1176" b="1">
                  <a:solidFill>
                    <a:srgbClr val="C00000"/>
                  </a:solidFill>
                </a:rPr>
                <a:t> отчетов об исполнении</a:t>
              </a:r>
            </a:p>
            <a:p>
              <a:pPr eaLnBrk="1" hangingPunct="1"/>
              <a:r>
                <a:rPr lang="ru-RU" altLang="ru-RU" sz="1176" b="1">
                  <a:solidFill>
                    <a:srgbClr val="C00000"/>
                  </a:solidFill>
                </a:rPr>
                <a:t>      обязательств </a:t>
              </a:r>
              <a:r>
                <a:rPr lang="ru-RU" altLang="ru-RU" sz="1176"/>
                <a:t>МО</a:t>
              </a:r>
            </a:p>
          </p:txBody>
        </p:sp>
        <p:sp>
          <p:nvSpPr>
            <p:cNvPr id="94" name="Скругленный прямоугольник 93">
              <a:extLst>
                <a:ext uri="{FF2B5EF4-FFF2-40B4-BE49-F238E27FC236}">
                  <a16:creationId xmlns:a16="http://schemas.microsoft.com/office/drawing/2014/main" id="{15EF5403-0494-4F36-B322-887267043272}"/>
                </a:ext>
              </a:extLst>
            </p:cNvPr>
            <p:cNvSpPr/>
            <p:nvPr/>
          </p:nvSpPr>
          <p:spPr bwMode="auto">
            <a:xfrm>
              <a:off x="4553634" y="2136374"/>
              <a:ext cx="1258438" cy="2972332"/>
            </a:xfrm>
            <a:prstGeom prst="roundRect">
              <a:avLst/>
            </a:prstGeom>
            <a:noFill/>
            <a:ln w="15875" cap="rnd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1176"/>
            </a:p>
          </p:txBody>
        </p:sp>
      </p:grpSp>
      <p:sp>
        <p:nvSpPr>
          <p:cNvPr id="16402" name="TextBox 10"/>
          <p:cNvSpPr txBox="1">
            <a:spLocks noChangeArrowheads="1"/>
          </p:cNvSpPr>
          <p:nvPr/>
        </p:nvSpPr>
        <p:spPr bwMode="auto">
          <a:xfrm>
            <a:off x="191365" y="6254535"/>
            <a:ext cx="6408361" cy="27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176" b="1"/>
              <a:t>* </a:t>
            </a:r>
            <a:r>
              <a:rPr lang="ru-RU" altLang="ru-RU" sz="1176"/>
              <a:t>- обеспечение досрочного погашения </a:t>
            </a:r>
            <a:r>
              <a:rPr lang="ru-RU" altLang="ru-RU" sz="1176" b="1">
                <a:solidFill>
                  <a:srgbClr val="C00000"/>
                </a:solidFill>
              </a:rPr>
              <a:t>в срок до 1 июля </a:t>
            </a:r>
            <a:r>
              <a:rPr lang="ru-RU" altLang="ru-RU" sz="1176"/>
              <a:t>года</a:t>
            </a:r>
            <a:r>
              <a:rPr lang="ru-RU" altLang="ru-RU" sz="1176" b="1">
                <a:solidFill>
                  <a:srgbClr val="C00000"/>
                </a:solidFill>
              </a:rPr>
              <a:t> </a:t>
            </a:r>
            <a:r>
              <a:rPr lang="ru-RU" altLang="ru-RU" sz="1176"/>
              <a:t>следующего за отчетным.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03D2FAB-E7F4-4AD6-869D-4498FB44AC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70436" y="6528357"/>
            <a:ext cx="1866966" cy="18094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23</a:t>
            </a:r>
            <a:endParaRPr lang="en-US" dirty="0"/>
          </a:p>
        </p:txBody>
      </p:sp>
      <p:sp>
        <p:nvSpPr>
          <p:cNvPr id="46" name="Text Box 50">
            <a:extLst>
              <a:ext uri="{FF2B5EF4-FFF2-40B4-BE49-F238E27FC236}">
                <a16:creationId xmlns:a16="http://schemas.microsoft.com/office/drawing/2014/main" id="{AC229ABC-063F-455B-8205-C7925FDFB754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0688" y="256906"/>
            <a:ext cx="8600491" cy="63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71" tIns="44687" rIns="89371" bIns="4468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4781">
              <a:defRPr/>
            </a:pPr>
            <a:r>
              <a:rPr lang="ru-RU" sz="1764" kern="0" dirty="0">
                <a:solidFill>
                  <a:srgbClr val="002960"/>
                </a:solidFill>
                <a:ea typeface="+mj-ea"/>
                <a:cs typeface="Arial" charset="0"/>
              </a:rPr>
              <a:t>Последствия нарушений муниципальными образованиями </a:t>
            </a:r>
          </a:p>
          <a:p>
            <a:pPr algn="ctr" defTabSz="914781">
              <a:defRPr/>
            </a:pPr>
            <a:r>
              <a:rPr lang="ru-RU" sz="1764" kern="0" dirty="0">
                <a:solidFill>
                  <a:srgbClr val="002960"/>
                </a:solidFill>
                <a:ea typeface="+mj-ea"/>
                <a:cs typeface="Arial" charset="0"/>
              </a:rPr>
              <a:t>обязательств по реструктуризации</a:t>
            </a:r>
            <a:endParaRPr lang="ru-RU" sz="1764" cap="all" dirty="0">
              <a:solidFill>
                <a:srgbClr val="0029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0" y="2533025"/>
            <a:ext cx="8961438" cy="117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94" tIns="45246" rIns="90494" bIns="45246">
            <a:spAutoFit/>
          </a:bodyPr>
          <a:lstStyle/>
          <a:p>
            <a:pPr algn="ctr" defTabSz="908602"/>
            <a:endParaRPr lang="ru-RU" sz="3500" b="1" dirty="0">
              <a:solidFill>
                <a:srgbClr val="002960"/>
              </a:solidFill>
              <a:cs typeface="Arial" pitchFamily="34" charset="0"/>
            </a:endParaRPr>
          </a:p>
          <a:p>
            <a:pPr algn="ctr" defTabSz="908602"/>
            <a:r>
              <a:rPr lang="ru-RU" sz="3500" b="1" dirty="0">
                <a:solidFill>
                  <a:srgbClr val="002960"/>
                </a:solidFill>
                <a:cs typeface="Arial" pitchFamily="34" charset="0"/>
              </a:rPr>
              <a:t>СПАСИБО ЗА ВНИМАНИЕ!</a:t>
            </a:r>
            <a:endParaRPr lang="ru-RU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599021" y="201414"/>
            <a:ext cx="8115941" cy="3939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ОСНОВНЫЕ УСЛОВИЯ ПРЕДОСТАВЛЕНИЯ </a:t>
            </a:r>
            <a:r>
              <a:rPr lang="ru-RU" sz="1960" b="1" dirty="0" smtClean="0">
                <a:solidFill>
                  <a:schemeClr val="accent6">
                    <a:lumMod val="50000"/>
                  </a:schemeClr>
                </a:solidFill>
              </a:rPr>
              <a:t>МБТ (</a:t>
            </a:r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СТ. 136 БК РФ)</a:t>
            </a:r>
            <a:endParaRPr lang="ru-RU" sz="1960" b="1" dirty="0"/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321214" y="623760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56009" y="693737"/>
          <a:ext cx="8905429" cy="441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Лист" r:id="rId4" imgW="9086732" imgH="4505220" progId="Excel.Sheet.12">
                  <p:embed/>
                </p:oleObj>
              </mc:Choice>
              <mc:Fallback>
                <p:oleObj name="Лист" r:id="rId4" imgW="9086732" imgH="4505220" progId="Excel.Sheet.1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009" y="693737"/>
                        <a:ext cx="8905429" cy="4415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3519" y="5646737"/>
            <a:ext cx="642272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На 2017 год – распоряжение минфина области от 22.10.2016 № 578-мр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На 2018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год – распоряжение минфина области от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14.11.2017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554-мр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13519" y="5570537"/>
            <a:ext cx="8458200" cy="0"/>
          </a:xfrm>
          <a:prstGeom prst="line">
            <a:avLst/>
          </a:prstGeom>
          <a:noFill/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6479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3519" y="388937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550322"/>
              </p:ext>
            </p:extLst>
          </p:nvPr>
        </p:nvGraphicFramePr>
        <p:xfrm>
          <a:off x="365919" y="693737"/>
          <a:ext cx="8334690" cy="4919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Лист" r:id="rId3" imgW="4857801" imgH="2867130" progId="Excel.Sheet.12">
                  <p:embed/>
                </p:oleObj>
              </mc:Choice>
              <mc:Fallback>
                <p:oleObj name="Лист" r:id="rId3" imgW="4857801" imgH="28671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919" y="693737"/>
                        <a:ext cx="8334690" cy="4919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5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3519" y="388937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349749"/>
              </p:ext>
            </p:extLst>
          </p:nvPr>
        </p:nvGraphicFramePr>
        <p:xfrm>
          <a:off x="236537" y="548441"/>
          <a:ext cx="8358981" cy="5543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Лист" r:id="rId3" imgW="4610089" imgH="3057480" progId="Excel.Sheet.12">
                  <p:embed/>
                </p:oleObj>
              </mc:Choice>
              <mc:Fallback>
                <p:oleObj name="Лист" r:id="rId3" imgW="4610089" imgH="3057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537" y="548441"/>
                        <a:ext cx="8358981" cy="5543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7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973251"/>
              </p:ext>
            </p:extLst>
          </p:nvPr>
        </p:nvGraphicFramePr>
        <p:xfrm>
          <a:off x="365919" y="405181"/>
          <a:ext cx="6781800" cy="6058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Лист" r:id="rId3" imgW="4914799" imgH="4391010" progId="Excel.Sheet.12">
                  <p:embed/>
                </p:oleObj>
              </mc:Choice>
              <mc:Fallback>
                <p:oleObj name="Лист" r:id="rId3" imgW="4914799" imgH="43910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919" y="405181"/>
                        <a:ext cx="6781800" cy="60589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3519" y="312737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5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3519" y="388937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034455"/>
              </p:ext>
            </p:extLst>
          </p:nvPr>
        </p:nvGraphicFramePr>
        <p:xfrm>
          <a:off x="212725" y="922338"/>
          <a:ext cx="8435975" cy="384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Лист" r:id="rId3" imgW="5200599" imgH="2371680" progId="Excel.Sheet.12">
                  <p:embed/>
                </p:oleObj>
              </mc:Choice>
              <mc:Fallback>
                <p:oleObj name="Лист" r:id="rId3" imgW="5200599" imgH="2371680" progId="Excel.Sheet.12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725" y="922338"/>
                        <a:ext cx="8435975" cy="3846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2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70700" y="6274025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7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08463" y="6506264"/>
            <a:ext cx="1866900" cy="184150"/>
          </a:xfrm>
        </p:spPr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35363" y="692149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52630" y="1754622"/>
            <a:ext cx="126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МР(ГО)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71369" y="1735962"/>
            <a:ext cx="799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ГСП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42569" y="1154522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cxnSp>
        <p:nvCxnSpPr>
          <p:cNvPr id="7" name="Прямая соединительная линия 6"/>
          <p:cNvCxnSpPr>
            <a:stCxn id="10" idx="3"/>
          </p:cNvCxnSpPr>
          <p:nvPr/>
        </p:nvCxnSpPr>
        <p:spPr bwMode="auto">
          <a:xfrm flipV="1">
            <a:off x="4687297" y="138535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 стрелкой 11"/>
          <p:cNvCxnSpPr>
            <a:endCxn id="9" idx="0"/>
          </p:cNvCxnSpPr>
          <p:nvPr/>
        </p:nvCxnSpPr>
        <p:spPr bwMode="auto">
          <a:xfrm>
            <a:off x="6271062" y="138535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 flipV="1">
            <a:off x="2458803" y="138535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2462415" y="138535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Прямоугольник 19"/>
          <p:cNvSpPr/>
          <p:nvPr/>
        </p:nvSpPr>
        <p:spPr>
          <a:xfrm>
            <a:off x="66675" y="2229415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94989" y="2231267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119" y="2569605"/>
            <a:ext cx="4401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сбалансированность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1119" y="291884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Субсидии на выравнивание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964896" y="291884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Субсидии на выравнивание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25868" y="719288"/>
            <a:ext cx="1458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2016 год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25867" y="3589337"/>
            <a:ext cx="1458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2017 год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885661" y="4646582"/>
            <a:ext cx="799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ГСП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056861" y="4065142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cxnSp>
        <p:nvCxnSpPr>
          <p:cNvPr id="30" name="Прямая соединительная линия 29"/>
          <p:cNvCxnSpPr>
            <a:stCxn id="29" idx="3"/>
          </p:cNvCxnSpPr>
          <p:nvPr/>
        </p:nvCxnSpPr>
        <p:spPr bwMode="auto">
          <a:xfrm flipV="1">
            <a:off x="4701589" y="429597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 стрелкой 30"/>
          <p:cNvCxnSpPr>
            <a:endCxn id="28" idx="0"/>
          </p:cNvCxnSpPr>
          <p:nvPr/>
        </p:nvCxnSpPr>
        <p:spPr bwMode="auto">
          <a:xfrm>
            <a:off x="6285354" y="429597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V="1">
            <a:off x="2473095" y="429597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2476707" y="429597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Прямоугольник 33"/>
          <p:cNvSpPr/>
          <p:nvPr/>
        </p:nvSpPr>
        <p:spPr>
          <a:xfrm>
            <a:off x="80967" y="5140035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09281" y="5141887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5411" y="5480225"/>
            <a:ext cx="4401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сбалансированность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5411" y="582946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Субсидии на выравнивание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83421" y="232072"/>
            <a:ext cx="840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МЕЖБЮДЖЕТНОЕ РЕГУЛИРОВАНИЕ В 2016 – 2017 ГГ.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522" y="6169654"/>
            <a:ext cx="28578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Субсидии на РФФПП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3109119" y="6364512"/>
            <a:ext cx="3276600" cy="1969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 стрелкой 41"/>
          <p:cNvCxnSpPr/>
          <p:nvPr/>
        </p:nvCxnSpPr>
        <p:spPr bwMode="auto">
          <a:xfrm flipV="1">
            <a:off x="6385719" y="5700393"/>
            <a:ext cx="0" cy="64749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8" name="Прямоугольник 37"/>
          <p:cNvSpPr/>
          <p:nvPr/>
        </p:nvSpPr>
        <p:spPr>
          <a:xfrm>
            <a:off x="1898623" y="4638025"/>
            <a:ext cx="126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МР(ГО)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183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70700" y="3911825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8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6870700" y="3910237"/>
            <a:ext cx="1866900" cy="184150"/>
          </a:xfrm>
        </p:spPr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885661" y="2284382"/>
            <a:ext cx="799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ГСП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056861" y="1702942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cxnSp>
        <p:nvCxnSpPr>
          <p:cNvPr id="30" name="Прямая соединительная линия 29"/>
          <p:cNvCxnSpPr>
            <a:stCxn id="29" idx="3"/>
          </p:cNvCxnSpPr>
          <p:nvPr/>
        </p:nvCxnSpPr>
        <p:spPr bwMode="auto">
          <a:xfrm flipV="1">
            <a:off x="4701589" y="193377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 стрелкой 30"/>
          <p:cNvCxnSpPr>
            <a:endCxn id="28" idx="0"/>
          </p:cNvCxnSpPr>
          <p:nvPr/>
        </p:nvCxnSpPr>
        <p:spPr bwMode="auto">
          <a:xfrm>
            <a:off x="6285354" y="193377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V="1">
            <a:off x="2473095" y="193377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2476707" y="193377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Прямоугольник 33"/>
          <p:cNvSpPr/>
          <p:nvPr/>
        </p:nvSpPr>
        <p:spPr>
          <a:xfrm>
            <a:off x="80967" y="2777835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09281" y="2779687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5411" y="3118025"/>
            <a:ext cx="4401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сбалансированность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5411" y="346726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Субсидии на выравнивание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62056" y="311778"/>
            <a:ext cx="7380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МЕЖБЮДЖЕТНОЕ РЕГУЛИРОВАНИЕ В 2018 Г.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522" y="3807454"/>
            <a:ext cx="37830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Субсидии на </a:t>
            </a:r>
            <a:r>
              <a:rPr lang="ru-RU" sz="2000" b="1" dirty="0">
                <a:solidFill>
                  <a:srgbClr val="FF0000"/>
                </a:solidFill>
              </a:rPr>
              <a:t>выравнивание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поселений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3013869" y="4352829"/>
            <a:ext cx="3276600" cy="1969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 стрелкой 41"/>
          <p:cNvCxnSpPr/>
          <p:nvPr/>
        </p:nvCxnSpPr>
        <p:spPr bwMode="auto">
          <a:xfrm flipV="1">
            <a:off x="6290469" y="3318080"/>
            <a:ext cx="0" cy="1026609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35363" y="844549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75411" y="3686369"/>
            <a:ext cx="3981449" cy="0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Прямоугольник 21"/>
          <p:cNvSpPr/>
          <p:nvPr/>
        </p:nvSpPr>
        <p:spPr>
          <a:xfrm>
            <a:off x="1846181" y="2232053"/>
            <a:ext cx="126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МР(ГО)</a:t>
            </a:r>
            <a:endParaRPr lang="ru-RU" sz="2400" b="1" dirty="0"/>
          </a:p>
        </p:txBody>
      </p:sp>
      <p:sp>
        <p:nvSpPr>
          <p:cNvPr id="21" name="Номер слайда 1"/>
          <p:cNvSpPr txBox="1">
            <a:spLocks/>
          </p:cNvSpPr>
          <p:nvPr/>
        </p:nvSpPr>
        <p:spPr bwMode="auto">
          <a:xfrm>
            <a:off x="7008463" y="6506264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5517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2619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69722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6825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516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2618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199722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6824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478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,&quot;&gt;,&lt;/m_chDecimalSymbol&gt;&lt;m_nGroupingDigits val=&quot;3&quot;/&gt;&lt;m_chGroupingSymbol val=&quot;.&quot;&gt;.&lt;/m_chGroupingSymbol&gt;&lt;/m_precDefault&gt;&lt;/CDefaultPrec&gt;&lt;/root&gt;"/>
  <p:tag name="THINKCELLUNDODONOTDELETE" val="7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2hRulVwUaVkjdOSVlJu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gMGk0lqku0AqCQLWLOu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EE6oLmM.Uapny3usfQPB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EE6oLmM.Uapny3usfQP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BqKtXc4UOe_XnTbetRp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QazfpXjEazDi058oS6k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gMGk0lqku0AqCQLWLOu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2hRulVwUaVkjdOSVlJu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gMGk0lqku0AqCQLWLOu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2hRulVwUaVkjdOSVlJu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rnd" cmpd="sng" algn="ctr">
          <a:solidFill>
            <a:schemeClr val="accent1">
              <a:lumMod val="25000"/>
            </a:schemeClr>
          </a:solidFill>
          <a:prstDash val="solid"/>
          <a:round/>
          <a:headEnd type="none"/>
          <a:tailEnd type="triangle" w="med" len="lg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187" tIns="46595" rIns="93187" bIns="46595" numCol="1" anchor="ctr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187" tIns="46595" rIns="93187" bIns="46595" numCol="1" anchor="ctr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38893</TotalTime>
  <Words>1192</Words>
  <Application>Microsoft Office PowerPoint</Application>
  <PresentationFormat>Произвольный</PresentationFormat>
  <Paragraphs>264</Paragraphs>
  <Slides>25</Slides>
  <Notes>20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Universal Template_RU</vt:lpstr>
      <vt:lpstr>2_Universal Template_RU</vt:lpstr>
      <vt:lpstr>think-cell Slide</vt:lpstr>
      <vt:lpstr>Лист</vt:lpstr>
      <vt:lpstr>Лист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ОБЪЕМ МЕЖБЮДЖЕТНЫХ ТРАНСФЕРТОВ НА 2018 ГОД</vt:lpstr>
      <vt:lpstr>ПОДХОДЫ ПО РАСПРЕДЕЛЕНИИ МБТ  ПРИ УТОЧНЕНИИ ОБ В МАРТЕ 2018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ПОДХОДЫ ПРИ РАСПРЕДЕЛЕНИИ  СУБСИДИИ «ЗА ЭФФЕКТИВНОСТЬ» В 2018 ГОДУ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Corporate</dc:creator>
  <cp:keywords>Message Universal Template A4</cp:keywords>
  <dc:description>Version 1.1</dc:description>
  <cp:lastModifiedBy>Байбурова И.Н.</cp:lastModifiedBy>
  <cp:revision>2449</cp:revision>
  <cp:lastPrinted>2018-04-06T04:40:02Z</cp:lastPrinted>
  <dcterms:created xsi:type="dcterms:W3CDTF">2006-03-07T14:01:06Z</dcterms:created>
  <dcterms:modified xsi:type="dcterms:W3CDTF">2018-04-06T04:45:51Z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Event">
    <vt:lpwstr>Документ для ИК</vt:lpwstr>
  </property>
  <property fmtid="{D5CDD505-2E9C-101B-9397-08002B2CF9AE}" pid="6" name="Delivery Date">
    <vt:lpwstr>Москва, 13 июня 2006 г.</vt:lpwstr>
  </property>
  <property fmtid="{D5CDD505-2E9C-101B-9397-08002B2CF9AE}" pid="7" name="Title">
    <vt:lpwstr>Название</vt:lpwstr>
  </property>
  <property fmtid="{D5CDD505-2E9C-101B-9397-08002B2CF9AE}" pid="8" name="Final">
    <vt:bool>true</vt:bool>
  </property>
  <property fmtid="{D5CDD505-2E9C-101B-9397-08002B2CF9AE}" pid="9" name="DocID">
    <vt:lpwstr>MOS-ROS005-200600608-SS1wm-r_c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1</vt:i4>
  </property>
</Properties>
</file>