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287" r:id="rId2"/>
    <p:sldId id="1375" r:id="rId3"/>
    <p:sldId id="1376" r:id="rId4"/>
    <p:sldId id="1377" r:id="rId5"/>
    <p:sldId id="1378" r:id="rId6"/>
  </p:sldIdLst>
  <p:sldSz cx="8961438" cy="6721475"/>
  <p:notesSz cx="6858000" cy="9947275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56">
          <p15:clr>
            <a:srgbClr val="A4A3A4"/>
          </p15:clr>
        </p15:guide>
        <p15:guide id="2" pos="1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4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82"/>
    <a:srgbClr val="FDFEDE"/>
    <a:srgbClr val="88639D"/>
    <a:srgbClr val="B6E0CA"/>
    <a:srgbClr val="008000"/>
    <a:srgbClr val="FF7C80"/>
    <a:srgbClr val="33CC33"/>
    <a:srgbClr val="0000CC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27" autoAdjust="0"/>
    <p:restoredTop sz="92674" autoAdjust="0"/>
  </p:normalViewPr>
  <p:slideViewPr>
    <p:cSldViewPr snapToObjects="1">
      <p:cViewPr varScale="1">
        <p:scale>
          <a:sx n="102" d="100"/>
          <a:sy n="102" d="100"/>
        </p:scale>
        <p:origin x="78" y="90"/>
      </p:cViewPr>
      <p:guideLst>
        <p:guide orient="horz" pos="756"/>
        <p:guide pos="1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>
      <p:cViewPr>
        <p:scale>
          <a:sx n="80" d="100"/>
          <a:sy n="80" d="100"/>
        </p:scale>
        <p:origin x="-1992" y="210"/>
      </p:cViewPr>
      <p:guideLst>
        <p:guide orient="horz" pos="3134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69988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75" tIns="45540" rIns="91075" bIns="45540" numCol="1" anchor="t" anchorCtr="0" compatLnSpc="1">
            <a:prstTxWarp prst="textNoShape">
              <a:avLst/>
            </a:prstTxWarp>
          </a:bodyPr>
          <a:lstStyle>
            <a:lvl1pPr defTabSz="911228">
              <a:defRPr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8014" y="1"/>
            <a:ext cx="296998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75" tIns="45540" rIns="91075" bIns="45540" numCol="1" anchor="t" anchorCtr="0" compatLnSpc="1">
            <a:prstTxWarp prst="textNoShape">
              <a:avLst/>
            </a:prstTxWarp>
          </a:bodyPr>
          <a:lstStyle>
            <a:lvl1pPr algn="r" defTabSz="911228">
              <a:defRPr>
                <a:latin typeface="Times New Roman" pitchFamily="18" charset="0"/>
              </a:defRPr>
            </a:lvl1pPr>
          </a:lstStyle>
          <a:p>
            <a:fld id="{FBBEE94E-B5AD-47C5-ABB8-8EADD4C03FE5}" type="datetime1">
              <a:rPr lang="en-US"/>
              <a:pPr/>
              <a:t>10/20/2022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3168"/>
            <a:ext cx="2969988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75" tIns="45540" rIns="91075" bIns="45540" numCol="1" anchor="b" anchorCtr="0" compatLnSpc="1">
            <a:prstTxWarp prst="textNoShape">
              <a:avLst/>
            </a:prstTxWarp>
          </a:bodyPr>
          <a:lstStyle>
            <a:lvl1pPr defTabSz="911228">
              <a:defRPr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8014" y="9453168"/>
            <a:ext cx="296998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75" tIns="45540" rIns="91075" bIns="45540" numCol="1" anchor="b" anchorCtr="0" compatLnSpc="1">
            <a:prstTxWarp prst="textNoShape">
              <a:avLst/>
            </a:prstTxWarp>
          </a:bodyPr>
          <a:lstStyle>
            <a:lvl1pPr algn="r" defTabSz="911228">
              <a:defRPr>
                <a:latin typeface="Times New Roman" pitchFamily="18" charset="0"/>
              </a:defRPr>
            </a:lvl1pPr>
          </a:lstStyle>
          <a:p>
            <a:fld id="{2EEA4DE5-4AE1-4391-A824-757A040969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0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pg num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71962" y="9481766"/>
            <a:ext cx="545378" cy="16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1228">
              <a:defRPr sz="1100">
                <a:latin typeface="Calibri" pitchFamily="34" charset="0"/>
              </a:defRPr>
            </a:lvl1pPr>
          </a:lstStyle>
          <a:p>
            <a:fld id="{44FBA8B2-002B-4DB5-9E60-8CFD69AF97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7" name="McK Separator" hidden="1"/>
          <p:cNvSpPr>
            <a:spLocks noChangeShapeType="1"/>
          </p:cNvSpPr>
          <p:nvPr/>
        </p:nvSpPr>
        <p:spPr bwMode="auto">
          <a:xfrm>
            <a:off x="822065" y="1507741"/>
            <a:ext cx="524425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3530" tIns="46765" rIns="93530" bIns="46765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9" name="Образ слайда 8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331788"/>
            <a:ext cx="6018213" cy="4513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30" tIns="46765" rIns="93530" bIns="46765" rtlCol="0" anchor="ctr"/>
          <a:lstStyle/>
          <a:p>
            <a:pPr lvl="0"/>
            <a:endParaRPr lang="ru-RU" noProof="0"/>
          </a:p>
        </p:txBody>
      </p:sp>
      <p:sp>
        <p:nvSpPr>
          <p:cNvPr id="10" name="Заметки 9"/>
          <p:cNvSpPr>
            <a:spLocks noGrp="1"/>
          </p:cNvSpPr>
          <p:nvPr>
            <p:ph type="body" sz="quarter" idx="3"/>
          </p:nvPr>
        </p:nvSpPr>
        <p:spPr bwMode="auto">
          <a:xfrm>
            <a:off x="451016" y="5022096"/>
            <a:ext cx="6176678" cy="437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03" tIns="46602" rIns="93203" bIns="466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7463783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1813" y="330200"/>
            <a:ext cx="6015037" cy="45116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xfrm>
            <a:off x="451016" y="5020506"/>
            <a:ext cx="6176678" cy="4396121"/>
          </a:xfrm>
        </p:spPr>
        <p:txBody>
          <a:bodyPr/>
          <a:lstStyle/>
          <a:p>
            <a:pPr>
              <a:defRPr/>
            </a:pPr>
            <a:endParaRPr lang="ru-RU" sz="1400" dirty="0">
              <a:latin typeface="+mn-lt"/>
            </a:endParaRPr>
          </a:p>
        </p:txBody>
      </p:sp>
      <p:sp>
        <p:nvSpPr>
          <p:cNvPr id="54277" name="Номер слайда 4"/>
          <p:cNvSpPr>
            <a:spLocks noGrp="1"/>
          </p:cNvSpPr>
          <p:nvPr>
            <p:ph type="sldNum" sz="quarter" idx="5"/>
          </p:nvPr>
        </p:nvSpPr>
        <p:spPr>
          <a:xfrm>
            <a:off x="5971962" y="9475410"/>
            <a:ext cx="545378" cy="171587"/>
          </a:xfrm>
        </p:spPr>
        <p:txBody>
          <a:bodyPr/>
          <a:lstStyle/>
          <a:p>
            <a:fld id="{393212FA-124E-4A71-B223-979E24FC01AF}" type="slidenum">
              <a:rPr lang="en-US">
                <a:latin typeface="Arial" charset="0"/>
              </a:rPr>
              <a:pPr/>
              <a:t>0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4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cK Title Elements"/>
          <p:cNvGrpSpPr>
            <a:grpSpLocks/>
          </p:cNvGrpSpPr>
          <p:nvPr/>
        </p:nvGrpSpPr>
        <p:grpSpPr bwMode="auto">
          <a:xfrm>
            <a:off x="2640013" y="2139950"/>
            <a:ext cx="5027612" cy="4527550"/>
            <a:chOff x="1663" y="1348"/>
            <a:chExt cx="3167" cy="2852"/>
          </a:xfrm>
        </p:grpSpPr>
        <p:sp>
          <p:nvSpPr>
            <p:cNvPr id="5" name="McK Confidential" hidden="1"/>
            <p:cNvSpPr txBox="1">
              <a:spLocks noChangeArrowheads="1"/>
            </p:cNvSpPr>
            <p:nvPr userDrawn="1"/>
          </p:nvSpPr>
          <p:spPr bwMode="auto">
            <a:xfrm>
              <a:off x="1663" y="1348"/>
              <a:ext cx="119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1400">
                  <a:cs typeface="+mn-cs"/>
                </a:rPr>
                <a:t>КОНФИДЕНЦИАЛЬНО</a:t>
              </a:r>
              <a:endParaRPr lang="en-US" sz="1400">
                <a:cs typeface="+mn-cs"/>
              </a:endParaRPr>
            </a:p>
          </p:txBody>
        </p:sp>
        <p:sp>
          <p:nvSpPr>
            <p:cNvPr id="6" name="McK Document" hidden="1"/>
            <p:cNvSpPr txBox="1">
              <a:spLocks noChangeArrowheads="1"/>
            </p:cNvSpPr>
            <p:nvPr userDrawn="1"/>
          </p:nvSpPr>
          <p:spPr bwMode="auto">
            <a:xfrm>
              <a:off x="1663" y="3049"/>
              <a:ext cx="316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>
                <a:defRPr/>
              </a:pPr>
              <a:r>
                <a:rPr lang="ru-RU" sz="1400">
                  <a:cs typeface="+mn-cs"/>
                </a:rPr>
                <a:t>Тип документа</a:t>
              </a:r>
              <a:endParaRPr lang="en-US" sz="1400">
                <a:cs typeface="+mn-cs"/>
              </a:endParaRPr>
            </a:p>
          </p:txBody>
        </p:sp>
        <p:sp>
          <p:nvSpPr>
            <p:cNvPr id="7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16"/>
              <a:ext cx="316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ru-RU" sz="1400">
                  <a:cs typeface="+mn-cs"/>
                </a:rPr>
                <a:t>Дата</a:t>
              </a:r>
              <a:endParaRPr lang="en-US" sz="1400">
                <a:cs typeface="+mn-cs"/>
              </a:endParaRPr>
            </a:p>
          </p:txBody>
        </p:sp>
        <p:sp>
          <p:nvSpPr>
            <p:cNvPr id="8" name="McK Disclaimer" hidden="1"/>
            <p:cNvSpPr>
              <a:spLocks noChangeArrowheads="1"/>
            </p:cNvSpPr>
            <p:nvPr userDrawn="1">
              <p:custDataLst>
                <p:tags r:id="rId1"/>
              </p:custDataLst>
            </p:nvPr>
          </p:nvSpPr>
          <p:spPr bwMode="auto">
            <a:xfrm>
              <a:off x="1663" y="3415"/>
              <a:ext cx="2303" cy="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804863" eaLnBrk="0" hangingPunct="0">
                <a:defRPr/>
              </a:pPr>
              <a:r>
                <a:rPr lang="ru-RU" sz="900">
                  <a:cs typeface="+mn-cs"/>
                </a:rPr>
                <a:t>Настоящий отчет предназначен исключительно для сотрудников организации-клиента. Никакая его часть не подлежит передаче, цитированию или воспроизведению с целью распространения вне организации-клиента без предварительного письменного разрешения со стороны McKinsey &amp; Company.</a:t>
              </a:r>
            </a:p>
            <a:p>
              <a:pPr defTabSz="804863" eaLnBrk="0" hangingPunct="0">
                <a:defRPr/>
              </a:pPr>
              <a:endParaRPr lang="ru-RU" sz="900">
                <a:cs typeface="+mn-cs"/>
              </a:endParaRPr>
            </a:p>
            <a:p>
              <a:pPr defTabSz="804863" eaLnBrk="0" hangingPunct="0">
                <a:defRPr/>
              </a:pPr>
              <a:r>
                <a:rPr lang="ru-RU" sz="900">
                  <a:cs typeface="+mn-cs"/>
                </a:rPr>
                <a:t>Настоящий отчет был использован консультантами </a:t>
              </a:r>
              <a:br>
                <a:rPr lang="ru-RU" sz="900">
                  <a:cs typeface="+mn-cs"/>
                </a:rPr>
              </a:br>
              <a:r>
                <a:rPr lang="ru-RU" sz="900">
                  <a:cs typeface="+mn-cs"/>
                </a:rPr>
                <a:t>McKinsey &amp; Company для сопровождения устного доклада и не содержит полного изложения данной темы.</a:t>
              </a:r>
            </a:p>
          </p:txBody>
        </p:sp>
      </p:grpSp>
      <p:sp>
        <p:nvSpPr>
          <p:cNvPr id="9" name="Working Draft Text" hidden="1"/>
          <p:cNvSpPr>
            <a:spLocks noChangeArrowheads="1"/>
          </p:cNvSpPr>
          <p:nvPr/>
        </p:nvSpPr>
        <p:spPr bwMode="auto">
          <a:xfrm>
            <a:off x="419100" y="342900"/>
            <a:ext cx="3048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95350">
              <a:buSzPct val="120000"/>
              <a:defRPr/>
            </a:pPr>
            <a:r>
              <a:rPr lang="en-US" sz="1400">
                <a:cs typeface="+mn-cs"/>
              </a:rPr>
              <a:t>Working Draft    </a:t>
            </a:r>
          </a:p>
        </p:txBody>
      </p:sp>
      <p:sp>
        <p:nvSpPr>
          <p:cNvPr id="10" name="Working Draft" hidden="1"/>
          <p:cNvSpPr txBox="1">
            <a:spLocks noChangeArrowheads="1"/>
          </p:cNvSpPr>
          <p:nvPr/>
        </p:nvSpPr>
        <p:spPr bwMode="auto">
          <a:xfrm>
            <a:off x="419100" y="582613"/>
            <a:ext cx="399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Last Modified 09/06/2006 21:40:09 Russian Standard Time</a:t>
            </a:r>
          </a:p>
        </p:txBody>
      </p:sp>
      <p:sp>
        <p:nvSpPr>
          <p:cNvPr id="11" name="Printed" hidden="1"/>
          <p:cNvSpPr txBox="1">
            <a:spLocks noChangeArrowheads="1"/>
          </p:cNvSpPr>
          <p:nvPr/>
        </p:nvSpPr>
        <p:spPr bwMode="auto">
          <a:xfrm>
            <a:off x="419100" y="800100"/>
            <a:ext cx="3571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Printed 08/06/2006 17:52:59 Russian Standard Time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0016" y="2701925"/>
            <a:ext cx="5027611" cy="369332"/>
          </a:xfrm>
        </p:spPr>
        <p:txBody>
          <a:bodyPr/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0016" y="3883025"/>
            <a:ext cx="5027611" cy="215444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oc id"/>
          <p:cNvSpPr>
            <a:spLocks noGrp="1" noChangeArrowheads="1"/>
          </p:cNvSpPr>
          <p:nvPr>
            <p:ph type="ftr" sz="quarter" idx="10"/>
          </p:nvPr>
        </p:nvSpPr>
        <p:spPr>
          <a:xfrm>
            <a:off x="8737600" y="36513"/>
            <a:ext cx="0" cy="123825"/>
          </a:xfrm>
        </p:spPr>
        <p:txBody>
          <a:bodyPr/>
          <a:lstStyle>
            <a:lvl1pPr algn="r">
              <a:defRPr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6352" y="1273175"/>
            <a:ext cx="4924425" cy="9233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D12A8-60D4-4693-B07D-B2BE61A5E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156004" y="230188"/>
            <a:ext cx="584775" cy="2265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6812" y="230188"/>
            <a:ext cx="1477328" cy="2265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45494-5948-4BCB-87B8-94CC00B41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9066" y="230188"/>
            <a:ext cx="8621711" cy="12311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9C588-F725-4366-A9A0-24933457E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D00F3-5186-41D9-BACB-9E9E8BD45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025" y="4319590"/>
            <a:ext cx="7616825" cy="615553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8025" y="2849565"/>
            <a:ext cx="7616825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E8BB5-EF08-49CA-A8AA-00D4E14C7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2238" y="1273177"/>
            <a:ext cx="4232276" cy="16619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6913" y="1273177"/>
            <a:ext cx="4233862" cy="16619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B22FF-B0B4-45E3-9C9B-2DF5FE8CF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7" y="269875"/>
            <a:ext cx="8066088" cy="2923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7675" y="1504950"/>
            <a:ext cx="39592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7675" y="2132013"/>
            <a:ext cx="3959225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52952" y="1504950"/>
            <a:ext cx="3960813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52952" y="2132013"/>
            <a:ext cx="3960813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BD6E1-3931-420D-B50B-18CFD9932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EFC3E-6FC4-469D-8AA4-3A433EBDA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450CD-AF67-4DDF-B219-A4540439B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7" y="268290"/>
            <a:ext cx="2947987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3613" y="268290"/>
            <a:ext cx="5010150" cy="19082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7677" y="1406525"/>
            <a:ext cx="2947987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E15B9-78A3-4A36-A958-048E30627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5777" y="4705352"/>
            <a:ext cx="5376863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55777" y="600077"/>
            <a:ext cx="5376863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5777" y="5260974"/>
            <a:ext cx="5376863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A98E3-9100-4F16-9948-66AA9B907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26" Type="http://schemas.openxmlformats.org/officeDocument/2006/relationships/tags" Target="../tags/tag1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8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5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23" Type="http://schemas.openxmlformats.org/officeDocument/2006/relationships/tags" Target="../tags/tag10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Relationship Id="rId22" Type="http://schemas.openxmlformats.org/officeDocument/2006/relationships/tags" Target="../tags/tag9.xml"/><Relationship Id="rId27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3" name="Group 343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-6350" y="-22225"/>
            <a:ext cx="8963025" cy="236538"/>
            <a:chOff x="-4" y="-14"/>
            <a:chExt cx="5646" cy="149"/>
          </a:xfrm>
        </p:grpSpPr>
        <p:sp>
          <p:nvSpPr>
            <p:cNvPr id="1222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23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24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25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26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27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28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2" cy="149"/>
            </a:xfrm>
            <a:prstGeom prst="rect">
              <a:avLst/>
            </a:prstGeom>
            <a:solidFill>
              <a:srgbClr val="0C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29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30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31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5" cy="149"/>
            </a:xfrm>
            <a:prstGeom prst="rect">
              <a:avLst/>
            </a:prstGeom>
            <a:solidFill>
              <a:srgbClr val="122C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32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33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34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35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8" cy="149"/>
            </a:xfrm>
            <a:prstGeom prst="rect">
              <a:avLst/>
            </a:prstGeom>
            <a:solidFill>
              <a:srgbClr val="1A2F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36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1" cy="149"/>
            </a:xfrm>
            <a:prstGeom prst="rect">
              <a:avLst/>
            </a:prstGeom>
            <a:solidFill>
              <a:srgbClr val="1C30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37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38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2" cy="149"/>
            </a:xfrm>
            <a:prstGeom prst="rect">
              <a:avLst/>
            </a:prstGeom>
            <a:solidFill>
              <a:srgbClr val="20326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39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40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41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2" cy="149"/>
            </a:xfrm>
            <a:prstGeom prst="rect">
              <a:avLst/>
            </a:prstGeom>
            <a:solidFill>
              <a:srgbClr val="2636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42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7" cy="149"/>
            </a:xfrm>
            <a:prstGeom prst="rect">
              <a:avLst/>
            </a:prstGeom>
            <a:solidFill>
              <a:srgbClr val="2837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43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44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7" cy="149"/>
            </a:xfrm>
            <a:prstGeom prst="rect">
              <a:avLst/>
            </a:prstGeom>
            <a:solidFill>
              <a:srgbClr val="2C39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45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46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47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7" cy="149"/>
            </a:xfrm>
            <a:prstGeom prst="rect">
              <a:avLst/>
            </a:prstGeom>
            <a:solidFill>
              <a:srgbClr val="313D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48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49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7" cy="149"/>
            </a:xfrm>
            <a:prstGeom prst="rect">
              <a:avLst/>
            </a:prstGeom>
            <a:solidFill>
              <a:srgbClr val="3540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50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51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52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53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54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55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8" cy="149"/>
            </a:xfrm>
            <a:prstGeom prst="rect">
              <a:avLst/>
            </a:prstGeom>
            <a:solidFill>
              <a:srgbClr val="404A6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56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57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8" cy="149"/>
            </a:xfrm>
            <a:prstGeom prst="rect">
              <a:avLst/>
            </a:prstGeom>
            <a:solidFill>
              <a:srgbClr val="444D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58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59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60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8" cy="149"/>
            </a:xfrm>
            <a:prstGeom prst="rect">
              <a:avLst/>
            </a:prstGeom>
            <a:solidFill>
              <a:srgbClr val="4951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61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62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63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3" cy="149"/>
            </a:xfrm>
            <a:prstGeom prst="rect">
              <a:avLst/>
            </a:prstGeom>
            <a:solidFill>
              <a:srgbClr val="4F567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64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3" cy="149"/>
            </a:xfrm>
            <a:prstGeom prst="rect">
              <a:avLst/>
            </a:prstGeom>
            <a:solidFill>
              <a:srgbClr val="5058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65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7" cy="149"/>
            </a:xfrm>
            <a:prstGeom prst="rect">
              <a:avLst/>
            </a:prstGeom>
            <a:solidFill>
              <a:srgbClr val="5259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66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67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68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6" cy="149"/>
            </a:xfrm>
            <a:prstGeom prst="rect">
              <a:avLst/>
            </a:prstGeom>
            <a:solidFill>
              <a:srgbClr val="585E7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69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3" cy="149"/>
            </a:xfrm>
            <a:prstGeom prst="rect">
              <a:avLst/>
            </a:prstGeom>
            <a:solidFill>
              <a:srgbClr val="59607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70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8" cy="149"/>
            </a:xfrm>
            <a:prstGeom prst="rect">
              <a:avLst/>
            </a:prstGeom>
            <a:solidFill>
              <a:srgbClr val="5B617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71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72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73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74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75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76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2" cy="149"/>
            </a:xfrm>
            <a:prstGeom prst="rect">
              <a:avLst/>
            </a:prstGeom>
            <a:solidFill>
              <a:srgbClr val="656B8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77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78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8" cy="149"/>
            </a:xfrm>
            <a:prstGeom prst="rect">
              <a:avLst/>
            </a:prstGeom>
            <a:solidFill>
              <a:srgbClr val="696E8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79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80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8" cy="149"/>
            </a:xfrm>
            <a:prstGeom prst="rect">
              <a:avLst/>
            </a:prstGeom>
            <a:solidFill>
              <a:srgbClr val="6C718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81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82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83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8" cy="149"/>
            </a:xfrm>
            <a:prstGeom prst="rect">
              <a:avLst/>
            </a:prstGeom>
            <a:solidFill>
              <a:srgbClr val="72768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84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85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86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87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7" cy="149"/>
            </a:xfrm>
            <a:prstGeom prst="rect">
              <a:avLst/>
            </a:prstGeom>
            <a:solidFill>
              <a:srgbClr val="797D9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88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2" cy="149"/>
            </a:xfrm>
            <a:prstGeom prst="rect">
              <a:avLst/>
            </a:prstGeom>
            <a:solidFill>
              <a:srgbClr val="7B7E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89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90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8" cy="149"/>
            </a:xfrm>
            <a:prstGeom prst="rect">
              <a:avLst/>
            </a:prstGeom>
            <a:solidFill>
              <a:srgbClr val="7E819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91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92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4" cy="149"/>
            </a:xfrm>
            <a:prstGeom prst="rect">
              <a:avLst/>
            </a:prstGeom>
            <a:solidFill>
              <a:srgbClr val="8185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93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94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7" cy="149"/>
            </a:xfrm>
            <a:prstGeom prst="rect">
              <a:avLst/>
            </a:prstGeom>
            <a:solidFill>
              <a:srgbClr val="85889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95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2" cy="149"/>
            </a:xfrm>
            <a:prstGeom prst="rect">
              <a:avLst/>
            </a:prstGeom>
            <a:solidFill>
              <a:srgbClr val="868A9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96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97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98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99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9" cy="149"/>
            </a:xfrm>
            <a:prstGeom prst="rect">
              <a:avLst/>
            </a:prstGeom>
            <a:solidFill>
              <a:srgbClr val="8D909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0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2" cy="149"/>
            </a:xfrm>
            <a:prstGeom prst="rect">
              <a:avLst/>
            </a:prstGeom>
            <a:solidFill>
              <a:srgbClr val="8F91A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1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7" cy="149"/>
            </a:xfrm>
            <a:prstGeom prst="rect">
              <a:avLst/>
            </a:prstGeom>
            <a:solidFill>
              <a:srgbClr val="9093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2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3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2" cy="149"/>
            </a:xfrm>
            <a:prstGeom prst="rect">
              <a:avLst/>
            </a:prstGeom>
            <a:solidFill>
              <a:srgbClr val="9496A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4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5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6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7" cy="149"/>
            </a:xfrm>
            <a:prstGeom prst="rect">
              <a:avLst/>
            </a:prstGeom>
            <a:solidFill>
              <a:srgbClr val="989BA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7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3" cy="149"/>
            </a:xfrm>
            <a:prstGeom prst="rect">
              <a:avLst/>
            </a:prstGeom>
            <a:solidFill>
              <a:srgbClr val="9A9C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8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2" cy="149"/>
            </a:xfrm>
            <a:prstGeom prst="rect">
              <a:avLst/>
            </a:prstGeom>
            <a:solidFill>
              <a:srgbClr val="9B9EA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9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10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11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12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13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14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6" cy="149"/>
            </a:xfrm>
            <a:prstGeom prst="rect">
              <a:avLst/>
            </a:prstGeom>
            <a:solidFill>
              <a:srgbClr val="A6A8B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15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16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17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18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19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20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21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40" cy="149"/>
            </a:xfrm>
            <a:prstGeom prst="rect">
              <a:avLst/>
            </a:prstGeom>
            <a:solidFill>
              <a:srgbClr val="B3B5B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22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23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8" cy="149"/>
            </a:xfrm>
            <a:prstGeom prst="rect">
              <a:avLst/>
            </a:prstGeom>
            <a:solidFill>
              <a:srgbClr val="B7B8C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24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25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2" cy="149"/>
            </a:xfrm>
            <a:prstGeom prst="rect">
              <a:avLst/>
            </a:prstGeom>
            <a:solidFill>
              <a:srgbClr val="BABBC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26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27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9" cy="149"/>
            </a:xfrm>
            <a:prstGeom prst="rect">
              <a:avLst/>
            </a:prstGeom>
            <a:solidFill>
              <a:srgbClr val="BDBFC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28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29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30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31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32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33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4" cy="149"/>
            </a:xfrm>
            <a:prstGeom prst="rect">
              <a:avLst/>
            </a:prstGeom>
            <a:solidFill>
              <a:srgbClr val="C9CAD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34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35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36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37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38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39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40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41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42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43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44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45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46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47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48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49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50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51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52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7" cy="149"/>
            </a:xfrm>
            <a:prstGeom prst="rect">
              <a:avLst/>
            </a:prstGeom>
            <a:solidFill>
              <a:srgbClr val="EAEAE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53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54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55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6" cy="149"/>
            </a:xfrm>
            <a:prstGeom prst="rect">
              <a:avLst/>
            </a:prstGeom>
            <a:solidFill>
              <a:srgbClr val="EEEF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56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57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8" cy="149"/>
            </a:xfrm>
            <a:prstGeom prst="rect">
              <a:avLst/>
            </a:prstGeom>
            <a:solidFill>
              <a:srgbClr val="F2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58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6" cy="149"/>
            </a:xfrm>
            <a:prstGeom prst="rect">
              <a:avLst/>
            </a:prstGeom>
            <a:solidFill>
              <a:srgbClr val="F3F3F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59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60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61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62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2" cy="149"/>
            </a:xfrm>
            <a:prstGeom prst="rect">
              <a:avLst/>
            </a:prstGeom>
            <a:solidFill>
              <a:srgbClr val="F9F9F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63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64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65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66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377" name="Freeform 353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6403975" y="-20638"/>
            <a:ext cx="2559050" cy="2349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164"/>
              </a:cxn>
              <a:cxn ang="0">
                <a:pos x="1612" y="164"/>
              </a:cxn>
              <a:cxn ang="0">
                <a:pos x="1612" y="0"/>
              </a:cxn>
              <a:cxn ang="0">
                <a:pos x="0" y="0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220" name="AutoShape 196"/>
          <p:cNvSpPr>
            <a:spLocks noChangeAspect="1" noChangeArrowheads="1" noTextEdit="1"/>
          </p:cNvSpPr>
          <p:nvPr>
            <p:custDataLst>
              <p:tags r:id="rId17"/>
            </p:custDataLst>
          </p:nvPr>
        </p:nvSpPr>
        <p:spPr bwMode="auto">
          <a:xfrm>
            <a:off x="-6350" y="-26988"/>
            <a:ext cx="8991600" cy="25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1086" name="Group 355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4763" y="6484938"/>
            <a:ext cx="8958262" cy="258762"/>
            <a:chOff x="3" y="4085"/>
            <a:chExt cx="5643" cy="163"/>
          </a:xfrm>
        </p:grpSpPr>
        <p:sp>
          <p:nvSpPr>
            <p:cNvPr id="1060" name="Rectangle 36"/>
            <p:cNvSpPr>
              <a:spLocks noChangeArrowheads="1"/>
            </p:cNvSpPr>
            <p:nvPr userDrawn="1">
              <p:custDataLst>
                <p:tags r:id="rId26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78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164"/>
                </a:cxn>
                <a:cxn ang="0">
                  <a:pos x="1612" y="164"/>
                </a:cxn>
                <a:cxn ang="0">
                  <a:pos x="1612" y="0"/>
                </a:cxn>
                <a:cxn ang="0">
                  <a:pos x="0" y="0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030" name="pg num"/>
          <p:cNvSpPr>
            <a:spLocks noGrp="1" noChangeArrowheads="1"/>
          </p:cNvSpPr>
          <p:nvPr>
            <p:ph type="sldNum" sz="quarter" idx="4"/>
            <p:custDataLst>
              <p:tags r:id="rId19"/>
            </p:custDataLst>
          </p:nvPr>
        </p:nvSpPr>
        <p:spPr bwMode="auto">
          <a:xfrm>
            <a:off x="6870700" y="6527800"/>
            <a:ext cx="18669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b="1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B661875-40CF-4315-9114-EBA5D74B9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88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119063" y="230188"/>
            <a:ext cx="86185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9" name="Rectangle 3"/>
          <p:cNvSpPr>
            <a:spLocks noGrp="1" noChangeArrowheads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122238" y="1273175"/>
            <a:ext cx="861853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90" name="McK Slide Elements"/>
          <p:cNvGrpSpPr>
            <a:grpSpLocks/>
          </p:cNvGrpSpPr>
          <p:nvPr/>
        </p:nvGrpSpPr>
        <p:grpSpPr bwMode="auto">
          <a:xfrm>
            <a:off x="122238" y="531813"/>
            <a:ext cx="8618537" cy="6167437"/>
            <a:chOff x="77" y="335"/>
            <a:chExt cx="5429" cy="3885"/>
          </a:xfrm>
        </p:grpSpPr>
        <p:sp>
          <p:nvSpPr>
            <p:cNvPr id="1032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895350">
                <a:defRPr/>
              </a:pPr>
              <a:r>
                <a:rPr lang="en-US" sz="1600">
                  <a:cs typeface="+mn-cs"/>
                </a:rPr>
                <a:t>Unit of measure</a:t>
              </a:r>
            </a:p>
          </p:txBody>
        </p:sp>
        <p:sp>
          <p:nvSpPr>
            <p:cNvPr id="2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06450" indent="-806450" defTabSz="895350">
                <a:tabLst>
                  <a:tab pos="717550" algn="r"/>
                </a:tabLst>
                <a:defRPr/>
              </a:pPr>
              <a:r>
                <a:rPr lang="ru-RU">
                  <a:solidFill>
                    <a:srgbClr val="000000"/>
                  </a:solidFill>
                  <a:cs typeface="+mn-cs"/>
                </a:rPr>
                <a:t>	</a:t>
              </a:r>
              <a:r>
                <a:rPr lang="en-US">
                  <a:solidFill>
                    <a:srgbClr val="000000"/>
                  </a:solidFill>
                  <a:cs typeface="+mn-cs"/>
                </a:rPr>
                <a:t>*</a:t>
              </a:r>
              <a:r>
                <a:rPr lang="ru-RU">
                  <a:solidFill>
                    <a:srgbClr val="000000"/>
                  </a:solidFill>
                  <a:cs typeface="+mn-cs"/>
                </a:rPr>
                <a:t>	Сноска</a:t>
              </a:r>
              <a:endParaRPr lang="en-US">
                <a:solidFill>
                  <a:srgbClr val="000000"/>
                </a:solidFill>
                <a:cs typeface="+mn-cs"/>
              </a:endParaRPr>
            </a:p>
            <a:p>
              <a:pPr marL="806450" indent="-806450" defTabSz="895350">
                <a:spcBef>
                  <a:spcPct val="20000"/>
                </a:spcBef>
                <a:tabLst>
                  <a:tab pos="717550" algn="r"/>
                </a:tabLst>
                <a:defRPr/>
              </a:pPr>
              <a:r>
                <a:rPr lang="ru-RU">
                  <a:solidFill>
                    <a:srgbClr val="000000"/>
                  </a:solidFill>
                  <a:cs typeface="+mn-cs"/>
                </a:rPr>
                <a:t>	Источник</a:t>
              </a:r>
              <a:r>
                <a:rPr lang="en-US">
                  <a:solidFill>
                    <a:srgbClr val="000000"/>
                  </a:solidFill>
                  <a:cs typeface="+mn-cs"/>
                </a:rPr>
                <a:t>:</a:t>
              </a:r>
              <a:r>
                <a:rPr lang="ru-RU">
                  <a:solidFill>
                    <a:srgbClr val="000000"/>
                  </a:solidFill>
                  <a:cs typeface="+mn-cs"/>
                </a:rPr>
                <a:t>	Источник</a:t>
              </a:r>
              <a:endParaRPr lang="en-US">
                <a:solidFill>
                  <a:srgbClr val="000000"/>
                </a:solidFill>
                <a:cs typeface="+mn-cs"/>
              </a:endParaRPr>
            </a:p>
          </p:txBody>
        </p:sp>
      </p:grpSp>
      <p:sp>
        <p:nvSpPr>
          <p:cNvPr id="1052" name="Working Draft" hidden="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5400000">
            <a:off x="8027194" y="2710656"/>
            <a:ext cx="17287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600">
                <a:cs typeface="+mn-cs"/>
              </a:rPr>
              <a:t>Working Draft - Last Modified 09/06/2006 21:40:09</a:t>
            </a:r>
          </a:p>
        </p:txBody>
      </p:sp>
      <p:sp>
        <p:nvSpPr>
          <p:cNvPr id="1053" name="Printed" hidden="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5400000">
            <a:off x="8403431" y="4217194"/>
            <a:ext cx="976313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600">
                <a:cs typeface="+mn-cs"/>
              </a:rPr>
              <a:t>Printed 08/06/2006 17:52:59</a:t>
            </a:r>
          </a:p>
        </p:txBody>
      </p:sp>
      <p:sp>
        <p:nvSpPr>
          <p:cNvPr id="1029" name="doc id"/>
          <p:cNvSpPr>
            <a:spLocks noGrp="1" noChangeArrowheads="1"/>
          </p:cNvSpPr>
          <p:nvPr>
            <p:ph type="ftr" sz="quarter" idx="3"/>
            <p:custDataLst>
              <p:tags r:id="rId24"/>
            </p:custDataLst>
          </p:nvPr>
        </p:nvSpPr>
        <p:spPr bwMode="auto">
          <a:xfrm>
            <a:off x="147638" y="36513"/>
            <a:ext cx="18065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800" b="1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  <p:graphicFrame>
        <p:nvGraphicFramePr>
          <p:cNvPr id="1081" name="AutoShape 57"/>
          <p:cNvGraphicFramePr>
            <a:graphicFrameLocks/>
          </p:cNvGraphicFramePr>
          <p:nvPr>
            <p:custDataLst>
              <p:tags r:id="rId25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r:id="rId27" imgW="0" imgH="0" progId="">
                  <p:embed/>
                </p:oleObj>
              </mc:Choice>
              <mc:Fallback>
                <p:oleObj r:id="rId27" imgW="0" imgH="0" progId="">
                  <p:embed/>
                  <p:pic>
                    <p:nvPicPr>
                      <p:cNvPr id="0" name="AutoShape 5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hf hdr="0" dt="0"/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89535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44463" indent="-142875" algn="l" defTabSz="89535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</a:defRPr>
      </a:lvl2pPr>
      <a:lvl3pPr marL="295275" indent="-149225" algn="l" defTabSz="895350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3pPr>
      <a:lvl4pPr marL="431800" indent="-134938" algn="l" defTabSz="895350" rtl="0" eaLnBrk="0" fontAlgn="base" hangingPunct="0">
        <a:spcBef>
          <a:spcPct val="0"/>
        </a:spcBef>
        <a:spcAft>
          <a:spcPct val="0"/>
        </a:spcAft>
        <a:buSzPct val="89000"/>
        <a:buChar char="•"/>
        <a:defRPr sz="1600">
          <a:solidFill>
            <a:schemeClr val="tx1"/>
          </a:solidFill>
          <a:latin typeface="+mn-lt"/>
        </a:defRPr>
      </a:lvl4pPr>
      <a:lvl5pPr marL="582613" indent="-149225" algn="l" defTabSz="895350" rtl="0" eaLnBrk="0" fontAlgn="base" hangingPunct="0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5pPr>
      <a:lvl6pPr marL="10398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6pPr>
      <a:lvl7pPr marL="14970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7pPr>
      <a:lvl8pPr marL="19542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8pPr>
      <a:lvl9pPr marL="24114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Заголовок 4"/>
          <p:cNvSpPr txBox="1">
            <a:spLocks/>
          </p:cNvSpPr>
          <p:nvPr/>
        </p:nvSpPr>
        <p:spPr bwMode="auto">
          <a:xfrm>
            <a:off x="214313" y="2625635"/>
            <a:ext cx="85058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ru-RU" sz="2600" b="1" cap="all" dirty="0" smtClean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УЧАСТИЕ </a:t>
            </a:r>
            <a:r>
              <a:rPr lang="ru-RU" sz="2600" b="1" cap="all" dirty="0" smtClean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МУНИЦИПАЛЬНЫХ ОБРАЗОВАНИЙ </a:t>
            </a:r>
          </a:p>
          <a:p>
            <a:pPr algn="ctr">
              <a:defRPr/>
            </a:pPr>
            <a:r>
              <a:rPr lang="ru-RU" sz="2600" b="1" cap="all" dirty="0" smtClean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В ГОСУДАРСТВЕННЫХ ПРОГРАММАХ </a:t>
            </a:r>
            <a:r>
              <a:rPr lang="ru-RU" sz="2600" b="1" cap="all" dirty="0" err="1" smtClean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рф</a:t>
            </a:r>
            <a:r>
              <a:rPr lang="ru-RU" sz="2600" b="1" cap="all" dirty="0" smtClean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ru-RU" sz="2600" b="1" cap="all" dirty="0" smtClean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И НАЦИОНАЛЬНЫХ ПРОЕКТАХ</a:t>
            </a:r>
            <a:endParaRPr lang="ru-RU" sz="2600" b="1" cap="all" dirty="0">
              <a:solidFill>
                <a:srgbClr val="002060"/>
              </a:solidFill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9"/>
          <p:cNvSpPr>
            <a:spLocks noChangeArrowheads="1"/>
          </p:cNvSpPr>
          <p:nvPr/>
        </p:nvSpPr>
        <p:spPr bwMode="auto">
          <a:xfrm>
            <a:off x="168720" y="238807"/>
            <a:ext cx="8526462" cy="57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542" tIns="42771" rIns="85542" bIns="42771" anchor="b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СИСТЕМА ОРГАНИЗАЦИИ </a:t>
            </a:r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РАБОТЫ В ПРАВИТЕЛЬСТВЕ ИРКУТСКОЙ ОБЛАСТИ </a:t>
            </a:r>
            <a:endParaRPr lang="ru-RU" sz="16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ПО </a:t>
            </a: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ВОПРОСУ </a:t>
            </a: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УЧАСТИЯ В ГП РФ И НП</a:t>
            </a:r>
            <a:endParaRPr lang="ru-RU" sz="16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Прямоугольник 43"/>
          <p:cNvSpPr>
            <a:spLocks noChangeArrowheads="1"/>
          </p:cNvSpPr>
          <p:nvPr/>
        </p:nvSpPr>
        <p:spPr bwMode="auto">
          <a:xfrm>
            <a:off x="158750" y="891557"/>
            <a:ext cx="8589169" cy="335580"/>
          </a:xfrm>
          <a:prstGeom prst="roundRect">
            <a:avLst>
              <a:gd name="adj" fmla="val 3150"/>
            </a:avLst>
          </a:prstGeom>
          <a:solidFill>
            <a:schemeClr val="accent1">
              <a:lumMod val="5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0" tIns="36000" rIns="0" bIns="36000" anchor="t" anchorCtr="0"/>
          <a:lstStyle/>
          <a:p>
            <a:pPr algn="ctr" defTabSz="933450">
              <a:defRPr/>
            </a:pPr>
            <a:r>
              <a:rPr lang="ru-RU" sz="14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Исполнительные органы государственной власти Иркутской </a:t>
            </a:r>
            <a:r>
              <a:rPr lang="ru-RU" sz="14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области</a:t>
            </a:r>
            <a:endParaRPr lang="ru-RU" sz="1400" b="1" dirty="0" smtClean="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Прямоугольник 43"/>
          <p:cNvSpPr>
            <a:spLocks noChangeArrowheads="1"/>
          </p:cNvSpPr>
          <p:nvPr/>
        </p:nvSpPr>
        <p:spPr bwMode="auto">
          <a:xfrm>
            <a:off x="1432719" y="1227137"/>
            <a:ext cx="4724400" cy="533400"/>
          </a:xfrm>
          <a:prstGeom prst="roundRect">
            <a:avLst>
              <a:gd name="adj" fmla="val 24549"/>
            </a:avLst>
          </a:prstGeom>
          <a:solidFill>
            <a:schemeClr val="accent1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000" tIns="36000" rIns="0" bIns="36000" anchor="ctr"/>
          <a:lstStyle/>
          <a:p>
            <a:pPr algn="ctr" defTabSz="933450">
              <a:defRPr/>
            </a:pP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Утверждение сетевых планов-графиков по участию Иркутской области в ГП РФ и НП и размещение их на сайте</a:t>
            </a:r>
            <a:endParaRPr lang="ru-RU" sz="14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 bwMode="auto">
          <a:xfrm>
            <a:off x="4099719" y="1805957"/>
            <a:ext cx="332232" cy="183180"/>
          </a:xfrm>
          <a:prstGeom prst="downArrow">
            <a:avLst/>
          </a:prstGeom>
          <a:noFill/>
          <a:ln w="38100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2" name="Прямоугольник 43"/>
          <p:cNvSpPr>
            <a:spLocks noChangeArrowheads="1"/>
          </p:cNvSpPr>
          <p:nvPr/>
        </p:nvSpPr>
        <p:spPr bwMode="auto">
          <a:xfrm>
            <a:off x="6157119" y="1227137"/>
            <a:ext cx="1371600" cy="533400"/>
          </a:xfrm>
          <a:prstGeom prst="roundRect">
            <a:avLst>
              <a:gd name="adj" fmla="val 24549"/>
            </a:avLst>
          </a:prstGeom>
          <a:solidFill>
            <a:schemeClr val="tx2">
              <a:lumMod val="10000"/>
              <a:lumOff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000" tIns="36000" rIns="0" bIns="36000" anchor="ctr"/>
          <a:lstStyle/>
          <a:p>
            <a:pPr algn="ctr" defTabSz="933450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До 1 декабря</a:t>
            </a:r>
            <a:endParaRPr lang="ru-RU" sz="14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" name="Прямоугольник 43"/>
          <p:cNvSpPr>
            <a:spLocks noChangeArrowheads="1"/>
          </p:cNvSpPr>
          <p:nvPr/>
        </p:nvSpPr>
        <p:spPr bwMode="auto">
          <a:xfrm>
            <a:off x="1585119" y="2065337"/>
            <a:ext cx="4418806" cy="533400"/>
          </a:xfrm>
          <a:prstGeom prst="roundRect">
            <a:avLst>
              <a:gd name="adj" fmla="val 24549"/>
            </a:avLst>
          </a:prstGeom>
          <a:solidFill>
            <a:schemeClr val="accent1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000" tIns="36000" rIns="0" bIns="36000" anchor="ctr"/>
          <a:lstStyle/>
          <a:p>
            <a:pPr algn="ctr" defTabSz="933450">
              <a:defRPr/>
            </a:pP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Доведение до МО информации о возможностях и условиях участия МО в ГП РФ и НП</a:t>
            </a:r>
            <a:endParaRPr lang="ru-RU" sz="14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4" name="Прямоугольник 43"/>
          <p:cNvSpPr>
            <a:spLocks noChangeArrowheads="1"/>
          </p:cNvSpPr>
          <p:nvPr/>
        </p:nvSpPr>
        <p:spPr bwMode="auto">
          <a:xfrm>
            <a:off x="6003925" y="2065337"/>
            <a:ext cx="1448594" cy="533400"/>
          </a:xfrm>
          <a:prstGeom prst="roundRect">
            <a:avLst>
              <a:gd name="adj" fmla="val 24549"/>
            </a:avLst>
          </a:prstGeom>
          <a:solidFill>
            <a:schemeClr val="tx2">
              <a:lumMod val="10000"/>
              <a:lumOff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000" tIns="36000" rIns="0" bIns="36000" anchor="ctr"/>
          <a:lstStyle/>
          <a:p>
            <a:pPr algn="ctr" defTabSz="933450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До 26 декабря</a:t>
            </a:r>
            <a:endParaRPr lang="ru-RU" sz="14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5" name="Прямоугольник 43"/>
          <p:cNvSpPr>
            <a:spLocks noChangeArrowheads="1"/>
          </p:cNvSpPr>
          <p:nvPr/>
        </p:nvSpPr>
        <p:spPr bwMode="auto">
          <a:xfrm>
            <a:off x="1604250" y="2827337"/>
            <a:ext cx="4418806" cy="533400"/>
          </a:xfrm>
          <a:prstGeom prst="roundRect">
            <a:avLst>
              <a:gd name="adj" fmla="val 24549"/>
            </a:avLst>
          </a:prstGeom>
          <a:solidFill>
            <a:schemeClr val="accent1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000" tIns="36000" rIns="0" bIns="36000" anchor="ctr"/>
          <a:lstStyle/>
          <a:p>
            <a:pPr algn="ctr" defTabSz="933450">
              <a:defRPr/>
            </a:pP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ПРИЕМ предложений от МО по участию в реализации на территории Иркутской области ГП РФ и НП</a:t>
            </a:r>
            <a:endParaRPr lang="ru-RU" sz="14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6" name="Прямоугольник 43"/>
          <p:cNvSpPr>
            <a:spLocks noChangeArrowheads="1"/>
          </p:cNvSpPr>
          <p:nvPr/>
        </p:nvSpPr>
        <p:spPr bwMode="auto">
          <a:xfrm>
            <a:off x="6023056" y="2827337"/>
            <a:ext cx="1448594" cy="533400"/>
          </a:xfrm>
          <a:prstGeom prst="roundRect">
            <a:avLst>
              <a:gd name="adj" fmla="val 24549"/>
            </a:avLst>
          </a:prstGeom>
          <a:solidFill>
            <a:schemeClr val="tx2">
              <a:lumMod val="10000"/>
              <a:lumOff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000" tIns="36000" rIns="0" bIns="36000" anchor="ctr"/>
          <a:lstStyle/>
          <a:p>
            <a:pPr algn="ctr" defTabSz="933450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До 10 февраля</a:t>
            </a:r>
            <a:endParaRPr lang="ru-RU" sz="14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7" name="Стрелка вниз 16"/>
          <p:cNvSpPr/>
          <p:nvPr/>
        </p:nvSpPr>
        <p:spPr bwMode="auto">
          <a:xfrm>
            <a:off x="4089749" y="2623391"/>
            <a:ext cx="332232" cy="183180"/>
          </a:xfrm>
          <a:prstGeom prst="downArrow">
            <a:avLst/>
          </a:prstGeom>
          <a:noFill/>
          <a:ln w="38100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8" name="Стрелка вниз 17"/>
          <p:cNvSpPr/>
          <p:nvPr/>
        </p:nvSpPr>
        <p:spPr bwMode="auto">
          <a:xfrm>
            <a:off x="4099719" y="3382670"/>
            <a:ext cx="332232" cy="183180"/>
          </a:xfrm>
          <a:prstGeom prst="downArrow">
            <a:avLst/>
          </a:prstGeom>
          <a:noFill/>
          <a:ln w="38100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9" name="Прямоугольник 43"/>
          <p:cNvSpPr>
            <a:spLocks noChangeArrowheads="1"/>
          </p:cNvSpPr>
          <p:nvPr/>
        </p:nvSpPr>
        <p:spPr bwMode="auto">
          <a:xfrm>
            <a:off x="1579369" y="3594829"/>
            <a:ext cx="4418806" cy="533400"/>
          </a:xfrm>
          <a:prstGeom prst="roundRect">
            <a:avLst>
              <a:gd name="adj" fmla="val 24549"/>
            </a:avLst>
          </a:prstGeom>
          <a:solidFill>
            <a:schemeClr val="accent1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000" tIns="36000" rIns="0" bIns="36000" anchor="ctr"/>
          <a:lstStyle/>
          <a:p>
            <a:pPr algn="ctr" defTabSz="933450">
              <a:defRPr/>
            </a:pP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ОТБОР предложений МО в рамках заседаний Ведомственных проектных офисов при ИОГВ</a:t>
            </a:r>
            <a:endParaRPr lang="ru-RU" sz="14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0" name="Прямоугольник 43"/>
          <p:cNvSpPr>
            <a:spLocks noChangeArrowheads="1"/>
          </p:cNvSpPr>
          <p:nvPr/>
        </p:nvSpPr>
        <p:spPr bwMode="auto">
          <a:xfrm>
            <a:off x="5998175" y="3594829"/>
            <a:ext cx="1448594" cy="533400"/>
          </a:xfrm>
          <a:prstGeom prst="roundRect">
            <a:avLst>
              <a:gd name="adj" fmla="val 24549"/>
            </a:avLst>
          </a:prstGeom>
          <a:solidFill>
            <a:schemeClr val="tx2">
              <a:lumMod val="10000"/>
              <a:lumOff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000" tIns="36000" rIns="0" bIns="36000" anchor="ctr"/>
          <a:lstStyle/>
          <a:p>
            <a:pPr algn="ctr" defTabSz="933450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До 10 марта</a:t>
            </a:r>
            <a:endParaRPr lang="ru-RU" sz="14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1" name="Прямоугольник 43"/>
          <p:cNvSpPr>
            <a:spLocks noChangeArrowheads="1"/>
          </p:cNvSpPr>
          <p:nvPr/>
        </p:nvSpPr>
        <p:spPr bwMode="auto">
          <a:xfrm>
            <a:off x="1561178" y="4388708"/>
            <a:ext cx="4418806" cy="533400"/>
          </a:xfrm>
          <a:prstGeom prst="roundRect">
            <a:avLst>
              <a:gd name="adj" fmla="val 24549"/>
            </a:avLst>
          </a:prstGeom>
          <a:solidFill>
            <a:schemeClr val="accent1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000" tIns="36000" rIns="0" bIns="36000" anchor="ctr"/>
          <a:lstStyle/>
          <a:p>
            <a:pPr algn="ctr" defTabSz="933450">
              <a:defRPr/>
            </a:pP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Формирование общей заявки ИОГВ и направление ее в </a:t>
            </a:r>
            <a:r>
              <a:rPr lang="ru-RU" sz="14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Минэконом</a:t>
            </a: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ИО</a:t>
            </a:r>
            <a:endParaRPr lang="ru-RU" sz="14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2" name="Прямоугольник 43"/>
          <p:cNvSpPr>
            <a:spLocks noChangeArrowheads="1"/>
          </p:cNvSpPr>
          <p:nvPr/>
        </p:nvSpPr>
        <p:spPr bwMode="auto">
          <a:xfrm>
            <a:off x="5979984" y="4388708"/>
            <a:ext cx="1448594" cy="533400"/>
          </a:xfrm>
          <a:prstGeom prst="roundRect">
            <a:avLst>
              <a:gd name="adj" fmla="val 24549"/>
            </a:avLst>
          </a:prstGeom>
          <a:solidFill>
            <a:schemeClr val="tx2">
              <a:lumMod val="10000"/>
              <a:lumOff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000" tIns="36000" rIns="0" bIns="36000" anchor="ctr"/>
          <a:lstStyle/>
          <a:p>
            <a:pPr algn="ctr" defTabSz="933450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До 10 апреля</a:t>
            </a:r>
            <a:endParaRPr lang="ru-RU" sz="14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3" name="Стрелка вниз 22"/>
          <p:cNvSpPr/>
          <p:nvPr/>
        </p:nvSpPr>
        <p:spPr bwMode="auto">
          <a:xfrm>
            <a:off x="4086003" y="4175347"/>
            <a:ext cx="332232" cy="183180"/>
          </a:xfrm>
          <a:prstGeom prst="downArrow">
            <a:avLst/>
          </a:prstGeom>
          <a:noFill/>
          <a:ln w="38100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24" name="Прямоугольник 43"/>
          <p:cNvSpPr>
            <a:spLocks noChangeArrowheads="1"/>
          </p:cNvSpPr>
          <p:nvPr/>
        </p:nvSpPr>
        <p:spPr bwMode="auto">
          <a:xfrm>
            <a:off x="158750" y="5038352"/>
            <a:ext cx="8589169" cy="335580"/>
          </a:xfrm>
          <a:prstGeom prst="roundRect">
            <a:avLst>
              <a:gd name="adj" fmla="val 3150"/>
            </a:avLst>
          </a:prstGeom>
          <a:solidFill>
            <a:schemeClr val="accent1">
              <a:lumMod val="5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0" tIns="36000" rIns="0" bIns="36000" anchor="t" anchorCtr="0"/>
          <a:lstStyle/>
          <a:p>
            <a:pPr algn="ctr" defTabSz="933450">
              <a:defRPr/>
            </a:pPr>
            <a:r>
              <a:rPr lang="ru-RU" sz="14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Министерство экономического развития и промышленности Иркутской области</a:t>
            </a:r>
            <a:endParaRPr lang="ru-RU" sz="1400" b="1" dirty="0" smtClean="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5" name="Прямоугольник 43"/>
          <p:cNvSpPr>
            <a:spLocks noChangeArrowheads="1"/>
          </p:cNvSpPr>
          <p:nvPr/>
        </p:nvSpPr>
        <p:spPr bwMode="auto">
          <a:xfrm>
            <a:off x="899318" y="5382762"/>
            <a:ext cx="5971381" cy="533400"/>
          </a:xfrm>
          <a:prstGeom prst="roundRect">
            <a:avLst>
              <a:gd name="adj" fmla="val 24549"/>
            </a:avLst>
          </a:prstGeom>
          <a:solidFill>
            <a:schemeClr val="accent1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000" tIns="36000" rIns="0" bIns="36000" anchor="ctr"/>
          <a:lstStyle/>
          <a:p>
            <a:pPr algn="ctr" defTabSz="933450">
              <a:defRPr/>
            </a:pP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Рассмотрение сводной заявки от Иркутской области на заседании Межведомственной рабочей группы при Губернаторе Иркутской области</a:t>
            </a:r>
            <a:endParaRPr lang="ru-RU" sz="14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6" name="Стрелка вниз 25"/>
          <p:cNvSpPr/>
          <p:nvPr/>
        </p:nvSpPr>
        <p:spPr bwMode="auto">
          <a:xfrm>
            <a:off x="4175919" y="5961582"/>
            <a:ext cx="332232" cy="183180"/>
          </a:xfrm>
          <a:prstGeom prst="downArrow">
            <a:avLst/>
          </a:prstGeom>
          <a:noFill/>
          <a:ln w="38100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27" name="Прямоугольник 43"/>
          <p:cNvSpPr>
            <a:spLocks noChangeArrowheads="1"/>
          </p:cNvSpPr>
          <p:nvPr/>
        </p:nvSpPr>
        <p:spPr bwMode="auto">
          <a:xfrm>
            <a:off x="6870699" y="5382762"/>
            <a:ext cx="1371600" cy="533400"/>
          </a:xfrm>
          <a:prstGeom prst="roundRect">
            <a:avLst>
              <a:gd name="adj" fmla="val 24549"/>
            </a:avLst>
          </a:prstGeom>
          <a:solidFill>
            <a:schemeClr val="tx2">
              <a:lumMod val="10000"/>
              <a:lumOff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000" tIns="36000" rIns="0" bIns="36000" anchor="ctr"/>
          <a:lstStyle/>
          <a:p>
            <a:pPr algn="ctr" defTabSz="933450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До 15 апреля</a:t>
            </a:r>
            <a:endParaRPr lang="ru-RU" sz="14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8" name="Прямоугольник 43"/>
          <p:cNvSpPr>
            <a:spLocks noChangeArrowheads="1"/>
          </p:cNvSpPr>
          <p:nvPr/>
        </p:nvSpPr>
        <p:spPr bwMode="auto">
          <a:xfrm>
            <a:off x="894419" y="6199012"/>
            <a:ext cx="5971381" cy="450477"/>
          </a:xfrm>
          <a:prstGeom prst="roundRect">
            <a:avLst>
              <a:gd name="adj" fmla="val 24549"/>
            </a:avLst>
          </a:prstGeom>
          <a:solidFill>
            <a:schemeClr val="accent1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000" tIns="36000" rIns="0" bIns="36000" anchor="ctr"/>
          <a:lstStyle/>
          <a:p>
            <a:pPr algn="ctr" defTabSz="933450">
              <a:defRPr/>
            </a:pP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Утверждение сводной заявки от Иркутской области</a:t>
            </a:r>
            <a:endParaRPr lang="ru-RU" sz="14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9" name="Прямоугольник 43"/>
          <p:cNvSpPr>
            <a:spLocks noChangeArrowheads="1"/>
          </p:cNvSpPr>
          <p:nvPr/>
        </p:nvSpPr>
        <p:spPr bwMode="auto">
          <a:xfrm>
            <a:off x="6870699" y="6190182"/>
            <a:ext cx="1371600" cy="459307"/>
          </a:xfrm>
          <a:prstGeom prst="roundRect">
            <a:avLst>
              <a:gd name="adj" fmla="val 24549"/>
            </a:avLst>
          </a:prstGeom>
          <a:solidFill>
            <a:schemeClr val="tx2">
              <a:lumMod val="10000"/>
              <a:lumOff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36000" tIns="36000" rIns="0" bIns="36000" anchor="ctr"/>
          <a:lstStyle/>
          <a:p>
            <a:pPr algn="ctr" defTabSz="933450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До 1 июня</a:t>
            </a:r>
            <a:endParaRPr lang="ru-RU" sz="14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0" name="Прямоугольник 148"/>
          <p:cNvSpPr>
            <a:spLocks noChangeArrowheads="1"/>
          </p:cNvSpPr>
          <p:nvPr/>
        </p:nvSpPr>
        <p:spPr bwMode="auto">
          <a:xfrm>
            <a:off x="931450" y="1259437"/>
            <a:ext cx="457200" cy="4572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0" tIns="0" rIns="0" bIns="0" anchor="ctr"/>
          <a:lstStyle/>
          <a:p>
            <a:pPr algn="ctr" defTabSz="933450">
              <a:defRPr/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1</a:t>
            </a:r>
            <a:endParaRPr lang="ru-RU" sz="24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1" name="Прямоугольник 148"/>
          <p:cNvSpPr>
            <a:spLocks noChangeArrowheads="1"/>
          </p:cNvSpPr>
          <p:nvPr/>
        </p:nvSpPr>
        <p:spPr bwMode="auto">
          <a:xfrm>
            <a:off x="948500" y="2052217"/>
            <a:ext cx="457200" cy="4572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0" tIns="0" rIns="0" bIns="0" anchor="ctr"/>
          <a:lstStyle/>
          <a:p>
            <a:pPr algn="ctr" defTabSz="93345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</a:t>
            </a:r>
            <a:endParaRPr lang="ru-RU" sz="24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2" name="Прямоугольник 148"/>
          <p:cNvSpPr>
            <a:spLocks noChangeArrowheads="1"/>
          </p:cNvSpPr>
          <p:nvPr/>
        </p:nvSpPr>
        <p:spPr bwMode="auto">
          <a:xfrm>
            <a:off x="931450" y="2827337"/>
            <a:ext cx="457200" cy="4572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0" tIns="0" rIns="0" bIns="0" anchor="ctr"/>
          <a:lstStyle/>
          <a:p>
            <a:pPr algn="ctr" defTabSz="93345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3</a:t>
            </a:r>
            <a:endParaRPr lang="ru-RU" sz="24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3" name="Прямоугольник 148"/>
          <p:cNvSpPr>
            <a:spLocks noChangeArrowheads="1"/>
          </p:cNvSpPr>
          <p:nvPr/>
        </p:nvSpPr>
        <p:spPr bwMode="auto">
          <a:xfrm>
            <a:off x="948500" y="3620117"/>
            <a:ext cx="457200" cy="4572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0" tIns="0" rIns="0" bIns="0" anchor="ctr"/>
          <a:lstStyle/>
          <a:p>
            <a:pPr algn="ctr" defTabSz="93345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4</a:t>
            </a:r>
            <a:endParaRPr lang="ru-RU" sz="24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4" name="Прямоугольник 148"/>
          <p:cNvSpPr>
            <a:spLocks noChangeArrowheads="1"/>
          </p:cNvSpPr>
          <p:nvPr/>
        </p:nvSpPr>
        <p:spPr bwMode="auto">
          <a:xfrm>
            <a:off x="954608" y="4412897"/>
            <a:ext cx="457200" cy="4572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0" tIns="0" rIns="0" bIns="0" anchor="ctr"/>
          <a:lstStyle/>
          <a:p>
            <a:pPr algn="ctr" defTabSz="93345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5</a:t>
            </a:r>
            <a:endParaRPr lang="ru-RU" sz="24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5" name="Прямоугольник 148"/>
          <p:cNvSpPr>
            <a:spLocks noChangeArrowheads="1"/>
          </p:cNvSpPr>
          <p:nvPr/>
        </p:nvSpPr>
        <p:spPr bwMode="auto">
          <a:xfrm>
            <a:off x="289719" y="5420862"/>
            <a:ext cx="457200" cy="4572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0" tIns="0" rIns="0" bIns="0" anchor="ctr"/>
          <a:lstStyle/>
          <a:p>
            <a:pPr algn="ctr" defTabSz="93345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6</a:t>
            </a:r>
            <a:endParaRPr lang="ru-RU" sz="24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6" name="Прямоугольник 148"/>
          <p:cNvSpPr>
            <a:spLocks noChangeArrowheads="1"/>
          </p:cNvSpPr>
          <p:nvPr/>
        </p:nvSpPr>
        <p:spPr bwMode="auto">
          <a:xfrm>
            <a:off x="289719" y="6144762"/>
            <a:ext cx="457200" cy="4572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9525" algn="ctr">
            <a:noFill/>
            <a:round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0" tIns="0" rIns="0" bIns="0" anchor="ctr"/>
          <a:lstStyle/>
          <a:p>
            <a:pPr algn="ctr" defTabSz="933450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7</a:t>
            </a:r>
            <a:endParaRPr lang="ru-RU" sz="24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005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9" y="1003001"/>
            <a:ext cx="36425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СОДЕЙСТВИЕ ЗАНЯТОСТИ"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773" y="529734"/>
            <a:ext cx="43799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"</a:t>
            </a:r>
            <a:r>
              <a:rPr lang="ru-RU" dirty="0"/>
              <a:t>ФИНАНСОВАЯ ПОДДЕРЖКА СЕМЕЙ ПРИ РОЖДЕНИИ ДЕТЕЙ"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1228" y="1296418"/>
            <a:ext cx="36425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"СТАРШЕЕ ПОКОЛЕНИЕ"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1228" y="1585019"/>
            <a:ext cx="44799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"ФОРМИРОВАНИЕ СИСТЕМЫ МОТИВАЦИИ ГРАЖДАН К ЗДОРОВОМУ ОБРАЗУ ЖИЗНИ, ВКЛЮЧАЯ ЗДОРОВОЕ ПИТАНИЕ И ОТКАЗ ОТ ВРЕДНЫХ ПРИВЫЧЕК"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0773" y="2245124"/>
            <a:ext cx="4479925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" </a:t>
            </a:r>
            <a:r>
              <a:rPr lang="ru-RU" dirty="0" smtClean="0"/>
              <a:t>СПОРТ – НОРМА ЖИЗНИ"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0357" y="2594137"/>
            <a:ext cx="4479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mtClean="0"/>
              <a:t> "РАЗВИТИЕ СИСТЕМЫ ОКАЗАНИЯ ПЕРВИЧНОЙ МЕДИКО-САНИТАРНОЙ ПОМОЩИ"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1698" y="3117771"/>
            <a:ext cx="4479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mtClean="0"/>
              <a:t> "БОРЬБА С СЕРДЕЧНО-СОСУДИСТЫМИ ЗАБОЛЕВАНИЯМИ"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5492" y="3642378"/>
            <a:ext cx="41958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"БОРЬБА С ОНКОЛОГИЧЕСКИМИ ЗАБОЛЕВАНИЯМИ"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31228" y="4010521"/>
            <a:ext cx="44799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"РАЗВИТИЕ ДЕТСКОГО ЗДРАВООХРАНЕНИЯ, ВКЛЮЧАЯ СОЗДАНИЕ СОВРЕМЕННОЙ ИНФРАСТРУКТУРЫ ОКАЗАНИЯ МЕДИЦИНСКОЙ ПОМОЩИ ДЕТЯМ"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58750" y="4718316"/>
            <a:ext cx="44799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"ОБЕСПЕЧЕНИЕ МЕДИЦИНСКИХ ОРГАНИЗАЦИЙ СИСТЕМЫ ЗДРАВООХРАНЕНИЯ КВАЛИФИЦИРОВАННЫМИ КАДРАМИ"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59220" y="5380233"/>
            <a:ext cx="44799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"СОЗДАНИЕ ЕДИНОГО ЦИФРОВОГО КОНТУРА В ЗДРАВООХРАНЕНИИ НА ОСНОВЕ ЕДИНОЙ ГОСУДАРСТВЕННОЙ ИНФОРМАЦИОННОЙ СИСТЕМЫ ЗДРАВООХРАНЕНИЯ (ЕГИСЗ)"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785519" y="530593"/>
            <a:ext cx="37812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mtClean="0"/>
              <a:t> "РАЗВИТИЕ ЭКСПОРТА МЕДИЦИНСКИХ УСЛУГ"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785519" y="818335"/>
            <a:ext cx="4479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"МОДЕРНИЗАЦИЯ ПЕРВИЧНОГО ЗВЕНА ЗДРАВООХРАНЕНИЯ РОССИЙСКОЙ ФЕДЕРАЦИИ"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85519" y="1308020"/>
            <a:ext cx="21318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mtClean="0"/>
              <a:t> "СОВРЕМЕННАЯ ШКОЛА"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785519" y="1631185"/>
            <a:ext cx="24138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"УСПЕХ КАЖДОГО РЕБЕНКА"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785989" y="1952642"/>
            <a:ext cx="33110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"ЦИФРОВАЯ ОБРАЗОВАТЕЛЬНАЯ СРЕДА"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785989" y="2274099"/>
            <a:ext cx="26000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"МОЛОДЫЕ ПРОФЕССИОНАЛЫ"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785519" y="2625284"/>
            <a:ext cx="24958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"СОЦИАЛЬНАЯ АКТИВНОСТЬ"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785989" y="2976469"/>
            <a:ext cx="4479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"ПАТРИОТИЧЕСКОЕ ВОСПИТАНИЕ ГРАЖДАН РОССИЙСКОЙ ФЕДЕРАЦИИ"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794235" y="3501925"/>
            <a:ext cx="19137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"МОЛОДЁЖЬ РОССИИ"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785519" y="3863505"/>
            <a:ext cx="18490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"КУЛЬТУРНАЯ СРЕДА"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777550" y="4195186"/>
            <a:ext cx="18351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"ТВОРЧЕСКИЕ ЛЮДИ"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806903" y="4561101"/>
            <a:ext cx="1966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"ЦИФРОВАЯ КУЛЬТУРА"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777550" y="4902982"/>
            <a:ext cx="4479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"АДРЕСНАЯ ПОДДЕРЖКА ПОВЫШЕНИЯ ПРОИЗВОДИТЕЛЬНОСТИ ТРУДА НА ПРЕДПРИЯТИИ"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760719" y="5386402"/>
            <a:ext cx="4479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"СИСТЕМНЫЕ МЕРЫ ПО ПОВЫШЕНИЮ ПРОИЗВОДИТЕЛЬНОСТИ ТРУДА"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762744" y="5909801"/>
            <a:ext cx="3309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"ИНФОРМАЦИОННАЯ ИНФРАСТРУКТУРА"</a:t>
            </a:r>
          </a:p>
        </p:txBody>
      </p:sp>
      <p:sp>
        <p:nvSpPr>
          <p:cNvPr id="32" name="Rectangle 39"/>
          <p:cNvSpPr>
            <a:spLocks noChangeArrowheads="1"/>
          </p:cNvSpPr>
          <p:nvPr/>
        </p:nvSpPr>
        <p:spPr bwMode="auto">
          <a:xfrm>
            <a:off x="158750" y="194927"/>
            <a:ext cx="8526462" cy="33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542" tIns="42771" rIns="85542" bIns="42771" anchor="b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Перечень ФЕДЕРАЛЬНЫХ ПРОЕКТОВ в рамках НП (48 ФП)</a:t>
            </a:r>
            <a:endParaRPr lang="ru-RU" sz="1600" b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554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89C588-F725-4366-A9A0-24933457EB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158750" y="465137"/>
            <a:ext cx="32011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"КАДРЫ ДЛЯ ЦИФРОВОЙ ЭКОНОМИКИ"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9848" y="846137"/>
            <a:ext cx="31700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"ИНФОРМАЦИОННАЯ БЕЗОПАСНОСТЬ"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9848" y="1227137"/>
            <a:ext cx="23371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"ЦИФРОВЫЕ ТЕХНОЛОГИИ"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9848" y="1608137"/>
            <a:ext cx="38843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"ЦИФРОВОЕ ГОСУДАРСТВЕННОЕ УПРАВЛЕНИЕ"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9848" y="1989137"/>
            <a:ext cx="44799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"СОЗДАНИЕ БЛАГОПРИЯТНЫХ УСЛОВИЙ ДЛЯ ОСУЩЕСТВЛЕНИЯ ДЕЯТЕЛЬНОСТИ САМОЗАНЯТЫМИ ГРАЖДАНАМИ"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7640" y="2755288"/>
            <a:ext cx="4479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"СОЗДАНИЕ УСЛОВИЙ ДЛЯ ЛЕГКОГО СТАРТА И КОМФОРТНОГО ВЕДЕНИЯ БИЗНЕСА"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7063" y="3336773"/>
            <a:ext cx="4479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ФЕДЕРАЛЬНЫЙ ПРОЕКТ "АКСЕЛЕРАЦИЯ СУБЪЕКТОВ МАЛОГО И СРЕДНЕГО ПРЕДПРИНИМАТЕЛЬСТВА"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7640" y="3918258"/>
            <a:ext cx="39528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"РЕГИОНАЛЬНАЯ И МЕСТНАЯ ДОРОЖНАЯ СЕТЬ"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27640" y="4305032"/>
            <a:ext cx="4479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"ОБЩЕСИСТЕМНЫЕ МЕРЫ РАЗВИТИЯ ДОРОЖНОГО ХОЗЯЙСТВА"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88767" y="4843921"/>
            <a:ext cx="35907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"БЕЗОПАСНОСТЬ ДОРОЖНОГО ДВИЖЕНИЯ"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87063" y="5234510"/>
            <a:ext cx="8515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"ЖИЛЬЕ"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27640" y="5634688"/>
            <a:ext cx="43483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"ФОРМИРОВАНИЕ КОМФОРТНОЙ ГОРОДСКОЙ СРЕДЫ"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01673" y="5967232"/>
            <a:ext cx="44799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mtClean="0"/>
              <a:t> "ОБЕСПЕЧЕНИЕ УСТОЙЧИВОГО СОКРАЩЕНИЯ НЕПРИГОДНОГО ДЛЯ ПРОЖИВАНИЯ ЖИЛИЩНОГО ФОНДА"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88288" y="473074"/>
            <a:ext cx="14226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"ЧИСТАЯ ВОДА"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07565" y="795002"/>
            <a:ext cx="4479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"КОМПЛЕКСНАЯ СИСТЕМА ОБРАЩЕНИЯ С ТВЕРДЫМИ КОММУНАЛЬНЫМИ ОТХОДАМИ"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707565" y="1331138"/>
            <a:ext cx="16573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"ЧИСТЫЙ ВОЗДУХ"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707565" y="1699161"/>
            <a:ext cx="25966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"СОХРАНЕНИЕ ОЗЕРА БАЙКАЛ"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764348" y="2050631"/>
            <a:ext cx="19255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"СОХРАНЕНИЕ ЛЕСОВ"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707565" y="2409323"/>
            <a:ext cx="24102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"ЭКСПОРТ ПРОДУКЦИИ АПК"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707565" y="2731251"/>
            <a:ext cx="4479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"СИСТЕМНЫЕ МЕРЫ РАЗВИТИЯ МЕЖДУНАРОДНОЙ КООПЕРАЦИИ И ЭКСПОРТА"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733716" y="3259549"/>
            <a:ext cx="40291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"РАЗВИТИЕ ТУРИСТИЧЕСКОЙ ИНФРАСТРУКТУРЫ"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733716" y="3605586"/>
            <a:ext cx="44799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"ПОВЫШЕНИЕ ДОСТУПНОСТИ ТУРИСТИЧЕСКИХ ПРОДУКТОВ"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439775" y="156931"/>
            <a:ext cx="46381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Перечень ФЕДЕРАЛЬНЫХ ПРОЕКТОВ в рамках НП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5689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9"/>
          <p:cNvSpPr>
            <a:spLocks noChangeArrowheads="1"/>
          </p:cNvSpPr>
          <p:nvPr/>
        </p:nvSpPr>
        <p:spPr bwMode="auto">
          <a:xfrm>
            <a:off x="158750" y="194927"/>
            <a:ext cx="8526462" cy="33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542" tIns="42771" rIns="85542" bIns="42771" anchor="b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Перечень ФЕДЕРАЛЬНЫХ ПРОЕКТОВ вне НП (26 ФП)</a:t>
            </a:r>
            <a:endParaRPr lang="ru-RU" sz="16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8750" y="498835"/>
            <a:ext cx="4479925" cy="644330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50" dirty="0"/>
              <a:t>"ОБЕСПЕЧЕНИЕ РАСШИРЕННОГО НЕОНАТАЛЬНОГО СКРИНИНГА"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50" dirty="0"/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50" dirty="0"/>
              <a:t>"ОПТИМАЛЬНАЯ ДЛЯ ВОССТАНОВЛЕНИЯ ЗДОРОВЬЯ МЕДИЦИНСКАЯ РЕАБИЛИТАЦИЯ"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50" dirty="0"/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50" dirty="0"/>
              <a:t>"БИЗНЕС-СПРИНТ (Я ВЫБИРАЮ СПОРТ)"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50" dirty="0"/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50" dirty="0"/>
              <a:t>"РАЗВИТИЕ ИНФРАСТРУКТУРЫ В СФЕРЕ КУЛЬТУРЫ"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50" dirty="0"/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50" dirty="0"/>
              <a:t>"РАЗВИТИЕ ОТРАСЛЕЙ ОВОЩЕВОДСТВА И </a:t>
            </a:r>
            <a:r>
              <a:rPr lang="ru-RU" sz="1050" dirty="0"/>
              <a:t>КАРТОФЕЛЕВОДСТВА«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050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50" dirty="0"/>
              <a:t>ФЕДЕРАЛЬНЫЙ ПРОЕКТ "СОЗДАНИЕ УСЛОВИЙ ДЛЯ ОБУЧЕНИЯ, ОТДЫХА И ОЗДОРОВЛЕНИЯ ДЕТЕЙ И </a:t>
            </a:r>
            <a:r>
              <a:rPr lang="ru-RU" sz="1050" dirty="0"/>
              <a:t>МОЛОДЕЖИ</a:t>
            </a:r>
            <a:r>
              <a:rPr lang="ru-RU" sz="1050" dirty="0"/>
              <a:t> "</a:t>
            </a:r>
            <a:endParaRPr lang="ru-RU" sz="1050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050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50" dirty="0"/>
              <a:t> "СОДЕЙСТВИЕ СУБЪЕКТАМ РОССИЙСКОЙ ФЕДЕРАЦИИ В РЕАЛИЗАЦИИ АДРЕСНОЙ СОЦИАЛЬНОЙ ПОДДЕРЖКИ </a:t>
            </a:r>
            <a:r>
              <a:rPr lang="ru-RU" sz="1050" dirty="0"/>
              <a:t>ГРАЖДАН"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050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50" dirty="0"/>
              <a:t> "ОБЕСПЕЧЕНИЕ РАСШИРЕННОГО НЕОНАТАЛЬНОГО </a:t>
            </a:r>
            <a:r>
              <a:rPr lang="ru-RU" sz="1050" dirty="0"/>
              <a:t>СКРИНИНГА</a:t>
            </a:r>
            <a:r>
              <a:rPr lang="ru-RU" sz="1050" dirty="0"/>
              <a:t> "</a:t>
            </a:r>
            <a:endParaRPr lang="ru-RU" sz="1050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050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50" dirty="0"/>
              <a:t> "ОПТИМАЛЬНАЯ ДЛЯ ВОССТАНОВЛЕНИЯ ЗДОРОВЬЯ МЕДИЦИНСКАЯ </a:t>
            </a:r>
            <a:r>
              <a:rPr lang="ru-RU" sz="1050" dirty="0" smtClean="0"/>
              <a:t>РЕАБИЛИТАЦИЯ</a:t>
            </a:r>
            <a:r>
              <a:rPr lang="ru-RU" sz="1050" dirty="0"/>
              <a:t> "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050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50" dirty="0"/>
              <a:t>"РАЗВИТИЕ ИСКУССТВА И </a:t>
            </a:r>
            <a:r>
              <a:rPr lang="ru-RU" sz="1050" dirty="0"/>
              <a:t>ТВОРЧЕСТВА</a:t>
            </a:r>
            <a:r>
              <a:rPr lang="ru-RU" sz="1050" dirty="0"/>
              <a:t>"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050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50" dirty="0"/>
              <a:t>"СОХРАНЕНИЕ КУЛЬТУРНОГО И ИСТОРИЧЕСКОГО </a:t>
            </a:r>
            <a:r>
              <a:rPr lang="ru-RU" sz="1050" dirty="0" smtClean="0"/>
              <a:t>НАСЛЕДИЯ</a:t>
            </a:r>
            <a:r>
              <a:rPr lang="ru-RU" sz="1050" dirty="0"/>
              <a:t> </a:t>
            </a:r>
            <a:r>
              <a:rPr lang="ru-RU" sz="1050" dirty="0" smtClean="0"/>
              <a:t>"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050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50" dirty="0"/>
              <a:t> "РАЗВИТИЕ ИНФРАСТРУКТУРЫ В СФЕРЕ </a:t>
            </a:r>
            <a:r>
              <a:rPr lang="ru-RU" sz="1050" dirty="0" smtClean="0"/>
              <a:t>КУЛЬТУРЫ</a:t>
            </a:r>
            <a:r>
              <a:rPr lang="ru-RU" sz="1050" dirty="0"/>
              <a:t>"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050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50" dirty="0"/>
              <a:t>"СОВЕРШЕНСТВОВАНИЕ ГОСУДАРСТВЕННО-ОБЩЕСТВЕННОГО ПАРТНЕРСТВА В СФЕРЕ ГОС. НАЦ. ПОЛИТИКИ И В ОТНОШЕНИИ РОССИЙСКОГО КАЗАЧЕСТВА, А ТАКЖЕ ПОДДЕРЖКА ЭКОНОМИЧЕСКОГО И СОЦИАЛЬНОГО РАЗВИТИЯ КМНС </a:t>
            </a:r>
            <a:r>
              <a:rPr lang="ru-RU" sz="1050" dirty="0" smtClean="0"/>
              <a:t>"</a:t>
            </a:r>
            <a:endParaRPr lang="ru-RU" sz="105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38675" y="338061"/>
            <a:ext cx="4479925" cy="671722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1050" dirty="0" smtClean="0"/>
          </a:p>
          <a:p>
            <a:r>
              <a:rPr lang="ru-RU" sz="1050" dirty="0"/>
              <a:t>"РАЗВИТИЕ ОТРАСЛЕЙ И ТЕХНИЧЕСКАЯ МОДЕРНИЗАЦИЯ АГРОПРОМЫШЛЕННОГО КОМПЛЕКСА"</a:t>
            </a:r>
          </a:p>
          <a:p>
            <a:endParaRPr lang="ru-RU" sz="1050" dirty="0" smtClean="0"/>
          </a:p>
          <a:p>
            <a:r>
              <a:rPr lang="ru-RU" sz="1050" dirty="0"/>
              <a:t>"РАЗВИТИЕ ОТРАСЛЕЙ ОВОЩЕВОДСТВА И КАРТОФЕЛЕВОДСТВА"</a:t>
            </a:r>
            <a:endParaRPr lang="ru-RU" sz="1050" dirty="0" smtClean="0"/>
          </a:p>
          <a:p>
            <a:endParaRPr lang="ru-RU" sz="1050" dirty="0"/>
          </a:p>
          <a:p>
            <a:r>
              <a:rPr lang="ru-RU" sz="1050" dirty="0"/>
              <a:t>"ВОВЛЕЧЕНИЕ В ОБОРОТ И КОМПЛЕКСНАЯ МЕЛИОРАЦИЯ ЗЕМЕЛЬ СЕЛЬСКОХОЗЯЙСТВЕННОГО НАЗНАЧЕНИЯ"</a:t>
            </a:r>
            <a:endParaRPr lang="ru-RU" sz="1050" dirty="0" smtClean="0"/>
          </a:p>
          <a:p>
            <a:endParaRPr lang="ru-RU" sz="1050" dirty="0"/>
          </a:p>
          <a:p>
            <a:r>
              <a:rPr lang="ru-RU" sz="1050" dirty="0"/>
              <a:t>"РАЗВИТИЕ СЕЛЬСКОГО ТУРИЗМА"</a:t>
            </a:r>
            <a:endParaRPr lang="ru-RU" sz="1050" dirty="0" smtClean="0"/>
          </a:p>
          <a:p>
            <a:endParaRPr lang="ru-RU" sz="1050" dirty="0"/>
          </a:p>
          <a:p>
            <a:r>
              <a:rPr lang="ru-RU" sz="1050" dirty="0"/>
              <a:t>"ЗАЩИТА ОТ НАВОДНЕНИЙ И ИНЫХ НЕГАТИВНЫХ ВОЗДЕЙСТВИЙ ВОД И ОБЕСПЕЧЕНИЕ БЕЗОПАСНОСТИ ГИДРОТЕХНИЧЕСКИХ СООРУЖЕНИЙ"</a:t>
            </a:r>
            <a:endParaRPr lang="ru-RU" sz="1050" dirty="0" smtClean="0"/>
          </a:p>
          <a:p>
            <a:endParaRPr lang="ru-RU" sz="1050" dirty="0"/>
          </a:p>
          <a:p>
            <a:r>
              <a:rPr lang="ru-RU" sz="1050" dirty="0"/>
              <a:t>"СОДЕЙСТВИЕ РАЗВИТИЮ АВТОМОБИЛЬНЫХ ДОРОГ РЕГИОНАЛЬНОГО, МЕЖМУНИЦИПАЛЬНОГО И МЕСТНОГО ЗНАЧЕНИЯ"</a:t>
            </a:r>
            <a:endParaRPr lang="ru-RU" sz="1050" dirty="0" smtClean="0"/>
          </a:p>
          <a:p>
            <a:endParaRPr lang="ru-RU" sz="1050" dirty="0"/>
          </a:p>
          <a:p>
            <a:r>
              <a:rPr lang="ru-RU" sz="1050" dirty="0"/>
              <a:t>"СОДЕЙСТВИЕ СУБЪЕКТАМ РОССИЙСКОЙ ФЕДЕРАЦИИ В РЕАЛИЗАЦИИ ПОЛНОМОЧИЙ ПО ОКАЗАНИЮ </a:t>
            </a:r>
            <a:r>
              <a:rPr lang="ru-RU" sz="1050" dirty="0" smtClean="0"/>
              <a:t>ГОС. </a:t>
            </a:r>
            <a:r>
              <a:rPr lang="ru-RU" sz="1050" dirty="0"/>
              <a:t>ПОДДЕРЖКИ ГРАЖДАНАМ В ОБЕСПЕЧЕНИИ ЖИЛЬЕМ И ОПЛАТЕ </a:t>
            </a:r>
            <a:r>
              <a:rPr lang="ru-RU" sz="1050" dirty="0" smtClean="0"/>
              <a:t>ЖКХ"</a:t>
            </a:r>
          </a:p>
          <a:p>
            <a:endParaRPr lang="ru-RU" sz="1050" dirty="0"/>
          </a:p>
          <a:p>
            <a:r>
              <a:rPr lang="ru-RU" sz="1050" dirty="0"/>
              <a:t>"РАЗВИТИЕ ЖИЛИЩНОГО СТРОИТЕЛЬСТВА НА СЕЛЬСКИХ ТЕРРИТОРИЯХ И ПОВЫШЕНИЕ УРОВНЯ БЛАГОУСТРОЙСТВА </a:t>
            </a:r>
            <a:r>
              <a:rPr lang="ru-RU" sz="1050" dirty="0" smtClean="0"/>
              <a:t>ДОМОВЛАДЕНИЙ</a:t>
            </a:r>
            <a:r>
              <a:rPr lang="ru-RU" sz="1050" dirty="0"/>
              <a:t> "</a:t>
            </a:r>
          </a:p>
          <a:p>
            <a:endParaRPr lang="ru-RU" sz="1050" dirty="0" smtClean="0"/>
          </a:p>
          <a:p>
            <a:r>
              <a:rPr lang="ru-RU" sz="1050" dirty="0" smtClean="0"/>
              <a:t>"</a:t>
            </a:r>
            <a:r>
              <a:rPr lang="ru-RU" sz="1050" dirty="0"/>
              <a:t>СОВРЕМЕННЫЙ ОБЛИК СЕЛЬСКИХ ТЕРРИТОРИЙ"</a:t>
            </a:r>
          </a:p>
          <a:p>
            <a:endParaRPr lang="ru-RU" sz="1050" dirty="0" smtClean="0"/>
          </a:p>
          <a:p>
            <a:r>
              <a:rPr lang="ru-RU" sz="1050" dirty="0"/>
              <a:t>"СОДЕЙСТВИЕ ЗАНЯТОСТИ СЕЛЬСКОГО НАСЕЛЕНИЯ"</a:t>
            </a:r>
          </a:p>
          <a:p>
            <a:endParaRPr lang="ru-RU" sz="1050" dirty="0" smtClean="0"/>
          </a:p>
          <a:p>
            <a:r>
              <a:rPr lang="ru-RU" sz="1050" dirty="0"/>
              <a:t>"РАЗВИТИЕ ТРАНСПОРТНОЙ ИНФРАСТРУКТУРЫ НА СЕЛЬСКИХ ТЕРРИТОРИЯХ"</a:t>
            </a:r>
          </a:p>
          <a:p>
            <a:r>
              <a:rPr lang="ru-RU" sz="1050" dirty="0"/>
              <a:t> </a:t>
            </a:r>
          </a:p>
          <a:p>
            <a:r>
              <a:rPr lang="ru-RU" sz="1050" dirty="0"/>
              <a:t>"БЛАГОУСТРОЙСТВО СЕЛЬСКИХ ТЕРРИТОРИЙ"</a:t>
            </a:r>
          </a:p>
          <a:p>
            <a:r>
              <a:rPr lang="ru-RU" sz="1050" dirty="0"/>
              <a:t> </a:t>
            </a:r>
          </a:p>
          <a:p>
            <a:r>
              <a:rPr lang="ru-RU" sz="1050" dirty="0"/>
              <a:t>"РАЗВИТИЕ ЦИФРОВЫХ И ИНФОРМАЦИОННЫХ ПРОЕКТОВ НА ТЕРРИТОРИИ СУБЪЕКТОВ РОССИЙСКОЙ ФЕДЕРАЦИИ</a:t>
            </a:r>
            <a:r>
              <a:rPr lang="ru-RU" sz="1050" dirty="0" smtClean="0"/>
              <a:t>"</a:t>
            </a:r>
          </a:p>
          <a:p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18172317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4478&quot;/&gt;&lt;partner val=&quot;53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 val=&quot;,&quot;&gt;,&lt;/m_chDecimalSymbol&gt;&lt;m_nGroupingDigits val=&quot;3&quot;/&gt;&lt;m_chGroupingSymbol val=&quot;.&quot;&gt;.&lt;/m_chGroupingSymbol&gt;&lt;/m_precDefault&gt;&lt;/CDefaultPrec&gt;&lt;/root&gt;"/>
  <p:tag name="THINKCELLUNDODONOTDELETE" val="72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cK Disclaimer"/>
  <p:tag name="RESIZE" val="Yes"/>
  <p:tag name="LLEFT" val=" 210.125"/>
  <p:tag name="LTOP" val=" 469.87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pSZtwW_O0adpfNTuRFwz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VnHWX9mwk6QmJ4rQ8GKG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heme/theme1.xml><?xml version="1.0" encoding="utf-8"?>
<a:theme xmlns:a="http://schemas.openxmlformats.org/drawingml/2006/main" name="Universal Template_RU">
  <a:themeElements>
    <a:clrScheme name="Universal Template_RU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Universal Template_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rnd" cmpd="sng" algn="ctr">
          <a:solidFill>
            <a:schemeClr val="accent1">
              <a:lumMod val="25000"/>
            </a:schemeClr>
          </a:solidFill>
          <a:prstDash val="solid"/>
          <a:round/>
          <a:headEnd type="none"/>
          <a:tailEnd type="triangle" w="med" len="lg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mtClean="0"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al Template_RU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3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F8DFF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557FE7"/>
        </a:accent6>
        <a:hlink>
          <a:srgbClr val="96C5F8"/>
        </a:hlink>
        <a:folHlink>
          <a:srgbClr val="D8E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4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2960"/>
        </a:accent1>
        <a:accent2>
          <a:srgbClr val="0066CC"/>
        </a:accent2>
        <a:accent3>
          <a:srgbClr val="AAAAAA"/>
        </a:accent3>
        <a:accent4>
          <a:srgbClr val="DADADA"/>
        </a:accent4>
        <a:accent5>
          <a:srgbClr val="AAACB6"/>
        </a:accent5>
        <a:accent6>
          <a:srgbClr val="005CB9"/>
        </a:accent6>
        <a:hlink>
          <a:srgbClr val="91B0FF"/>
        </a:hlink>
        <a:folHlink>
          <a:srgbClr val="C7E0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E7B95C"/>
        </a:accent6>
        <a:hlink>
          <a:srgbClr val="4F8636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6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7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AAA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8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9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0A2A0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10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174A7C"/>
        </a:accent1>
        <a:accent2>
          <a:srgbClr val="50A2A0"/>
        </a:accent2>
        <a:accent3>
          <a:srgbClr val="AAAAAA"/>
        </a:accent3>
        <a:accent4>
          <a:srgbClr val="DADADA"/>
        </a:accent4>
        <a:accent5>
          <a:srgbClr val="ABB1BF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25375</TotalTime>
  <Words>650</Words>
  <Application>Microsoft Office PowerPoint</Application>
  <PresentationFormat>Произвольный</PresentationFormat>
  <Paragraphs>132</Paragraphs>
  <Slides>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Times New Roman</vt:lpstr>
      <vt:lpstr>Universal Template_RU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Corporate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Corporate</dc:creator>
  <cp:keywords>Message Universal Template A4</cp:keywords>
  <dc:description>Version 1.1</dc:description>
  <cp:lastModifiedBy>Любимова Светлана Петровна</cp:lastModifiedBy>
  <cp:revision>2149</cp:revision>
  <cp:lastPrinted>2021-11-08T12:04:49Z</cp:lastPrinted>
  <dcterms:created xsi:type="dcterms:W3CDTF">2006-03-07T14:01:06Z</dcterms:created>
  <dcterms:modified xsi:type="dcterms:W3CDTF">2022-10-20T01:45:49Z</dcterms:modified>
  <cp:category>POT - A4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niversal Objects">
    <vt:bool>true</vt:bool>
  </property>
  <property fmtid="{D5CDD505-2E9C-101B-9397-08002B2CF9AE}" pid="3" name="McKPaperSize">
    <vt:lpwstr>A4</vt:lpwstr>
  </property>
  <property fmtid="{D5CDD505-2E9C-101B-9397-08002B2CF9AE}" pid="4" name="NotesPageLayout">
    <vt:lpwstr>Message</vt:lpwstr>
  </property>
  <property fmtid="{D5CDD505-2E9C-101B-9397-08002B2CF9AE}" pid="5" name="Event">
    <vt:lpwstr>Документ для ИК</vt:lpwstr>
  </property>
  <property fmtid="{D5CDD505-2E9C-101B-9397-08002B2CF9AE}" pid="6" name="Delivery Date">
    <vt:lpwstr>Москва, 13 июня 2006 г.</vt:lpwstr>
  </property>
  <property fmtid="{D5CDD505-2E9C-101B-9397-08002B2CF9AE}" pid="7" name="Title">
    <vt:lpwstr>Название</vt:lpwstr>
  </property>
  <property fmtid="{D5CDD505-2E9C-101B-9397-08002B2CF9AE}" pid="8" name="Final">
    <vt:bool>true</vt:bool>
  </property>
  <property fmtid="{D5CDD505-2E9C-101B-9397-08002B2CF9AE}" pid="9" name="DocID">
    <vt:lpwstr>MOS-ROS005-200600608-SS1wm-r_c</vt:lpwstr>
  </property>
  <property fmtid="{D5CDD505-2E9C-101B-9397-08002B2CF9AE}" pid="10" name="DocIDinTitle">
    <vt:bool>false</vt:bool>
  </property>
  <property fmtid="{D5CDD505-2E9C-101B-9397-08002B2CF9AE}" pid="11" name="DocIDinSlide">
    <vt:bool>true</vt:bool>
  </property>
  <property fmtid="{D5CDD505-2E9C-101B-9397-08002B2CF9AE}" pid="12" name="DocIDPosition">
    <vt:i4>1</vt:i4>
  </property>
</Properties>
</file>