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0"/>
  </p:notesMasterIdLst>
  <p:sldIdLst>
    <p:sldId id="379" r:id="rId2"/>
    <p:sldId id="401" r:id="rId3"/>
    <p:sldId id="402" r:id="rId4"/>
    <p:sldId id="403" r:id="rId5"/>
    <p:sldId id="404" r:id="rId6"/>
    <p:sldId id="368" r:id="rId7"/>
    <p:sldId id="375" r:id="rId8"/>
    <p:sldId id="363" r:id="rId9"/>
    <p:sldId id="376" r:id="rId10"/>
    <p:sldId id="377" r:id="rId11"/>
    <p:sldId id="378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97C"/>
    <a:srgbClr val="E5452C"/>
    <a:srgbClr val="00B050"/>
    <a:srgbClr val="FF00FF"/>
    <a:srgbClr val="90C36D"/>
    <a:srgbClr val="454F5E"/>
    <a:srgbClr val="2E2183"/>
    <a:srgbClr val="002060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1" autoAdjust="0"/>
    <p:restoredTop sz="86421" autoAdjust="0"/>
  </p:normalViewPr>
  <p:slideViewPr>
    <p:cSldViewPr>
      <p:cViewPr varScale="1">
        <p:scale>
          <a:sx n="73" d="100"/>
          <a:sy n="73" d="100"/>
        </p:scale>
        <p:origin x="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План на 2022 г.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Производительность труда и </c:v>
                </c:pt>
                <c:pt idx="1">
                  <c:v>Цифровая экономика</c:v>
                </c:pt>
                <c:pt idx="2">
                  <c:v>Международная </c:v>
                </c:pt>
                <c:pt idx="3">
                  <c:v>Культура</c:v>
                </c:pt>
                <c:pt idx="4">
                  <c:v>Малое и среднее предпринимательство</c:v>
                </c:pt>
                <c:pt idx="5">
                  <c:v>Туризм и индустрия гостеприимства</c:v>
                </c:pt>
                <c:pt idx="6">
                  <c:v>Образование</c:v>
                </c:pt>
                <c:pt idx="7">
                  <c:v>Здравоохранение</c:v>
                </c:pt>
                <c:pt idx="8">
                  <c:v>Экология</c:v>
                </c:pt>
                <c:pt idx="9">
                  <c:v>Демография</c:v>
                </c:pt>
                <c:pt idx="10">
                  <c:v>Жилье и городская среда</c:v>
                </c:pt>
                <c:pt idx="11">
                  <c:v>Безопасные качественные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37.380199999999995</c:v>
                </c:pt>
                <c:pt idx="1">
                  <c:v>56.493900000000004</c:v>
                </c:pt>
                <c:pt idx="2">
                  <c:v>59.140160000000002</c:v>
                </c:pt>
                <c:pt idx="3">
                  <c:v>354.87049999999999</c:v>
                </c:pt>
                <c:pt idx="4">
                  <c:v>435.60359999999997</c:v>
                </c:pt>
                <c:pt idx="5">
                  <c:v>640.57940000000008</c:v>
                </c:pt>
                <c:pt idx="6">
                  <c:v>3072.0166400000003</c:v>
                </c:pt>
                <c:pt idx="7">
                  <c:v>3790.4649199999999</c:v>
                </c:pt>
                <c:pt idx="8">
                  <c:v>4037.7786000000001</c:v>
                </c:pt>
                <c:pt idx="9">
                  <c:v>7618.8222999999998</c:v>
                </c:pt>
                <c:pt idx="10">
                  <c:v>11039.613799999999</c:v>
                </c:pt>
                <c:pt idx="11">
                  <c:v>11752.315699999999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3873832"/>
        <c:axId val="393874224"/>
      </c:barChart>
      <c:catAx>
        <c:axId val="393873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3874224"/>
        <c:crosses val="autoZero"/>
        <c:auto val="1"/>
        <c:lblAlgn val="ctr"/>
        <c:lblOffset val="10"/>
        <c:tickLblSkip val="1"/>
        <c:noMultiLvlLbl val="0"/>
      </c:catAx>
      <c:valAx>
        <c:axId val="393874224"/>
        <c:scaling>
          <c:orientation val="minMax"/>
          <c:min val="0"/>
        </c:scaling>
        <c:delete val="1"/>
        <c:axPos val="b"/>
        <c:numFmt formatCode="#,##0.0" sourceLinked="1"/>
        <c:majorTickMark val="out"/>
        <c:minorTickMark val="none"/>
        <c:tickLblPos val="nextTo"/>
        <c:crossAx val="39387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07601007295488"/>
          <c:y val="0.24221382809317482"/>
          <c:w val="0.53692325114633976"/>
          <c:h val="0.15159278598674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80784489140402"/>
          <c:y val="0.10321103580227134"/>
          <c:w val="0.47549709373578952"/>
          <c:h val="0.89187415296904904"/>
        </c:manualLayout>
      </c:layout>
      <c:pi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C7-944C-BDF2-293607FBF4A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C7-944C-BDF2-293607FBF4AC}"/>
              </c:ext>
            </c:extLst>
          </c:dPt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ФБ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11.6</c:v>
                </c:pt>
                <c:pt idx="1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C7-944C-BDF2-293607FBF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B4-8E49-99B3-098496766A04}"/>
              </c:ext>
            </c:extLst>
          </c:dPt>
          <c:dPt>
            <c:idx val="1"/>
            <c:bubble3D val="0"/>
            <c:spPr>
              <a:solidFill>
                <a:srgbClr val="2E218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333-BC41-B710-CB7D94C26B0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33-BC41-B710-CB7D94C26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39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2FD28C4-8FEE-4820-AC3F-5AC06CBED42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7612"/>
            <a:ext cx="5438775" cy="390780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400" cy="49839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4"/>
            <a:ext cx="2946400" cy="49839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95F1A1B9-6B0E-4161-811A-26EE94663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1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2022: Культура, Образование, Жилье, Здравоохранение, БКД, </a:t>
            </a:r>
            <a:r>
              <a:rPr lang="ru-RU" baseline="0" dirty="0" smtClean="0"/>
              <a:t>Экология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2021:</a:t>
            </a:r>
            <a:r>
              <a:rPr lang="ru-RU" baseline="0" dirty="0" smtClean="0"/>
              <a:t> Жилье, Здравоохранение, Образование, БКД, </a:t>
            </a:r>
            <a:r>
              <a:rPr lang="ru-RU" baseline="0" dirty="0" err="1" smtClean="0"/>
              <a:t>Междун.кооп</a:t>
            </a:r>
            <a:r>
              <a:rPr lang="ru-RU" baseline="0" dirty="0" smtClean="0"/>
              <a:t>. и экспорт</a:t>
            </a:r>
            <a:endParaRPr lang="ru-RU" dirty="0" smtClean="0"/>
          </a:p>
          <a:p>
            <a:r>
              <a:rPr lang="ru-RU" baseline="0" dirty="0" smtClean="0"/>
              <a:t>2020: Жилье, Здравоохранение, Образование, Демография, БКД, Культура, </a:t>
            </a:r>
            <a:r>
              <a:rPr lang="ru-RU" baseline="0" dirty="0" err="1" smtClean="0"/>
              <a:t>Междун.кооп</a:t>
            </a:r>
            <a:r>
              <a:rPr lang="ru-RU" baseline="0" dirty="0" smtClean="0"/>
              <a:t>. и экспорт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8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95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7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2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3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78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453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4FDDE9-D213-8343-95EC-FBDA8168D84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85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51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3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68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60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28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2022: Культура, Образование, Жилье, Здравоохранение, БКД, </a:t>
            </a:r>
          </a:p>
          <a:p>
            <a:r>
              <a:rPr lang="ru-RU" dirty="0" smtClean="0"/>
              <a:t>2021:</a:t>
            </a:r>
            <a:r>
              <a:rPr lang="ru-RU" baseline="0" dirty="0" smtClean="0"/>
              <a:t> Жилье, Здравоохранение, Образование, БКД</a:t>
            </a:r>
          </a:p>
          <a:p>
            <a:r>
              <a:rPr lang="ru-RU" baseline="0" dirty="0" smtClean="0"/>
              <a:t>2020: Жилье, Здравоохранение, Образование, Демография, БКД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3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09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5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1A1B9-6B0E-4161-811A-26EE946636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9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1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2022: Культура, Образование, Жилье, Здравоохранение,</a:t>
            </a:r>
            <a:r>
              <a:rPr lang="ru-RU" baseline="0" dirty="0" smtClean="0"/>
              <a:t> </a:t>
            </a:r>
            <a:r>
              <a:rPr lang="ru-RU" dirty="0" smtClean="0"/>
              <a:t>БКД, Демография, Экология, Международная кооперация и экспорт</a:t>
            </a:r>
          </a:p>
          <a:p>
            <a:r>
              <a:rPr lang="ru-RU" dirty="0" smtClean="0"/>
              <a:t>2021:</a:t>
            </a:r>
            <a:r>
              <a:rPr lang="ru-RU" baseline="0" dirty="0" smtClean="0"/>
              <a:t> Жилье, Здравоохранение, Образование, Демография, БКД, Экология</a:t>
            </a:r>
          </a:p>
          <a:p>
            <a:r>
              <a:rPr lang="ru-RU" baseline="0" dirty="0" smtClean="0"/>
              <a:t>2020: Жилье, Здравоохранение, Культура, Образование, Демография, БКД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1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Минприроды: ПАО «</a:t>
            </a:r>
            <a:r>
              <a:rPr lang="ru-RU" dirty="0" err="1" smtClean="0"/>
              <a:t>Русал</a:t>
            </a:r>
            <a:r>
              <a:rPr lang="ru-RU" dirty="0" smtClean="0"/>
              <a:t> Братск» в 2022 году реализуются проекты по внедрению технологии «Экологический </a:t>
            </a:r>
            <a:r>
              <a:rPr lang="ru-RU" dirty="0" err="1" smtClean="0"/>
              <a:t>Содерберг</a:t>
            </a:r>
            <a:r>
              <a:rPr lang="ru-RU" dirty="0" smtClean="0"/>
              <a:t>», по строительство «сухих», модернизации «мокрой» газоочистных установок. </a:t>
            </a:r>
          </a:p>
          <a:p>
            <a:r>
              <a:rPr lang="ru-RU" dirty="0" smtClean="0"/>
              <a:t>АО "Группа Илим" (филиал в г. Братске) внедряется система утилизации </a:t>
            </a:r>
            <a:r>
              <a:rPr lang="ru-RU" dirty="0" err="1" smtClean="0"/>
              <a:t>дурнопахнущих</a:t>
            </a:r>
            <a:r>
              <a:rPr lang="ru-RU" dirty="0" smtClean="0"/>
              <a:t> газов.</a:t>
            </a:r>
          </a:p>
          <a:p>
            <a:r>
              <a:rPr lang="ru-RU" dirty="0" smtClean="0"/>
              <a:t>Байкальской энергетической компанией выполняются работы по техническому перевооружению электрофильтров на ТЭЦ-6.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1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2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2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DDE9-D213-8343-95EC-FBDA8168D84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5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95" b="0" i="0">
                <a:solidFill>
                  <a:srgbClr val="4140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4649" y="6362249"/>
            <a:ext cx="2922022" cy="3420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6566" y="6362249"/>
            <a:ext cx="2100203" cy="34205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74549" y="6362249"/>
            <a:ext cx="2100203" cy="34205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71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Содержимое 1"/>
          <p:cNvSpPr>
            <a:spLocks noGrp="1"/>
          </p:cNvSpPr>
          <p:nvPr>
            <p:ph/>
          </p:nvPr>
        </p:nvSpPr>
        <p:spPr>
          <a:xfrm>
            <a:off x="121492" y="234863"/>
            <a:ext cx="8797352" cy="1256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891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7010670" y="6660392"/>
            <a:ext cx="1904932" cy="276999"/>
          </a:xfrm>
        </p:spPr>
        <p:txBody>
          <a:bodyPr/>
          <a:lstStyle/>
          <a:p>
            <a:fld id="{9C89C588-F725-4366-A9A0-24933457EBC7}" type="slidenum">
              <a:rPr lang="en-US">
                <a:solidFill>
                  <a:srgbClr val="FFFFFF"/>
                </a:solidFill>
              </a:r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8892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6994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BD66-29E5-4727-B20C-899B1133C5E5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5118-AEFE-4D43-BD56-AB8D467F7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176" y="2455724"/>
            <a:ext cx="8571442" cy="1897553"/>
          </a:xfrm>
          <a:prstGeom prst="rect">
            <a:avLst/>
          </a:prstGeom>
        </p:spPr>
        <p:txBody>
          <a:bodyPr vert="horz" wrap="square" lIns="0" tIns="7221" rIns="0" bIns="0" rtlCol="0">
            <a:spAutoFit/>
          </a:bodyPr>
          <a:lstStyle/>
          <a:p>
            <a:pPr marL="5777" algn="ctr">
              <a:spcBef>
                <a:spcPts val="57"/>
              </a:spcBef>
            </a:pPr>
            <a:endParaRPr lang="ru-RU" sz="1400" b="1" spc="93" dirty="0">
              <a:solidFill>
                <a:srgbClr val="002060"/>
              </a:solidFill>
              <a:latin typeface="Trebuchet MS"/>
              <a:ea typeface="+mj-ea"/>
              <a:cs typeface="Trebuchet MS"/>
            </a:endParaRPr>
          </a:p>
          <a:p>
            <a:pPr marL="5777" algn="ctr">
              <a:spcBef>
                <a:spcPts val="57"/>
              </a:spcBef>
            </a:pPr>
            <a:r>
              <a:rPr lang="ru-RU" sz="3600" b="1" spc="93" dirty="0" smtClean="0">
                <a:solidFill>
                  <a:srgbClr val="002060"/>
                </a:solidFill>
                <a:latin typeface="Trebuchet MS"/>
                <a:ea typeface="+mj-ea"/>
                <a:cs typeface="Trebuchet MS"/>
              </a:rPr>
              <a:t>РЕАЛИЗАЦИЯ </a:t>
            </a:r>
            <a:r>
              <a:rPr lang="ru-RU" sz="3600" b="1" spc="93" dirty="0">
                <a:solidFill>
                  <a:srgbClr val="002060"/>
                </a:solidFill>
                <a:latin typeface="Trebuchet MS"/>
                <a:ea typeface="+mj-ea"/>
                <a:cs typeface="Trebuchet MS"/>
              </a:rPr>
              <a:t>МЕРОПРИЯТИЙ НАЦИОНАЛЬНЫХ ПРОЕКТОВ </a:t>
            </a:r>
            <a:r>
              <a:rPr lang="ru-RU" sz="3600" b="1" spc="93" dirty="0" smtClean="0">
                <a:solidFill>
                  <a:srgbClr val="002060"/>
                </a:solidFill>
                <a:latin typeface="Trebuchet MS"/>
                <a:ea typeface="+mj-ea"/>
                <a:cs typeface="Trebuchet MS"/>
              </a:rPr>
              <a:t>НА </a:t>
            </a:r>
            <a:r>
              <a:rPr lang="ru-RU" sz="3600" b="1" spc="93" dirty="0">
                <a:solidFill>
                  <a:srgbClr val="002060"/>
                </a:solidFill>
                <a:latin typeface="Trebuchet MS"/>
                <a:ea typeface="+mj-ea"/>
                <a:cs typeface="Trebuchet MS"/>
              </a:rPr>
              <a:t>ТЕРРИТОРИИ ИРКУТСКОЙ 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63619" y="5733256"/>
            <a:ext cx="4713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63619" y="5877925"/>
            <a:ext cx="4570556" cy="316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77" algn="ctr">
              <a:spcBef>
                <a:spcPts val="57"/>
              </a:spcBef>
            </a:pPr>
            <a:r>
              <a:rPr lang="ru-RU" sz="1455" b="1" spc="-91" dirty="0" smtClean="0">
                <a:solidFill>
                  <a:srgbClr val="002060"/>
                </a:solidFill>
                <a:latin typeface="Trebuchet MS"/>
              </a:rPr>
              <a:t>29 </a:t>
            </a:r>
            <a:r>
              <a:rPr lang="ru-RU" sz="1455" b="1" spc="-91" dirty="0" smtClean="0">
                <a:solidFill>
                  <a:srgbClr val="002060"/>
                </a:solidFill>
                <a:latin typeface="Trebuchet MS"/>
              </a:rPr>
              <a:t>ноября 2022 года</a:t>
            </a:r>
            <a:endParaRPr lang="ru-RU" sz="1455" spc="-9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9397"/>
            <a:ext cx="2121412" cy="1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568BD94-9BF1-5D44-B153-1504D31F8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386">
            <a:off x="995591" y="-1811859"/>
            <a:ext cx="8249609" cy="8251200"/>
          </a:xfrm>
          <a:prstGeom prst="rect">
            <a:avLst/>
          </a:prstGeom>
          <a:effectLst>
            <a:outerShdw blurRad="114300" dist="12700" dir="2700000" algn="tl" rotWithShape="0">
              <a:prstClr val="black">
                <a:alpha val="34852"/>
              </a:prstClr>
            </a:outerShdw>
          </a:effectLst>
        </p:spPr>
      </p:pic>
      <p:grpSp>
        <p:nvGrpSpPr>
          <p:cNvPr id="222" name="Группа 221"/>
          <p:cNvGrpSpPr/>
          <p:nvPr/>
        </p:nvGrpSpPr>
        <p:grpSpPr>
          <a:xfrm>
            <a:off x="323528" y="2127125"/>
            <a:ext cx="1291774" cy="698941"/>
            <a:chOff x="2925495" y="1833310"/>
            <a:chExt cx="1722366" cy="931921"/>
          </a:xfrm>
        </p:grpSpPr>
        <p:sp>
          <p:nvSpPr>
            <p:cNvPr id="223" name="TextBox 222"/>
            <p:cNvSpPr txBox="1"/>
            <p:nvPr/>
          </p:nvSpPr>
          <p:spPr>
            <a:xfrm>
              <a:off x="3005460" y="1833310"/>
              <a:ext cx="1603375" cy="70053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2500"/>
                </a:lnSpc>
                <a:defRPr sz="2800">
                  <a:solidFill>
                    <a:srgbClr val="BE5107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ru-RU" sz="6600" b="1" dirty="0">
                  <a:solidFill>
                    <a:srgbClr val="2E2183"/>
                  </a:solidFill>
                </a:rPr>
                <a:t>70</a:t>
              </a: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2925495" y="2317246"/>
              <a:ext cx="1722366" cy="44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75"/>
                </a:lnSpc>
              </a:pPr>
              <a:r>
                <a:rPr lang="ru-RU" b="1" dirty="0">
                  <a:solidFill>
                    <a:srgbClr val="2E2183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объектов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63891" y="4073682"/>
            <a:ext cx="2959942" cy="1182375"/>
            <a:chOff x="8867775" y="4024962"/>
            <a:chExt cx="3946589" cy="1576499"/>
          </a:xfrm>
        </p:grpSpPr>
        <p:sp>
          <p:nvSpPr>
            <p:cNvPr id="91" name="Прямоугольник 9">
              <a:extLst>
                <a:ext uri="{FF2B5EF4-FFF2-40B4-BE49-F238E27FC236}">
                  <a16:creationId xmlns:a16="http://schemas.microsoft.com/office/drawing/2014/main" xmlns="" id="{3801C289-92F1-3B4C-9ADC-B40E112AB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67775" y="4097413"/>
              <a:ext cx="183048" cy="180035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xmlns="" id="{DFF1F778-C93E-7543-B43D-CDF20B0B27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67775" y="4681858"/>
              <a:ext cx="180000" cy="18003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26" name="Прямоугольник 225">
              <a:extLst>
                <a:ext uri="{FF2B5EF4-FFF2-40B4-BE49-F238E27FC236}">
                  <a16:creationId xmlns:a16="http://schemas.microsoft.com/office/drawing/2014/main" xmlns="" id="{DD5F083E-3771-2D4E-B1DA-73AC251E73CD}"/>
                </a:ext>
              </a:extLst>
            </p:cNvPr>
            <p:cNvSpPr/>
            <p:nvPr/>
          </p:nvSpPr>
          <p:spPr>
            <a:xfrm>
              <a:off x="9004458" y="4024962"/>
              <a:ext cx="3809906" cy="1576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объекты строительства</a:t>
              </a:r>
            </a:p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объекты реконструкции</a:t>
              </a:r>
            </a:p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объекты капитального ремонта</a:t>
              </a:r>
            </a:p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поставка и монтаж фельдшерско-акушерских пунктов</a:t>
              </a:r>
            </a:p>
            <a:p>
              <a:pPr>
                <a:lnSpc>
                  <a:spcPts val="1275"/>
                </a:lnSpc>
                <a:spcAft>
                  <a:spcPts val="450"/>
                </a:spcAft>
              </a:pPr>
              <a:r>
                <a:rPr lang="ru-RU" sz="750" dirty="0">
                  <a:latin typeface="Roboto Light" panose="02000000000000000000" pitchFamily="2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поставка и монтаж врачебных амбулаторий</a:t>
              </a:r>
            </a:p>
          </p:txBody>
        </p:sp>
        <p:sp>
          <p:nvSpPr>
            <p:cNvPr id="227" name="Крест 226">
              <a:extLst>
                <a:ext uri="{FF2B5EF4-FFF2-40B4-BE49-F238E27FC236}">
                  <a16:creationId xmlns:a16="http://schemas.microsoft.com/office/drawing/2014/main" xmlns="" id="{E4FC8B91-1DCD-4446-9BB3-EA9F8C9B5A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67775" y="4979479"/>
              <a:ext cx="180000" cy="180000"/>
            </a:xfrm>
            <a:prstGeom prst="plus">
              <a:avLst>
                <a:gd name="adj" fmla="val 3808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8867775" y="4392961"/>
              <a:ext cx="180000" cy="18160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9" name="Кольцо 8"/>
            <p:cNvSpPr/>
            <p:nvPr/>
          </p:nvSpPr>
          <p:spPr>
            <a:xfrm>
              <a:off x="8867775" y="5280472"/>
              <a:ext cx="180000" cy="180000"/>
            </a:xfrm>
            <a:prstGeom prst="donut">
              <a:avLst>
                <a:gd name="adj" fmla="val 1439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49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3739763" y="4213770"/>
            <a:ext cx="81000" cy="79667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830086" y="5145149"/>
            <a:ext cx="81000" cy="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Крест 50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653584" y="5325959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Кольцо 52"/>
          <p:cNvSpPr/>
          <p:nvPr/>
        </p:nvSpPr>
        <p:spPr>
          <a:xfrm>
            <a:off x="4172792" y="5539083"/>
            <a:ext cx="81000" cy="81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27B0CD1-9342-2844-AF86-270A33376089}"/>
              </a:ext>
            </a:extLst>
          </p:cNvPr>
          <p:cNvSpPr txBox="1"/>
          <p:nvPr/>
        </p:nvSpPr>
        <p:spPr>
          <a:xfrm>
            <a:off x="7508528" y="2121225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Бодайбо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DE362AB-7D93-7745-ABA1-B23015C36E26}"/>
              </a:ext>
            </a:extLst>
          </p:cNvPr>
          <p:cNvSpPr txBox="1"/>
          <p:nvPr/>
        </p:nvSpPr>
        <p:spPr>
          <a:xfrm>
            <a:off x="4681144" y="4991102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Еланцы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C2DC502-8E5C-1D41-8EA1-CE40111E45BA}"/>
              </a:ext>
            </a:extLst>
          </p:cNvPr>
          <p:cNvSpPr txBox="1"/>
          <p:nvPr/>
        </p:nvSpPr>
        <p:spPr>
          <a:xfrm>
            <a:off x="3849517" y="5278729"/>
            <a:ext cx="81299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ИРКУТСК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9D180CBC-C3FF-7C4E-BAAC-C93ECC406DC0}"/>
              </a:ext>
            </a:extLst>
          </p:cNvPr>
          <p:cNvSpPr txBox="1"/>
          <p:nvPr/>
        </p:nvSpPr>
        <p:spPr>
          <a:xfrm>
            <a:off x="3445958" y="5356812"/>
            <a:ext cx="7016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Шелехов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2FD646A5-61D4-E04D-A462-4AB23C544BCD}"/>
              </a:ext>
            </a:extLst>
          </p:cNvPr>
          <p:cNvSpPr txBox="1"/>
          <p:nvPr/>
        </p:nvSpPr>
        <p:spPr>
          <a:xfrm>
            <a:off x="3021198" y="4834302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Черемхово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8B814E1A-4DCF-834B-A84D-E6FF7298277D}"/>
              </a:ext>
            </a:extLst>
          </p:cNvPr>
          <p:cNvSpPr txBox="1"/>
          <p:nvPr/>
        </p:nvSpPr>
        <p:spPr>
          <a:xfrm>
            <a:off x="3689644" y="1909111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Усть-Илимск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694AA16-48F3-D847-B200-C783E11E06E7}"/>
              </a:ext>
            </a:extLst>
          </p:cNvPr>
          <p:cNvSpPr txBox="1"/>
          <p:nvPr/>
        </p:nvSpPr>
        <p:spPr>
          <a:xfrm>
            <a:off x="1942486" y="2880660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Тайшет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A3CD440-E2DA-EC4F-90C5-427E9C6A88FF}"/>
              </a:ext>
            </a:extLst>
          </p:cNvPr>
          <p:cNvSpPr txBox="1"/>
          <p:nvPr/>
        </p:nvSpPr>
        <p:spPr>
          <a:xfrm>
            <a:off x="3319184" y="3141467"/>
            <a:ext cx="7016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Братск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6525FC6B-8E1B-E645-B58B-B0CA4D36F5A2}"/>
              </a:ext>
            </a:extLst>
          </p:cNvPr>
          <p:cNvSpPr txBox="1"/>
          <p:nvPr/>
        </p:nvSpPr>
        <p:spPr>
          <a:xfrm>
            <a:off x="3427697" y="5182187"/>
            <a:ext cx="7016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Ангарск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341A1B98-11D6-814F-A92B-97DE8AB215B9}"/>
              </a:ext>
            </a:extLst>
          </p:cNvPr>
          <p:cNvSpPr txBox="1"/>
          <p:nvPr/>
        </p:nvSpPr>
        <p:spPr>
          <a:xfrm>
            <a:off x="3308508" y="4927181"/>
            <a:ext cx="107851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Усолье-Сибирское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981A435-30D5-484A-9B32-5A1EC5CC5BC0}"/>
              </a:ext>
            </a:extLst>
          </p:cNvPr>
          <p:cNvSpPr txBox="1"/>
          <p:nvPr/>
        </p:nvSpPr>
        <p:spPr>
          <a:xfrm>
            <a:off x="3770417" y="4803914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Бохан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C4B38010-141C-3944-86ED-92FD0021AAE6}"/>
              </a:ext>
            </a:extLst>
          </p:cNvPr>
          <p:cNvSpPr txBox="1"/>
          <p:nvPr/>
        </p:nvSpPr>
        <p:spPr>
          <a:xfrm>
            <a:off x="3352564" y="459943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Аларский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B0A55A0-D441-534B-ABD3-249DA8AD4371}"/>
              </a:ext>
            </a:extLst>
          </p:cNvPr>
          <p:cNvSpPr txBox="1"/>
          <p:nvPr/>
        </p:nvSpPr>
        <p:spPr>
          <a:xfrm>
            <a:off x="3568358" y="4364757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Новонукутский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CE02236-ABF1-C540-9B1B-3A621ACD0B59}"/>
              </a:ext>
            </a:extLst>
          </p:cNvPr>
          <p:cNvSpPr txBox="1"/>
          <p:nvPr/>
        </p:nvSpPr>
        <p:spPr>
          <a:xfrm>
            <a:off x="4649589" y="4370308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Качуг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C68DF529-B82E-3A42-84C2-C5B08D518CEB}"/>
              </a:ext>
            </a:extLst>
          </p:cNvPr>
          <p:cNvSpPr txBox="1"/>
          <p:nvPr/>
        </p:nvSpPr>
        <p:spPr>
          <a:xfrm>
            <a:off x="3127499" y="3850912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Куйтун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F208B944-1660-4D4E-B12C-2D1FD2D62402}"/>
              </a:ext>
            </a:extLst>
          </p:cNvPr>
          <p:cNvSpPr txBox="1"/>
          <p:nvPr/>
        </p:nvSpPr>
        <p:spPr>
          <a:xfrm>
            <a:off x="3918538" y="4580182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Оса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9D61E1E4-5909-634F-9DF3-1CFAB73C727D}"/>
              </a:ext>
            </a:extLst>
          </p:cNvPr>
          <p:cNvSpPr txBox="1"/>
          <p:nvPr/>
        </p:nvSpPr>
        <p:spPr>
          <a:xfrm>
            <a:off x="5356353" y="3132915"/>
            <a:ext cx="121258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Казачинское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7B4A2B0-667C-A448-A7A0-1C02F69B6DF2}"/>
              </a:ext>
            </a:extLst>
          </p:cNvPr>
          <p:cNvSpPr txBox="1"/>
          <p:nvPr/>
        </p:nvSpPr>
        <p:spPr>
          <a:xfrm>
            <a:off x="5418547" y="2398812"/>
            <a:ext cx="121258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Киренск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0F6E09A-1420-9744-A147-776176BFE7A0}"/>
              </a:ext>
            </a:extLst>
          </p:cNvPr>
          <p:cNvSpPr txBox="1"/>
          <p:nvPr/>
        </p:nvSpPr>
        <p:spPr>
          <a:xfrm>
            <a:off x="1781317" y="3752205"/>
            <a:ext cx="121258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Нижнеудинск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D900BDD-9563-CE4E-B76E-D431CB33E442}"/>
              </a:ext>
            </a:extLst>
          </p:cNvPr>
          <p:cNvSpPr txBox="1"/>
          <p:nvPr/>
        </p:nvSpPr>
        <p:spPr>
          <a:xfrm>
            <a:off x="2571214" y="4168200"/>
            <a:ext cx="3866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Тулун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1694AA16-48F3-D847-B200-C783E11E06E7}"/>
              </a:ext>
            </a:extLst>
          </p:cNvPr>
          <p:cNvSpPr txBox="1"/>
          <p:nvPr/>
        </p:nvSpPr>
        <p:spPr>
          <a:xfrm>
            <a:off x="2721000" y="2517496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Чунский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8B814E1A-4DCF-834B-A84D-E6FF7298277D}"/>
              </a:ext>
            </a:extLst>
          </p:cNvPr>
          <p:cNvSpPr txBox="1"/>
          <p:nvPr/>
        </p:nvSpPr>
        <p:spPr>
          <a:xfrm>
            <a:off x="5193506" y="151620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Ербогачен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8B814E1A-4DCF-834B-A84D-E6FF7298277D}"/>
              </a:ext>
            </a:extLst>
          </p:cNvPr>
          <p:cNvSpPr txBox="1"/>
          <p:nvPr/>
        </p:nvSpPr>
        <p:spPr>
          <a:xfrm>
            <a:off x="4605548" y="279493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Усть-Кут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8B814E1A-4DCF-834B-A84D-E6FF7298277D}"/>
              </a:ext>
            </a:extLst>
          </p:cNvPr>
          <p:cNvSpPr txBox="1"/>
          <p:nvPr/>
        </p:nvSpPr>
        <p:spPr>
          <a:xfrm>
            <a:off x="3962339" y="2558895"/>
            <a:ext cx="128641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Железногорск-Илимский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27B0CD1-9342-2844-AF86-270A33376089}"/>
              </a:ext>
            </a:extLst>
          </p:cNvPr>
          <p:cNvSpPr txBox="1"/>
          <p:nvPr/>
        </p:nvSpPr>
        <p:spPr>
          <a:xfrm>
            <a:off x="6692140" y="2394589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Мама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68DF529-B82E-3A42-84C2-C5B08D518CEB}"/>
              </a:ext>
            </a:extLst>
          </p:cNvPr>
          <p:cNvSpPr txBox="1"/>
          <p:nvPr/>
        </p:nvSpPr>
        <p:spPr>
          <a:xfrm>
            <a:off x="3448435" y="4067545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Саянск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68DF529-B82E-3A42-84C2-C5B08D518CEB}"/>
              </a:ext>
            </a:extLst>
          </p:cNvPr>
          <p:cNvSpPr txBox="1"/>
          <p:nvPr/>
        </p:nvSpPr>
        <p:spPr>
          <a:xfrm>
            <a:off x="3001654" y="4331574"/>
            <a:ext cx="41649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Зима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AB0A55A0-D441-534B-ABD3-249DA8AD4371}"/>
              </a:ext>
            </a:extLst>
          </p:cNvPr>
          <p:cNvSpPr txBox="1"/>
          <p:nvPr/>
        </p:nvSpPr>
        <p:spPr>
          <a:xfrm>
            <a:off x="3718567" y="429319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Балаганск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B0A55A0-D441-534B-ABD3-249DA8AD4371}"/>
              </a:ext>
            </a:extLst>
          </p:cNvPr>
          <p:cNvSpPr txBox="1"/>
          <p:nvPr/>
        </p:nvSpPr>
        <p:spPr>
          <a:xfrm>
            <a:off x="3818152" y="4100266"/>
            <a:ext cx="4699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Усть-Уда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2CE02236-ABF1-C540-9B1B-3A621ACD0B59}"/>
              </a:ext>
            </a:extLst>
          </p:cNvPr>
          <p:cNvSpPr txBox="1"/>
          <p:nvPr/>
        </p:nvSpPr>
        <p:spPr>
          <a:xfrm>
            <a:off x="4365912" y="3912079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Жигалово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2FD646A5-61D4-E04D-A462-4AB23C544BCD}"/>
              </a:ext>
            </a:extLst>
          </p:cNvPr>
          <p:cNvSpPr txBox="1"/>
          <p:nvPr/>
        </p:nvSpPr>
        <p:spPr>
          <a:xfrm>
            <a:off x="3255077" y="5614234"/>
            <a:ext cx="56307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Слюдянка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953DA03-298A-7048-864A-2F866DF8B117}"/>
              </a:ext>
            </a:extLst>
          </p:cNvPr>
          <p:cNvSpPr txBox="1"/>
          <p:nvPr/>
        </p:nvSpPr>
        <p:spPr>
          <a:xfrm>
            <a:off x="4165562" y="5140228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Усть-Ордынский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F208B944-1660-4D4E-B12C-2D1FD2D62402}"/>
              </a:ext>
            </a:extLst>
          </p:cNvPr>
          <p:cNvSpPr txBox="1"/>
          <p:nvPr/>
        </p:nvSpPr>
        <p:spPr>
          <a:xfrm>
            <a:off x="3875997" y="4723123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Свирск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F208B944-1660-4D4E-B12C-2D1FD2D62402}"/>
              </a:ext>
            </a:extLst>
          </p:cNvPr>
          <p:cNvSpPr txBox="1"/>
          <p:nvPr/>
        </p:nvSpPr>
        <p:spPr>
          <a:xfrm>
            <a:off x="4438988" y="4881298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Баяндай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F208B944-1660-4D4E-B12C-2D1FD2D62402}"/>
              </a:ext>
            </a:extLst>
          </p:cNvPr>
          <p:cNvSpPr txBox="1"/>
          <p:nvPr/>
        </p:nvSpPr>
        <p:spPr>
          <a:xfrm>
            <a:off x="3132776" y="4466786"/>
            <a:ext cx="81299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Залари</a:t>
            </a:r>
            <a:endParaRPr lang="ru-RU" sz="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4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3174077" y="4635698"/>
            <a:ext cx="81000" cy="81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5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4935411" y="4543229"/>
            <a:ext cx="108000" cy="106223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6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2056480" y="3063226"/>
            <a:ext cx="81000" cy="79667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7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3290134" y="3003368"/>
            <a:ext cx="108000" cy="106223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8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4181583" y="5064254"/>
            <a:ext cx="108000" cy="106223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49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2379012" y="3683941"/>
            <a:ext cx="108000" cy="106223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0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4387019" y="5292131"/>
            <a:ext cx="81000" cy="81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1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4000576" y="5435254"/>
            <a:ext cx="81000" cy="81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2" name="Равнобедренный треугольник 151"/>
          <p:cNvSpPr/>
          <p:nvPr/>
        </p:nvSpPr>
        <p:spPr>
          <a:xfrm>
            <a:off x="3702272" y="4863430"/>
            <a:ext cx="108000" cy="1080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610568" y="2007130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739763" y="2086617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630994" y="2178902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879648" y="2057427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7611438" y="2463486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491347" y="4799714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202016" y="274811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316316" y="286241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172792" y="289105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704364" y="381052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032804" y="4623314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4" name="Овал 163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306946" y="5435537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5" name="Овал 164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5034090" y="4412776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373697" y="3770018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209901" y="3763600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325518" y="3641604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484955" y="3678073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617263" y="5551888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2279609" y="2800852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2393909" y="2915152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2287191" y="2996034"/>
            <a:ext cx="81000" cy="81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701728" y="5074880"/>
            <a:ext cx="81000" cy="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4900802" y="3009767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2893654" y="2725859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7" name="Овал 176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265697" y="4296815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8" name="Овал 177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3460564" y="3047491"/>
            <a:ext cx="108000" cy="1080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9" name="Кольцо 178"/>
          <p:cNvSpPr/>
          <p:nvPr/>
        </p:nvSpPr>
        <p:spPr>
          <a:xfrm>
            <a:off x="4052579" y="5124857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1" name="Кольцо 180"/>
          <p:cNvSpPr/>
          <p:nvPr/>
        </p:nvSpPr>
        <p:spPr>
          <a:xfrm>
            <a:off x="4145448" y="5210582"/>
            <a:ext cx="81000" cy="81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2" name="Кольцо 181"/>
          <p:cNvSpPr/>
          <p:nvPr/>
        </p:nvSpPr>
        <p:spPr>
          <a:xfrm>
            <a:off x="4116651" y="5423542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4" name="Кольцо 183"/>
          <p:cNvSpPr/>
          <p:nvPr/>
        </p:nvSpPr>
        <p:spPr>
          <a:xfrm>
            <a:off x="3510099" y="3838260"/>
            <a:ext cx="81000" cy="81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6" name="Кольцо 185"/>
          <p:cNvSpPr/>
          <p:nvPr/>
        </p:nvSpPr>
        <p:spPr>
          <a:xfrm>
            <a:off x="3945326" y="4009580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7" name="Кольцо 186"/>
          <p:cNvSpPr/>
          <p:nvPr/>
        </p:nvSpPr>
        <p:spPr>
          <a:xfrm>
            <a:off x="3573369" y="5067434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8" name="Кольцо 187"/>
          <p:cNvSpPr/>
          <p:nvPr/>
        </p:nvSpPr>
        <p:spPr>
          <a:xfrm>
            <a:off x="2786936" y="2667370"/>
            <a:ext cx="108000" cy="108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9" name="Кольцо 188"/>
          <p:cNvSpPr/>
          <p:nvPr/>
        </p:nvSpPr>
        <p:spPr>
          <a:xfrm>
            <a:off x="3801539" y="5318054"/>
            <a:ext cx="81000" cy="81000"/>
          </a:xfrm>
          <a:prstGeom prst="donut">
            <a:avLst>
              <a:gd name="adj" fmla="val 1439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0" name="Крест 189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801539" y="4725746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1" name="Крест 190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865901" y="4225641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2" name="Крест 191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972431" y="4240038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3" name="Крест 192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630994" y="3068088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4" name="Крест 193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750716" y="3182388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5" name="Крест 194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554688" y="2911500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6" name="Крест 195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707690" y="2941569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7" name="Крест 196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972354" y="5221020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8" name="Крест 197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937109" y="5084033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99" name="Крест 198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087421" y="5275967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0" name="Крест 199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252199" y="5419217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1" name="Крест 200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239251" y="5489803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2" name="Крест 201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115350" y="5543558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3" name="Крест 202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922448" y="1759347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4" name="Крест 203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5036748" y="1873647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5" name="Крест 204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833944" y="4937102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7" name="Крест 206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918953" y="4839661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09" name="Крест 208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032812" y="4514166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0" name="Крест 209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2197859" y="3114317"/>
            <a:ext cx="81000" cy="81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1" name="Крест 210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2791596" y="4094337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2" name="Крест 211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2658278" y="4085585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3" name="Крест 212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990977" y="3879892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4" name="Крест 213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563263" y="4869158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5" name="Крест 214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664648" y="4858779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6" name="Крест 215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3882037" y="5494247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7" name="Крест 216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226792" y="4891571"/>
            <a:ext cx="108000" cy="108000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9" name="Крест 218">
            <a:extLst>
              <a:ext uri="{FF2B5EF4-FFF2-40B4-BE49-F238E27FC236}">
                <a16:creationId xmlns:a16="http://schemas.microsoft.com/office/drawing/2014/main" xmlns="" id="{E4FC8B91-1DCD-4446-9BB3-EA9F8C9B5AF1}"/>
              </a:ext>
            </a:extLst>
          </p:cNvPr>
          <p:cNvSpPr>
            <a:spLocks noChangeAspect="1"/>
          </p:cNvSpPr>
          <p:nvPr/>
        </p:nvSpPr>
        <p:spPr>
          <a:xfrm>
            <a:off x="4366499" y="4801997"/>
            <a:ext cx="49992" cy="49992"/>
          </a:xfrm>
          <a:prstGeom prst="plus">
            <a:avLst>
              <a:gd name="adj" fmla="val 380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DD5F083E-3771-2D4E-B1DA-73AC251E73CD}"/>
              </a:ext>
            </a:extLst>
          </p:cNvPr>
          <p:cNvSpPr/>
          <p:nvPr/>
        </p:nvSpPr>
        <p:spPr>
          <a:xfrm>
            <a:off x="298466" y="1245299"/>
            <a:ext cx="2488470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</a:pPr>
            <a:r>
              <a:rPr lang="ru-RU" sz="15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«Здравоохранение»</a:t>
            </a:r>
          </a:p>
        </p:txBody>
      </p:sp>
      <p:sp>
        <p:nvSpPr>
          <p:cNvPr id="127" name="object 3"/>
          <p:cNvSpPr/>
          <p:nvPr/>
        </p:nvSpPr>
        <p:spPr>
          <a:xfrm>
            <a:off x="147189" y="97113"/>
            <a:ext cx="8688315" cy="427315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80431CC2-3097-7A46-B10B-87464FF56EFB}"/>
              </a:ext>
            </a:extLst>
          </p:cNvPr>
          <p:cNvSpPr/>
          <p:nvPr/>
        </p:nvSpPr>
        <p:spPr>
          <a:xfrm>
            <a:off x="-133762" y="156397"/>
            <a:ext cx="9330655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000" b="1" spc="153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ОБЪЕКТЫ ЗДРАВООХРАНЕНИЯ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713488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40958" y="-1770660"/>
            <a:ext cx="8251957" cy="8251957"/>
            <a:chOff x="1447139" y="-3569783"/>
            <a:chExt cx="11002609" cy="11002609"/>
          </a:xfrm>
        </p:grpSpPr>
        <p:pic>
          <p:nvPicPr>
            <p:cNvPr id="8" name="Рисунок 7" descr="Изображение выглядит как карт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77EFA9C-4663-6442-93EB-40AE98B6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8556">
              <a:off x="1447139" y="-3569783"/>
              <a:ext cx="11002609" cy="11002609"/>
            </a:xfrm>
            <a:prstGeom prst="rect">
              <a:avLst/>
            </a:prstGeom>
            <a:effectLst>
              <a:outerShdw blurRad="114300" dist="12700" dir="2700000" algn="tl" rotWithShape="0">
                <a:prstClr val="black">
                  <a:alpha val="34852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27B0CD1-9342-2844-AF86-270A33376089}"/>
                </a:ext>
              </a:extLst>
            </p:cNvPr>
            <p:cNvSpPr txBox="1"/>
            <p:nvPr/>
          </p:nvSpPr>
          <p:spPr>
            <a:xfrm>
              <a:off x="10151417" y="1685300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Бодайбинский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DE362AB-7D93-7745-ABA1-B23015C36E26}"/>
                </a:ext>
              </a:extLst>
            </p:cNvPr>
            <p:cNvSpPr txBox="1"/>
            <p:nvPr/>
          </p:nvSpPr>
          <p:spPr>
            <a:xfrm>
              <a:off x="6189254" y="5474138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Ольхонский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953DA03-298A-7048-864A-2F866DF8B117}"/>
                </a:ext>
              </a:extLst>
            </p:cNvPr>
            <p:cNvSpPr txBox="1"/>
            <p:nvPr/>
          </p:nvSpPr>
          <p:spPr>
            <a:xfrm>
              <a:off x="5647254" y="6090171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Иркутский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C2DC502-8E5C-1D41-8EA1-CE40111E45BA}"/>
                </a:ext>
              </a:extLst>
            </p:cNvPr>
            <p:cNvSpPr txBox="1"/>
            <p:nvPr/>
          </p:nvSpPr>
          <p:spPr>
            <a:xfrm>
              <a:off x="5272735" y="5895305"/>
              <a:ext cx="10839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ИРКУТСК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D180CBC-C3FF-7C4E-BAAC-C93ECC406DC0}"/>
                </a:ext>
              </a:extLst>
            </p:cNvPr>
            <p:cNvSpPr txBox="1"/>
            <p:nvPr/>
          </p:nvSpPr>
          <p:spPr>
            <a:xfrm>
              <a:off x="5061179" y="5989091"/>
              <a:ext cx="9355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Шелехов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FD646A5-61D4-E04D-A462-4AB23C544BCD}"/>
                </a:ext>
              </a:extLst>
            </p:cNvPr>
            <p:cNvSpPr txBox="1"/>
            <p:nvPr/>
          </p:nvSpPr>
          <p:spPr>
            <a:xfrm>
              <a:off x="4584974" y="5843427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Черемховский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B814E1A-4DCF-834B-A84D-E6FF7298277D}"/>
                </a:ext>
              </a:extLst>
            </p:cNvPr>
            <p:cNvSpPr txBox="1"/>
            <p:nvPr/>
          </p:nvSpPr>
          <p:spPr>
            <a:xfrm>
              <a:off x="5059571" y="1402481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Усть-Илимский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694AA16-48F3-D847-B200-C783E11E06E7}"/>
                </a:ext>
              </a:extLst>
            </p:cNvPr>
            <p:cNvSpPr txBox="1"/>
            <p:nvPr/>
          </p:nvSpPr>
          <p:spPr>
            <a:xfrm>
              <a:off x="2730028" y="2697879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Тайшетский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A3CD440-E2DA-EC4F-90C5-427E9C6A88FF}"/>
                </a:ext>
              </a:extLst>
            </p:cNvPr>
            <p:cNvSpPr txBox="1"/>
            <p:nvPr/>
          </p:nvSpPr>
          <p:spPr>
            <a:xfrm>
              <a:off x="4565626" y="3045622"/>
              <a:ext cx="9355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Братск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525FC6B-8E1B-E645-B58B-B0CA4D36F5A2}"/>
                </a:ext>
              </a:extLst>
            </p:cNvPr>
            <p:cNvSpPr txBox="1"/>
            <p:nvPr/>
          </p:nvSpPr>
          <p:spPr>
            <a:xfrm>
              <a:off x="5071956" y="5711366"/>
              <a:ext cx="9355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Ангарск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41A1B98-11D6-814F-A92B-97DE8AB215B9}"/>
                </a:ext>
              </a:extLst>
            </p:cNvPr>
            <p:cNvSpPr txBox="1"/>
            <p:nvPr/>
          </p:nvSpPr>
          <p:spPr>
            <a:xfrm>
              <a:off x="4376720" y="5588483"/>
              <a:ext cx="14380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7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Усолье-Сибирское</a:t>
              </a:r>
              <a:endParaRPr lang="ru-RU" sz="7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81A435-30D5-484A-9B32-5A1EC5CC5BC0}"/>
                </a:ext>
              </a:extLst>
            </p:cNvPr>
            <p:cNvSpPr txBox="1"/>
            <p:nvPr/>
          </p:nvSpPr>
          <p:spPr>
            <a:xfrm>
              <a:off x="5055567" y="5174493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Боханский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4B38010-141C-3944-86ED-92FD0021AAE6}"/>
                </a:ext>
              </a:extLst>
            </p:cNvPr>
            <p:cNvSpPr txBox="1"/>
            <p:nvPr/>
          </p:nvSpPr>
          <p:spPr>
            <a:xfrm>
              <a:off x="4610131" y="4989577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Аларский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B0A55A0-D441-534B-ABD3-249DA8AD4371}"/>
                </a:ext>
              </a:extLst>
            </p:cNvPr>
            <p:cNvSpPr txBox="1"/>
            <p:nvPr/>
          </p:nvSpPr>
          <p:spPr>
            <a:xfrm>
              <a:off x="4997744" y="4533159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Нукутский</a:t>
              </a:r>
              <a:endParaRPr lang="ru-RU" sz="600" dirty="0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CE02236-ABF1-C540-9B1B-3A621ACD0B59}"/>
                </a:ext>
              </a:extLst>
            </p:cNvPr>
            <p:cNvSpPr txBox="1"/>
            <p:nvPr/>
          </p:nvSpPr>
          <p:spPr>
            <a:xfrm>
              <a:off x="6189254" y="5112171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2F559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Баяндаевский</a:t>
              </a:r>
              <a:endParaRPr lang="ru-RU" sz="600" dirty="0">
                <a:solidFill>
                  <a:srgbClr val="2F559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D90A2C2-4F03-824C-9EE4-B0FEA360B5AD}"/>
                </a:ext>
              </a:extLst>
            </p:cNvPr>
            <p:cNvSpPr txBox="1"/>
            <p:nvPr/>
          </p:nvSpPr>
          <p:spPr>
            <a:xfrm>
              <a:off x="4610131" y="5494315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Усольский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68DF529-B82E-3A42-84C2-C5B08D518CEB}"/>
                </a:ext>
              </a:extLst>
            </p:cNvPr>
            <p:cNvSpPr txBox="1"/>
            <p:nvPr/>
          </p:nvSpPr>
          <p:spPr>
            <a:xfrm>
              <a:off x="4310046" y="3859939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Куйтунский</a:t>
              </a:r>
              <a:endParaRPr lang="ru-RU" sz="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" name="Прямоугольник 9">
              <a:extLst>
                <a:ext uri="{FF2B5EF4-FFF2-40B4-BE49-F238E27FC236}">
                  <a16:creationId xmlns:a16="http://schemas.microsoft.com/office/drawing/2014/main" xmlns="" id="{AB957259-807C-004B-B774-79008390A1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2519" y="6021527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ик 9">
              <a:extLst>
                <a:ext uri="{FF2B5EF4-FFF2-40B4-BE49-F238E27FC236}">
                  <a16:creationId xmlns:a16="http://schemas.microsoft.com/office/drawing/2014/main" xmlns="" id="{73BFF6CD-7C6E-7949-8AE0-1FAA98A1D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6517" y="5965331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8" name="Прямоугольник 9">
              <a:extLst>
                <a:ext uri="{FF2B5EF4-FFF2-40B4-BE49-F238E27FC236}">
                  <a16:creationId xmlns:a16="http://schemas.microsoft.com/office/drawing/2014/main" xmlns="" id="{A627441A-5333-1F4C-B3B8-458B10FFD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62761" y="6029214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9" name="Прямоугольник 9">
              <a:extLst>
                <a:ext uri="{FF2B5EF4-FFF2-40B4-BE49-F238E27FC236}">
                  <a16:creationId xmlns:a16="http://schemas.microsoft.com/office/drawing/2014/main" xmlns="" id="{91D7A1AE-8AD1-5E44-8A3F-73154DD46D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4043" y="4871486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208B944-1660-4D4E-B12C-2D1FD2D62402}"/>
                </a:ext>
              </a:extLst>
            </p:cNvPr>
            <p:cNvSpPr txBox="1"/>
            <p:nvPr/>
          </p:nvSpPr>
          <p:spPr>
            <a:xfrm>
              <a:off x="5454754" y="4726142"/>
              <a:ext cx="108399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Осинский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Прямоугольник 9">
              <a:extLst>
                <a:ext uri="{FF2B5EF4-FFF2-40B4-BE49-F238E27FC236}">
                  <a16:creationId xmlns:a16="http://schemas.microsoft.com/office/drawing/2014/main" xmlns="" id="{1F2CA457-A462-B34C-8420-84B5FD9DE7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1954" y="5752574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2" name="Прямоугольник 9">
              <a:extLst>
                <a:ext uri="{FF2B5EF4-FFF2-40B4-BE49-F238E27FC236}">
                  <a16:creationId xmlns:a16="http://schemas.microsoft.com/office/drawing/2014/main" xmlns="" id="{F8AF4022-C5B5-494C-B910-541CDEABD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2605" y="5548849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3" name="Прямоугольник 9">
              <a:extLst>
                <a:ext uri="{FF2B5EF4-FFF2-40B4-BE49-F238E27FC236}">
                  <a16:creationId xmlns:a16="http://schemas.microsoft.com/office/drawing/2014/main" xmlns="" id="{68A6AAA8-82EE-9542-B75B-F5A51727FC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1706" y="5476554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4" name="Прямоугольник 9">
              <a:extLst>
                <a:ext uri="{FF2B5EF4-FFF2-40B4-BE49-F238E27FC236}">
                  <a16:creationId xmlns:a16="http://schemas.microsoft.com/office/drawing/2014/main" xmlns="" id="{A067B551-D139-8149-B6BC-D4BC93D2BD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3251" y="2955622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D61E1E4-5909-634F-9DF3-1CFAB73C727D}"/>
                </a:ext>
              </a:extLst>
            </p:cNvPr>
            <p:cNvSpPr txBox="1"/>
            <p:nvPr/>
          </p:nvSpPr>
          <p:spPr>
            <a:xfrm>
              <a:off x="7331244" y="2691299"/>
              <a:ext cx="16167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Казачинско</a:t>
              </a:r>
              <a:r>
                <a:rPr lang="ru-RU" sz="600" dirty="0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-Ленский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7B4A2B0-667C-A448-A7A0-1C02F69B6DF2}"/>
                </a:ext>
              </a:extLst>
            </p:cNvPr>
            <p:cNvSpPr txBox="1"/>
            <p:nvPr/>
          </p:nvSpPr>
          <p:spPr>
            <a:xfrm>
              <a:off x="7364775" y="2055415"/>
              <a:ext cx="16167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Киренский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Прямоугольник 9">
              <a:extLst>
                <a:ext uri="{FF2B5EF4-FFF2-40B4-BE49-F238E27FC236}">
                  <a16:creationId xmlns:a16="http://schemas.microsoft.com/office/drawing/2014/main" xmlns="" id="{A5A66011-CCD6-304B-A6AB-D361EFA7D4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531" y="2190947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367C723D-F822-EA43-9EDF-CAD5A7FA3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1244" y="2217637"/>
              <a:ext cx="17280" cy="764675"/>
            </a:xfrm>
            <a:prstGeom prst="line">
              <a:avLst/>
            </a:prstGeom>
            <a:ln w="28575">
              <a:solidFill>
                <a:srgbClr val="BE51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9">
              <a:extLst>
                <a:ext uri="{FF2B5EF4-FFF2-40B4-BE49-F238E27FC236}">
                  <a16:creationId xmlns:a16="http://schemas.microsoft.com/office/drawing/2014/main" xmlns="" id="{542E4138-DA20-9A4B-9727-884EEBEE2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142" y="4009960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0F6E09A-1420-9744-A147-776176BFE7A0}"/>
                </a:ext>
              </a:extLst>
            </p:cNvPr>
            <p:cNvSpPr txBox="1"/>
            <p:nvPr/>
          </p:nvSpPr>
          <p:spPr>
            <a:xfrm>
              <a:off x="2515135" y="3859939"/>
              <a:ext cx="16167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Нижнеудинский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Прямоугольник 9">
              <a:extLst>
                <a:ext uri="{FF2B5EF4-FFF2-40B4-BE49-F238E27FC236}">
                  <a16:creationId xmlns:a16="http://schemas.microsoft.com/office/drawing/2014/main" xmlns="" id="{5840A665-8689-0246-9AC5-CBD25E5AA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2502" y="4335572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D900BDD-9563-CE4E-B76E-D431CB33E442}"/>
                </a:ext>
              </a:extLst>
            </p:cNvPr>
            <p:cNvSpPr txBox="1"/>
            <p:nvPr/>
          </p:nvSpPr>
          <p:spPr>
            <a:xfrm>
              <a:off x="3229030" y="4466449"/>
              <a:ext cx="161678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Тулунский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Прямоугольник 9">
              <a:extLst>
                <a:ext uri="{FF2B5EF4-FFF2-40B4-BE49-F238E27FC236}">
                  <a16:creationId xmlns:a16="http://schemas.microsoft.com/office/drawing/2014/main" xmlns="" id="{D2585257-650E-F940-8DF9-7E55A3294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4371" y="4527088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2" name="Прямоугольник 9">
              <a:extLst>
                <a:ext uri="{FF2B5EF4-FFF2-40B4-BE49-F238E27FC236}">
                  <a16:creationId xmlns:a16="http://schemas.microsoft.com/office/drawing/2014/main" xmlns="" id="{15CD955F-BF51-5D45-9557-39E769723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4734" y="5080314"/>
              <a:ext cx="183048" cy="180000"/>
            </a:xfrm>
            <a:custGeom>
              <a:avLst/>
              <a:gdLst>
                <a:gd name="connsiteX0" fmla="*/ 0 w 2830286"/>
                <a:gd name="connsiteY0" fmla="*/ 0 h 1872343"/>
                <a:gd name="connsiteX1" fmla="*/ 2830286 w 2830286"/>
                <a:gd name="connsiteY1" fmla="*/ 0 h 1872343"/>
                <a:gd name="connsiteX2" fmla="*/ 2830286 w 2830286"/>
                <a:gd name="connsiteY2" fmla="*/ 1872343 h 1872343"/>
                <a:gd name="connsiteX3" fmla="*/ 0 w 2830286"/>
                <a:gd name="connsiteY3" fmla="*/ 1872343 h 1872343"/>
                <a:gd name="connsiteX4" fmla="*/ 0 w 2830286"/>
                <a:gd name="connsiteY4" fmla="*/ 0 h 1872343"/>
                <a:gd name="connsiteX0" fmla="*/ 0 w 3018972"/>
                <a:gd name="connsiteY0" fmla="*/ 0 h 1872343"/>
                <a:gd name="connsiteX1" fmla="*/ 2830286 w 3018972"/>
                <a:gd name="connsiteY1" fmla="*/ 0 h 1872343"/>
                <a:gd name="connsiteX2" fmla="*/ 3018972 w 3018972"/>
                <a:gd name="connsiteY2" fmla="*/ 1872343 h 1872343"/>
                <a:gd name="connsiteX3" fmla="*/ 0 w 3018972"/>
                <a:gd name="connsiteY3" fmla="*/ 1872343 h 1872343"/>
                <a:gd name="connsiteX4" fmla="*/ 0 w 3018972"/>
                <a:gd name="connsiteY4" fmla="*/ 0 h 1872343"/>
                <a:gd name="connsiteX0" fmla="*/ 0 w 3033486"/>
                <a:gd name="connsiteY0" fmla="*/ 0 h 2104571"/>
                <a:gd name="connsiteX1" fmla="*/ 2844800 w 3033486"/>
                <a:gd name="connsiteY1" fmla="*/ 232228 h 2104571"/>
                <a:gd name="connsiteX2" fmla="*/ 3033486 w 3033486"/>
                <a:gd name="connsiteY2" fmla="*/ 2104571 h 2104571"/>
                <a:gd name="connsiteX3" fmla="*/ 14514 w 3033486"/>
                <a:gd name="connsiteY3" fmla="*/ 2104571 h 2104571"/>
                <a:gd name="connsiteX4" fmla="*/ 0 w 3033486"/>
                <a:gd name="connsiteY4" fmla="*/ 0 h 2104571"/>
                <a:gd name="connsiteX0" fmla="*/ 0 w 3020786"/>
                <a:gd name="connsiteY0" fmla="*/ 0 h 2107746"/>
                <a:gd name="connsiteX1" fmla="*/ 2832100 w 3020786"/>
                <a:gd name="connsiteY1" fmla="*/ 235403 h 2107746"/>
                <a:gd name="connsiteX2" fmla="*/ 3020786 w 3020786"/>
                <a:gd name="connsiteY2" fmla="*/ 2107746 h 2107746"/>
                <a:gd name="connsiteX3" fmla="*/ 1814 w 3020786"/>
                <a:gd name="connsiteY3" fmla="*/ 2107746 h 2107746"/>
                <a:gd name="connsiteX4" fmla="*/ 0 w 3020786"/>
                <a:gd name="connsiteY4" fmla="*/ 0 h 21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786" h="2107746">
                  <a:moveTo>
                    <a:pt x="0" y="0"/>
                  </a:moveTo>
                  <a:lnTo>
                    <a:pt x="2832100" y="235403"/>
                  </a:lnTo>
                  <a:lnTo>
                    <a:pt x="3020786" y="2107746"/>
                  </a:lnTo>
                  <a:lnTo>
                    <a:pt x="1814" y="2107746"/>
                  </a:lnTo>
                  <a:cubicBezTo>
                    <a:pt x="1209" y="1405164"/>
                    <a:pt x="605" y="702582"/>
                    <a:pt x="0" y="0"/>
                  </a:cubicBezTo>
                  <a:close/>
                </a:path>
              </a:pathLst>
            </a:custGeom>
            <a:solidFill>
              <a:srgbClr val="BE510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5A51F99-7E17-8A4B-8232-DD708682295B}"/>
                </a:ext>
              </a:extLst>
            </p:cNvPr>
            <p:cNvSpPr txBox="1"/>
            <p:nvPr/>
          </p:nvSpPr>
          <p:spPr>
            <a:xfrm>
              <a:off x="5754023" y="4902681"/>
              <a:ext cx="138947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600" dirty="0" err="1">
                  <a:solidFill>
                    <a:srgbClr val="BE5107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Эхирит-Булагатский</a:t>
              </a:r>
              <a:endParaRPr lang="ru-RU" sz="600" dirty="0">
                <a:solidFill>
                  <a:srgbClr val="BE5107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5" name="Прямоугольник 9">
            <a:extLst>
              <a:ext uri="{FF2B5EF4-FFF2-40B4-BE49-F238E27FC236}">
                <a16:creationId xmlns:a16="http://schemas.microsoft.com/office/drawing/2014/main" xmlns="" id="{62DCC260-08F4-164E-A13F-A3D65F7F8696}"/>
              </a:ext>
            </a:extLst>
          </p:cNvPr>
          <p:cNvSpPr>
            <a:spLocks noChangeAspect="1"/>
          </p:cNvSpPr>
          <p:nvPr/>
        </p:nvSpPr>
        <p:spPr>
          <a:xfrm>
            <a:off x="6655976" y="4108924"/>
            <a:ext cx="194843" cy="191598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Прямоугольник 9">
            <a:extLst>
              <a:ext uri="{FF2B5EF4-FFF2-40B4-BE49-F238E27FC236}">
                <a16:creationId xmlns:a16="http://schemas.microsoft.com/office/drawing/2014/main" xmlns="" id="{02B6C44B-6C18-7644-BEE5-5C004F65D3A9}"/>
              </a:ext>
            </a:extLst>
          </p:cNvPr>
          <p:cNvSpPr>
            <a:spLocks noChangeAspect="1"/>
          </p:cNvSpPr>
          <p:nvPr/>
        </p:nvSpPr>
        <p:spPr>
          <a:xfrm>
            <a:off x="6655976" y="4980083"/>
            <a:ext cx="194843" cy="191598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DD5F083E-3771-2D4E-B1DA-73AC251E73CD}"/>
              </a:ext>
            </a:extLst>
          </p:cNvPr>
          <p:cNvSpPr/>
          <p:nvPr/>
        </p:nvSpPr>
        <p:spPr>
          <a:xfrm>
            <a:off x="6870185" y="4019777"/>
            <a:ext cx="182904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75"/>
              </a:lnSpc>
              <a:spcAft>
                <a:spcPts val="450"/>
              </a:spcAft>
            </a:pPr>
            <a:r>
              <a:rPr lang="ru-RU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объекты капитального строительства (в т</a:t>
            </a:r>
            <a:r>
              <a:rPr lang="en-US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.</a:t>
            </a:r>
            <a:r>
              <a:rPr lang="ru-RU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ч.</a:t>
            </a:r>
            <a:r>
              <a:rPr lang="en-US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реконструкция) автомобильных дорог, реконструкция и строительство мостовых переходов</a:t>
            </a:r>
          </a:p>
          <a:p>
            <a:pPr>
              <a:lnSpc>
                <a:spcPts val="1275"/>
              </a:lnSpc>
              <a:spcAft>
                <a:spcPts val="450"/>
              </a:spcAft>
            </a:pPr>
            <a:endParaRPr lang="ru-RU" sz="75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ts val="1275"/>
              </a:lnSpc>
              <a:spcAft>
                <a:spcPts val="450"/>
              </a:spcAft>
            </a:pPr>
            <a:r>
              <a:rPr lang="ru-RU" sz="750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объекты капитального ремонта, ремонт автомобильных дорог регионального, межмуниципального и муниципального значения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-970" y="2314079"/>
            <a:ext cx="1946226" cy="754880"/>
            <a:chOff x="2690933" y="2029549"/>
            <a:chExt cx="2105636" cy="1006506"/>
          </a:xfrm>
        </p:grpSpPr>
        <p:sp>
          <p:nvSpPr>
            <p:cNvPr id="56" name="TextBox 55"/>
            <p:cNvSpPr txBox="1"/>
            <p:nvPr/>
          </p:nvSpPr>
          <p:spPr>
            <a:xfrm>
              <a:off x="2690933" y="2029549"/>
              <a:ext cx="2105636" cy="7005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2500"/>
                </a:lnSpc>
                <a:defRPr sz="2800">
                  <a:solidFill>
                    <a:srgbClr val="BE5107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ru-RU" sz="6600" b="1" dirty="0">
                  <a:solidFill>
                    <a:srgbClr val="2E2183"/>
                  </a:solidFill>
                </a:rPr>
                <a:t>125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62233" y="2588070"/>
              <a:ext cx="1457325" cy="447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75"/>
                </a:lnSpc>
              </a:pPr>
              <a:r>
                <a:rPr lang="ru-RU" b="1" dirty="0" smtClean="0">
                  <a:solidFill>
                    <a:srgbClr val="2E2183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объектов</a:t>
              </a:r>
              <a:endParaRPr lang="ru-RU" b="1" dirty="0">
                <a:solidFill>
                  <a:srgbClr val="2E218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DD5F083E-3771-2D4E-B1DA-73AC251E73CD}"/>
              </a:ext>
            </a:extLst>
          </p:cNvPr>
          <p:cNvSpPr/>
          <p:nvPr/>
        </p:nvSpPr>
        <p:spPr>
          <a:xfrm>
            <a:off x="227841" y="1120761"/>
            <a:ext cx="2384546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</a:pPr>
            <a:r>
              <a:rPr lang="ru-RU" sz="15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«Безопасные качественные дороги»</a:t>
            </a:r>
          </a:p>
        </p:txBody>
      </p:sp>
      <p:sp>
        <p:nvSpPr>
          <p:cNvPr id="59" name="object 3"/>
          <p:cNvSpPr/>
          <p:nvPr/>
        </p:nvSpPr>
        <p:spPr>
          <a:xfrm>
            <a:off x="227841" y="152305"/>
            <a:ext cx="8688315" cy="427315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0644255-CD4C-3A48-BB86-63B9B0D7D066}"/>
              </a:ext>
            </a:extLst>
          </p:cNvPr>
          <p:cNvSpPr/>
          <p:nvPr/>
        </p:nvSpPr>
        <p:spPr>
          <a:xfrm>
            <a:off x="-46717" y="186781"/>
            <a:ext cx="9143999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000" b="1" spc="153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ОБЪЕКТЫ ТРАНСПОРТНОЙ ИНФРАСТРУКТУРЫ В 2022 ГОДУ </a:t>
            </a:r>
            <a:endParaRPr lang="ru-RU" sz="2000" b="1" spc="153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752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740025"/>
            <a:ext cx="6688929" cy="137795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595" b="1" dirty="0">
                <a:solidFill>
                  <a:srgbClr val="271D70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271D70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271D70"/>
                </a:solidFill>
                <a:latin typeface="+mn-lt"/>
              </a:rPr>
            </a:br>
            <a:r>
              <a:rPr lang="ru-RU" sz="1598" dirty="0">
                <a:solidFill>
                  <a:srgbClr val="271D70"/>
                </a:solidFill>
                <a:latin typeface="+mn-lt"/>
              </a:rPr>
              <a:t>НА ТЕРРИТОРИИ ГОРОДА БРАТСКА В 2022 ГОДУ</a:t>
            </a:r>
            <a:endParaRPr sz="1598" dirty="0">
              <a:solidFill>
                <a:srgbClr val="271D70"/>
              </a:solidFill>
              <a:latin typeface="+mn-lt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="" xmlns:a16="http://schemas.microsoft.com/office/drawing/2014/main" id="{98BF4223-0D5B-0145-8AB6-E843A67FD5CF}"/>
              </a:ext>
            </a:extLst>
          </p:cNvPr>
          <p:cNvGrpSpPr/>
          <p:nvPr/>
        </p:nvGrpSpPr>
        <p:grpSpPr>
          <a:xfrm>
            <a:off x="6397175" y="3885566"/>
            <a:ext cx="2746826" cy="2121129"/>
            <a:chOff x="6594150" y="3486486"/>
            <a:chExt cx="2550314" cy="1658081"/>
          </a:xfrm>
        </p:grpSpPr>
        <p:sp>
          <p:nvSpPr>
            <p:cNvPr id="7" name="object 4">
              <a:extLst>
                <a:ext uri="{FF2B5EF4-FFF2-40B4-BE49-F238E27FC236}">
                  <a16:creationId xmlns="" xmlns:a16="http://schemas.microsoft.com/office/drawing/2014/main" id="{220F0632-0116-B442-A753-CDD6C3C35C40}"/>
                </a:ext>
              </a:extLst>
            </p:cNvPr>
            <p:cNvSpPr/>
            <p:nvPr/>
          </p:nvSpPr>
          <p:spPr>
            <a:xfrm>
              <a:off x="8279595" y="3486486"/>
              <a:ext cx="864869" cy="1130300"/>
            </a:xfrm>
            <a:custGeom>
              <a:avLst/>
              <a:gdLst/>
              <a:ahLst/>
              <a:cxnLst/>
              <a:rect l="l" t="t" r="r" b="b"/>
              <a:pathLst>
                <a:path w="864870" h="1130300">
                  <a:moveTo>
                    <a:pt x="864400" y="0"/>
                  </a:moveTo>
                  <a:lnTo>
                    <a:pt x="0" y="575881"/>
                  </a:lnTo>
                  <a:lnTo>
                    <a:pt x="864400" y="1129753"/>
                  </a:lnTo>
                  <a:lnTo>
                    <a:pt x="864400" y="0"/>
                  </a:lnTo>
                  <a:close/>
                </a:path>
              </a:pathLst>
            </a:custGeom>
            <a:solidFill>
              <a:srgbClr val="1F165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7344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4689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2033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29378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36722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44067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51411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58756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393" dirty="0">
                <a:latin typeface="Roboto" panose="02000000000000000000" pitchFamily="2" charset="0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="" xmlns:a16="http://schemas.microsoft.com/office/drawing/2014/main" id="{5CBB374B-24C8-1E42-9340-16D905885B03}"/>
                </a:ext>
              </a:extLst>
            </p:cNvPr>
            <p:cNvSpPr/>
            <p:nvPr/>
          </p:nvSpPr>
          <p:spPr>
            <a:xfrm>
              <a:off x="6594150" y="3926637"/>
              <a:ext cx="2550160" cy="1217930"/>
            </a:xfrm>
            <a:custGeom>
              <a:avLst/>
              <a:gdLst/>
              <a:ahLst/>
              <a:cxnLst/>
              <a:rect l="l" t="t" r="r" b="b"/>
              <a:pathLst>
                <a:path w="2550159" h="1217929">
                  <a:moveTo>
                    <a:pt x="1895716" y="0"/>
                  </a:moveTo>
                  <a:lnTo>
                    <a:pt x="0" y="1217752"/>
                  </a:lnTo>
                  <a:lnTo>
                    <a:pt x="2549855" y="1217752"/>
                  </a:lnTo>
                  <a:lnTo>
                    <a:pt x="2549855" y="322173"/>
                  </a:lnTo>
                  <a:lnTo>
                    <a:pt x="1895716" y="0"/>
                  </a:lnTo>
                  <a:close/>
                </a:path>
              </a:pathLst>
            </a:custGeom>
            <a:solidFill>
              <a:srgbClr val="2E2183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7344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4689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2033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29378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36722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44067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51411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58756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393" dirty="0">
                <a:latin typeface="Roboto" panose="02000000000000000000" pitchFamily="2" charset="0"/>
              </a:endParaRPr>
            </a:p>
          </p:txBody>
        </p:sp>
      </p:grpSp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9C19D50E-85FA-4B40-84C2-F9B519386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6" y="1070077"/>
            <a:ext cx="1483620" cy="10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1" y="2182470"/>
            <a:ext cx="5857812" cy="942153"/>
            <a:chOff x="2808696" y="1333013"/>
            <a:chExt cx="5865948" cy="94346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dirty="0">
                    <a:solidFill>
                      <a:srgbClr val="1D3C62"/>
                    </a:solidFill>
                    <a:latin typeface="Arial"/>
                    <a:cs typeface="Arial"/>
                  </a:rPr>
                  <a:t>8</a:t>
                </a:r>
                <a:endParaRPr sz="5992" b="1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34237" y="1333013"/>
              <a:ext cx="3840407" cy="939360"/>
              <a:chOff x="3560971" y="1046122"/>
              <a:chExt cx="3840407" cy="939360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60971" y="1046122"/>
                <a:ext cx="2901006" cy="93936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spc="-25" dirty="0">
                    <a:solidFill>
                      <a:srgbClr val="1D3C62"/>
                    </a:solidFill>
                    <a:latin typeface="Arial"/>
                    <a:cs typeface="Arial"/>
                  </a:rPr>
                  <a:t>2314,8</a:t>
                </a:r>
                <a:endParaRPr sz="5992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972084" y="1541411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0" y="3423927"/>
            <a:ext cx="4868586" cy="692177"/>
            <a:chOff x="2808696" y="1337115"/>
            <a:chExt cx="4875348" cy="69313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6</a:t>
                </a:r>
                <a:endParaRPr sz="4394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858588" cy="693138"/>
              <a:chOff x="3552190" y="1050224"/>
              <a:chExt cx="2858588" cy="693138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816,6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981484" y="140096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1" y="4639153"/>
            <a:ext cx="4862643" cy="692177"/>
            <a:chOff x="2808696" y="1337115"/>
            <a:chExt cx="4869397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6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852637" cy="693138"/>
              <a:chOff x="3552190" y="1050224"/>
              <a:chExt cx="2852637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536,5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975533" y="1347084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1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175366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917888"/>
            <a:ext cx="1126268" cy="1126268"/>
          </a:xfrm>
          <a:prstGeom prst="rect">
            <a:avLst/>
          </a:prstGeom>
        </p:spPr>
      </p:pic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6812" y="1983209"/>
            <a:ext cx="8512599" cy="1321010"/>
            <a:chOff x="387349" y="1133475"/>
            <a:chExt cx="8524422" cy="1322845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87349" y="1133475"/>
              <a:ext cx="8524422" cy="1322845"/>
              <a:chOff x="387349" y="1148551"/>
              <a:chExt cx="8524422" cy="1322845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387349" y="1148551"/>
                <a:ext cx="4269900" cy="907979"/>
                <a:chOff x="234949" y="1153908"/>
                <a:chExt cx="4269900" cy="907979"/>
              </a:xfrm>
            </p:grpSpPr>
            <p:sp>
              <p:nvSpPr>
                <p:cNvPr id="45" name="object 16"/>
                <p:cNvSpPr txBox="1"/>
                <p:nvPr/>
              </p:nvSpPr>
              <p:spPr>
                <a:xfrm>
                  <a:off x="344042" y="1153908"/>
                  <a:ext cx="3091308" cy="473848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«Формирование комфортной городской среды»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жилищной политики и энергетики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" name="object 17"/>
                <p:cNvSpPr txBox="1"/>
                <p:nvPr/>
              </p:nvSpPr>
              <p:spPr>
                <a:xfrm>
                  <a:off x="234949" y="1615167"/>
                  <a:ext cx="4269900" cy="446720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Благоустройство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дворовых и общественных территорий</a:t>
                  </a:r>
                  <a:endParaRPr lang="ru-RU" sz="1598" dirty="0">
                    <a:cs typeface="Calibri"/>
                  </a:endParaRPr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4798504" y="1303362"/>
                <a:ext cx="1684846" cy="417830"/>
                <a:chOff x="4095650" y="1559191"/>
                <a:chExt cx="1684846" cy="417830"/>
              </a:xfrm>
            </p:grpSpPr>
            <p:sp>
              <p:nvSpPr>
                <p:cNvPr id="43" name="object 22"/>
                <p:cNvSpPr txBox="1"/>
                <p:nvPr/>
              </p:nvSpPr>
              <p:spPr>
                <a:xfrm>
                  <a:off x="4095650" y="1559191"/>
                  <a:ext cx="398054" cy="41783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ru-RU" sz="2546" b="1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1</a:t>
                  </a:r>
                  <a:r>
                    <a:rPr lang="ru-RU" sz="2546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 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4"/>
                <p:cNvSpPr txBox="1"/>
                <p:nvPr/>
              </p:nvSpPr>
              <p:spPr>
                <a:xfrm>
                  <a:off x="4530116" y="1590699"/>
                  <a:ext cx="1250380" cy="369973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общественное пространство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6553563" y="1289727"/>
                <a:ext cx="2358208" cy="569499"/>
                <a:chOff x="5987506" y="1396022"/>
                <a:chExt cx="2358208" cy="569499"/>
              </a:xfrm>
            </p:grpSpPr>
            <p:sp>
              <p:nvSpPr>
                <p:cNvPr id="34" name="object 24"/>
                <p:cNvSpPr txBox="1"/>
                <p:nvPr/>
              </p:nvSpPr>
              <p:spPr>
                <a:xfrm>
                  <a:off x="5996214" y="1772519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г</a:t>
                  </a: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отовность – 85%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5" name="object 22"/>
                <p:cNvSpPr txBox="1"/>
                <p:nvPr/>
              </p:nvSpPr>
              <p:spPr>
                <a:xfrm>
                  <a:off x="5987506" y="1396022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ноябрь 2022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2" name="object 22"/>
              <p:cNvSpPr txBox="1"/>
              <p:nvPr/>
            </p:nvSpPr>
            <p:spPr>
              <a:xfrm>
                <a:off x="513858" y="2062951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45B97C"/>
                    </a:solidFill>
                    <a:latin typeface="Arial"/>
                    <a:cs typeface="Arial"/>
                  </a:rPr>
                  <a:t>119,4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1329871" y="2090396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92,09 ОБ 23,48 МБ 3,82)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7" name="object 24"/>
            <p:cNvSpPr txBox="1"/>
            <p:nvPr/>
          </p:nvSpPr>
          <p:spPr>
            <a:xfrm>
              <a:off x="6871073" y="2114025"/>
              <a:ext cx="1418046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</a:t>
              </a: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аботы завершены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5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350" y="2085498"/>
              <a:ext cx="285091" cy="305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bject 22"/>
            <p:cNvSpPr txBox="1"/>
            <p:nvPr/>
          </p:nvSpPr>
          <p:spPr>
            <a:xfrm>
              <a:off x="4798504" y="2011141"/>
              <a:ext cx="398054" cy="417830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dirty="0">
                  <a:solidFill>
                    <a:srgbClr val="45B97C"/>
                  </a:solidFill>
                  <a:latin typeface="Arial"/>
                  <a:cs typeface="Arial"/>
                </a:rPr>
                <a:t> </a:t>
              </a:r>
              <a:r>
                <a:rPr lang="ru-RU" sz="2546" b="1" dirty="0">
                  <a:solidFill>
                    <a:srgbClr val="45B97C"/>
                  </a:solidFill>
                  <a:latin typeface="Arial"/>
                  <a:cs typeface="Arial"/>
                </a:rPr>
                <a:t>8</a:t>
              </a:r>
              <a:r>
                <a:rPr lang="ru-RU" sz="2546" dirty="0">
                  <a:solidFill>
                    <a:srgbClr val="45B97C"/>
                  </a:solidFill>
                  <a:latin typeface="Arial"/>
                  <a:cs typeface="Arial"/>
                </a:rPr>
                <a:t> 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40" name="object 24"/>
            <p:cNvSpPr txBox="1"/>
            <p:nvPr/>
          </p:nvSpPr>
          <p:spPr>
            <a:xfrm>
              <a:off x="5263573" y="2037687"/>
              <a:ext cx="1402780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дворовых территорий</a:t>
              </a:r>
              <a:endParaRPr sz="1148" dirty="0">
                <a:latin typeface="Arial"/>
                <a:cs typeface="Arial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56" y="3519439"/>
            <a:ext cx="8742473" cy="191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794" y="1004199"/>
            <a:ext cx="4055956" cy="1103834"/>
          </a:xfrm>
        </p:spPr>
        <p:txBody>
          <a:bodyPr>
            <a:normAutofit fontScale="90000"/>
          </a:bodyPr>
          <a:lstStyle/>
          <a:p>
            <a:pPr marL="12682" marR="299300" defTabSz="913120">
              <a:lnSpc>
                <a:spcPts val="2996"/>
              </a:lnSpc>
              <a:spcBef>
                <a:spcPts val="95"/>
              </a:spcBef>
              <a:defRPr/>
            </a:pPr>
            <a:r>
              <a:rPr lang="ru-RU" sz="3245" spc="-30" dirty="0">
                <a:solidFill>
                  <a:srgbClr val="57585B"/>
                </a:solidFill>
                <a:ea typeface="+mn-ea"/>
                <a:cs typeface="+mn-cs"/>
              </a:rPr>
              <a:t>Национальный проект «Экология»</a:t>
            </a:r>
            <a:r>
              <a:rPr lang="ru-RU" sz="3245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45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6" y="1724066"/>
            <a:ext cx="8602447" cy="1491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19" y="1070077"/>
            <a:ext cx="852330" cy="70621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76478" y="3124623"/>
            <a:ext cx="7769816" cy="784688"/>
            <a:chOff x="554006" y="1356313"/>
            <a:chExt cx="7780607" cy="833469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54006" y="1356313"/>
              <a:ext cx="5860699" cy="833469"/>
              <a:chOff x="554006" y="1371389"/>
              <a:chExt cx="5860699" cy="833469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554006" y="1371389"/>
                <a:ext cx="5860699" cy="457881"/>
                <a:chOff x="401606" y="1376746"/>
                <a:chExt cx="5860699" cy="457881"/>
              </a:xfrm>
            </p:grpSpPr>
            <p:sp>
              <p:nvSpPr>
                <p:cNvPr id="34" name="object 16"/>
                <p:cNvSpPr txBox="1"/>
                <p:nvPr/>
              </p:nvSpPr>
              <p:spPr>
                <a:xfrm>
                  <a:off x="461583" y="1376746"/>
                  <a:ext cx="4052217" cy="355701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1049" spc="10" dirty="0">
                      <a:solidFill>
                        <a:srgbClr val="87C879"/>
                      </a:solidFill>
                      <a:latin typeface="Calibri"/>
                      <a:cs typeface="Calibri"/>
                    </a:rPr>
                    <a:t>Министерство транспорта и дорожного хозяйства Иркутской области</a:t>
                  </a:r>
                  <a:endParaRPr sz="1049" dirty="0">
                    <a:solidFill>
                      <a:srgbClr val="87C879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" name="object 17"/>
                <p:cNvSpPr txBox="1"/>
                <p:nvPr/>
              </p:nvSpPr>
              <p:spPr>
                <a:xfrm>
                  <a:off x="401606" y="1575440"/>
                  <a:ext cx="5860699" cy="259187"/>
                </a:xfrm>
                <a:prstGeom prst="rect">
                  <a:avLst/>
                </a:prstGeom>
                <a:solidFill>
                  <a:srgbClr val="87C879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Закупка 25 троллейбусов</a:t>
                  </a:r>
                  <a:endParaRPr lang="ru-RU" sz="1598" dirty="0">
                    <a:cs typeface="Calibri"/>
                  </a:endParaRPr>
                </a:p>
              </p:txBody>
            </p:sp>
          </p:grpSp>
          <p:sp>
            <p:nvSpPr>
              <p:cNvPr id="30" name="object 22"/>
              <p:cNvSpPr txBox="1"/>
              <p:nvPr/>
            </p:nvSpPr>
            <p:spPr>
              <a:xfrm>
                <a:off x="554006" y="1796107"/>
                <a:ext cx="1001323" cy="40875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397" b="1" spc="-25" dirty="0">
                    <a:solidFill>
                      <a:srgbClr val="87C879"/>
                    </a:solidFill>
                    <a:latin typeface="Arial"/>
                    <a:cs typeface="Arial"/>
                  </a:rPr>
                  <a:t>450,0</a:t>
                </a:r>
                <a:endParaRPr sz="2397" dirty="0">
                  <a:solidFill>
                    <a:srgbClr val="87C87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" name="object 24"/>
              <p:cNvSpPr txBox="1"/>
              <p:nvPr/>
            </p:nvSpPr>
            <p:spPr>
              <a:xfrm>
                <a:off x="1386529" y="1821425"/>
                <a:ext cx="2257879" cy="332577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4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49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4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7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450,0)</a:t>
                </a:r>
                <a:endParaRPr sz="799" dirty="0">
                  <a:latin typeface="Arial"/>
                  <a:cs typeface="Arial"/>
                </a:endParaRPr>
              </a:p>
            </p:txBody>
          </p:sp>
        </p:grpSp>
        <p:sp>
          <p:nvSpPr>
            <p:cNvPr id="26" name="object 24"/>
            <p:cNvSpPr txBox="1"/>
            <p:nvPr/>
          </p:nvSpPr>
          <p:spPr>
            <a:xfrm>
              <a:off x="6916567" y="1576846"/>
              <a:ext cx="1418046" cy="20437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контракты заключены</a:t>
              </a:r>
              <a:endParaRPr sz="1148" dirty="0">
                <a:latin typeface="Arial"/>
                <a:cs typeface="Arial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62528" y="3931154"/>
            <a:ext cx="7783766" cy="1019732"/>
            <a:chOff x="613983" y="1141870"/>
            <a:chExt cx="7794577" cy="1083124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613983" y="1141870"/>
              <a:ext cx="5860699" cy="1083124"/>
              <a:chOff x="613983" y="1156946"/>
              <a:chExt cx="5860699" cy="1083124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613983" y="1156946"/>
                <a:ext cx="5860699" cy="694678"/>
                <a:chOff x="461583" y="1162303"/>
                <a:chExt cx="5860699" cy="694678"/>
              </a:xfrm>
            </p:grpSpPr>
            <p:sp>
              <p:nvSpPr>
                <p:cNvPr id="46" name="object 16"/>
                <p:cNvSpPr txBox="1"/>
                <p:nvPr/>
              </p:nvSpPr>
              <p:spPr>
                <a:xfrm>
                  <a:off x="461583" y="1162303"/>
                  <a:ext cx="4052217" cy="355701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1049" spc="10" dirty="0">
                      <a:solidFill>
                        <a:srgbClr val="87C879"/>
                      </a:solidFill>
                      <a:latin typeface="Calibri"/>
                      <a:cs typeface="Calibri"/>
                    </a:rPr>
                    <a:t>Министерство жилищной политики и энергетики Иркутской области</a:t>
                  </a:r>
                  <a:endParaRPr sz="1049" dirty="0">
                    <a:solidFill>
                      <a:srgbClr val="87C879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" name="object 17"/>
                <p:cNvSpPr txBox="1"/>
                <p:nvPr/>
              </p:nvSpPr>
              <p:spPr>
                <a:xfrm>
                  <a:off x="461583" y="1383148"/>
                  <a:ext cx="5860699" cy="473833"/>
                </a:xfrm>
                <a:prstGeom prst="rect">
                  <a:avLst/>
                </a:prstGeom>
                <a:solidFill>
                  <a:srgbClr val="87C879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Перевод транспортных средств на газомоторное топливо и закупка 5 автобусов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и 4 ед. коммунальной техники</a:t>
                  </a:r>
                </a:p>
              </p:txBody>
            </p:sp>
          </p:grpSp>
          <p:sp>
            <p:nvSpPr>
              <p:cNvPr id="42" name="object 22"/>
              <p:cNvSpPr txBox="1"/>
              <p:nvPr/>
            </p:nvSpPr>
            <p:spPr>
              <a:xfrm>
                <a:off x="613983" y="1806835"/>
                <a:ext cx="1001323" cy="43323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87C879"/>
                    </a:solidFill>
                    <a:latin typeface="Arial"/>
                    <a:cs typeface="Arial"/>
                  </a:rPr>
                  <a:t>71,7</a:t>
                </a:r>
                <a:endParaRPr sz="2546" dirty="0">
                  <a:solidFill>
                    <a:srgbClr val="87C87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object 24"/>
              <p:cNvSpPr txBox="1"/>
              <p:nvPr/>
            </p:nvSpPr>
            <p:spPr>
              <a:xfrm>
                <a:off x="1446506" y="1832152"/>
                <a:ext cx="2257879" cy="35706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(ОБ 71,7)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38" name="object 24"/>
            <p:cNvSpPr txBox="1"/>
            <p:nvPr/>
          </p:nvSpPr>
          <p:spPr>
            <a:xfrm>
              <a:off x="6990514" y="1500449"/>
              <a:ext cx="1418046" cy="20437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контракты заключены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39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624" y="1531529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45B9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73" y="3335629"/>
            <a:ext cx="183019" cy="1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16"/>
          <p:cNvSpPr txBox="1"/>
          <p:nvPr/>
        </p:nvSpPr>
        <p:spPr>
          <a:xfrm>
            <a:off x="158530" y="5026981"/>
            <a:ext cx="4046597" cy="173525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/>
          <a:p>
            <a:pPr marL="12682" marR="76093"/>
            <a:r>
              <a:rPr lang="ru-RU" sz="1049" spc="10" dirty="0">
                <a:solidFill>
                  <a:srgbClr val="87C879"/>
                </a:solidFill>
                <a:latin typeface="Calibri"/>
                <a:cs typeface="Calibri"/>
              </a:rPr>
              <a:t>Министерство природных ресурсов и экологии Иркутской области</a:t>
            </a:r>
            <a:endParaRPr sz="1049" dirty="0">
              <a:solidFill>
                <a:srgbClr val="87C879"/>
              </a:solidFill>
              <a:latin typeface="Calibri"/>
              <a:cs typeface="Calibri"/>
            </a:endParaRPr>
          </a:p>
        </p:txBody>
      </p:sp>
      <p:sp>
        <p:nvSpPr>
          <p:cNvPr id="44" name="object 17"/>
          <p:cNvSpPr txBox="1"/>
          <p:nvPr/>
        </p:nvSpPr>
        <p:spPr>
          <a:xfrm>
            <a:off x="158531" y="5265728"/>
            <a:ext cx="5852570" cy="653818"/>
          </a:xfrm>
          <a:prstGeom prst="rect">
            <a:avLst/>
          </a:prstGeom>
          <a:solidFill>
            <a:srgbClr val="87C879"/>
          </a:solidFill>
        </p:spPr>
        <p:txBody>
          <a:bodyPr vert="horz" wrap="square" lIns="0" tIns="359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1598" spc="-5" dirty="0">
                <a:solidFill>
                  <a:srgbClr val="FFFFFF"/>
                </a:solidFill>
                <a:cs typeface="Calibri"/>
              </a:rPr>
              <a:t>Мероприятия, направленные на снижение выбросов загрязняющих веществ, реализуемые промышленными предприятиями</a:t>
            </a:r>
          </a:p>
        </p:txBody>
      </p:sp>
      <p:sp>
        <p:nvSpPr>
          <p:cNvPr id="45" name="object 24"/>
          <p:cNvSpPr txBox="1"/>
          <p:nvPr/>
        </p:nvSpPr>
        <p:spPr>
          <a:xfrm>
            <a:off x="6462691" y="5305026"/>
            <a:ext cx="2222192" cy="558993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В 2022 году из внебюджетных источников профинансировано</a:t>
            </a:r>
          </a:p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1 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175,1 млн. руб. 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69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8546" y="2287586"/>
            <a:ext cx="8447368" cy="1274199"/>
            <a:chOff x="465117" y="1383925"/>
            <a:chExt cx="8459100" cy="108592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65117" y="1383925"/>
              <a:ext cx="8459100" cy="1085926"/>
              <a:chOff x="465117" y="1399001"/>
              <a:chExt cx="8459100" cy="1085926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465117" y="1399001"/>
                <a:ext cx="5860699" cy="720146"/>
                <a:chOff x="312717" y="1404358"/>
                <a:chExt cx="5860699" cy="720146"/>
              </a:xfrm>
            </p:grpSpPr>
            <p:sp>
              <p:nvSpPr>
                <p:cNvPr id="13" name="object 16"/>
                <p:cNvSpPr txBox="1"/>
                <p:nvPr/>
              </p:nvSpPr>
              <p:spPr>
                <a:xfrm>
                  <a:off x="445073" y="1404358"/>
                  <a:ext cx="4901632" cy="272304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</a:t>
                  </a:r>
                  <a:r>
                    <a:rPr lang="ru-RU" sz="999" spc="10" dirty="0">
                      <a:solidFill>
                        <a:srgbClr val="404041"/>
                      </a:solidFill>
                      <a:cs typeface="Calibri"/>
                    </a:rPr>
                    <a:t>«Комплексная система обращения с твердыми коммунальными отходами»</a:t>
                  </a:r>
                  <a:endPara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endParaRPr>
                </a:p>
                <a:p>
                  <a:pPr marL="12682" marR="76093"/>
                  <a:r>
                    <a:rPr lang="ru-RU" sz="999" spc="10" dirty="0">
                      <a:solidFill>
                        <a:srgbClr val="87C879"/>
                      </a:solidFill>
                      <a:latin typeface="Calibri"/>
                      <a:cs typeface="Calibri"/>
                    </a:rPr>
                    <a:t>Министерство природных ресурсов и экологии Иркутской области</a:t>
                  </a:r>
                  <a:endParaRPr sz="999" dirty="0">
                    <a:solidFill>
                      <a:srgbClr val="87C879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" name="object 17"/>
                <p:cNvSpPr txBox="1"/>
                <p:nvPr/>
              </p:nvSpPr>
              <p:spPr>
                <a:xfrm>
                  <a:off x="312717" y="1744319"/>
                  <a:ext cx="5860699" cy="380185"/>
                </a:xfrm>
                <a:prstGeom prst="rect">
                  <a:avLst/>
                </a:prstGeom>
                <a:solidFill>
                  <a:srgbClr val="87C879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Закупка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контейнеров для раздельного накопления твердых коммунальных отходов</a:t>
                  </a:r>
                  <a:endParaRPr lang="ru-RU" sz="1598" dirty="0">
                    <a:cs typeface="Calibri"/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6574717" y="1499873"/>
                <a:ext cx="2349500" cy="485466"/>
                <a:chOff x="6008660" y="1606168"/>
                <a:chExt cx="2349500" cy="485466"/>
              </a:xfrm>
            </p:grpSpPr>
            <p:sp>
              <p:nvSpPr>
                <p:cNvPr id="11" name="object 24"/>
                <p:cNvSpPr txBox="1"/>
                <p:nvPr/>
              </p:nvSpPr>
              <p:spPr>
                <a:xfrm>
                  <a:off x="6008660" y="1606168"/>
                  <a:ext cx="2349500" cy="164256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Проведение мероприятий</a:t>
                  </a:r>
                  <a:endParaRPr lang="ru-RU"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2" name="object 22"/>
                <p:cNvSpPr txBox="1"/>
                <p:nvPr/>
              </p:nvSpPr>
              <p:spPr>
                <a:xfrm>
                  <a:off x="6008660" y="1744023"/>
                  <a:ext cx="2349500" cy="347611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87C879"/>
                      </a:solidFill>
                      <a:latin typeface="Arial"/>
                      <a:cs typeface="Arial"/>
                    </a:rPr>
                    <a:t>в течение года</a:t>
                  </a:r>
                  <a:endParaRPr lang="ru-RU" sz="2546" dirty="0">
                    <a:solidFill>
                      <a:srgbClr val="87C879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9" name="object 22"/>
              <p:cNvSpPr txBox="1"/>
              <p:nvPr/>
            </p:nvSpPr>
            <p:spPr>
              <a:xfrm>
                <a:off x="478309" y="2137316"/>
                <a:ext cx="1001323" cy="34761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87C879"/>
                    </a:solidFill>
                    <a:latin typeface="Arial"/>
                    <a:cs typeface="Arial"/>
                  </a:rPr>
                  <a:t>4,48</a:t>
                </a:r>
                <a:endParaRPr sz="2546" dirty="0">
                  <a:solidFill>
                    <a:srgbClr val="87C87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object 24"/>
              <p:cNvSpPr txBox="1"/>
              <p:nvPr/>
            </p:nvSpPr>
            <p:spPr>
              <a:xfrm>
                <a:off x="1294322" y="2164761"/>
                <a:ext cx="2257879" cy="28649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4,27 ОБ 0,18 МБ 0,03)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" name="object 24"/>
            <p:cNvSpPr txBox="1"/>
            <p:nvPr/>
          </p:nvSpPr>
          <p:spPr>
            <a:xfrm>
              <a:off x="6825607" y="1989195"/>
              <a:ext cx="1418046" cy="16398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контракты заключены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717" y="2020275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84794" y="1004199"/>
            <a:ext cx="4055956" cy="1103834"/>
          </a:xfrm>
        </p:spPr>
        <p:txBody>
          <a:bodyPr>
            <a:normAutofit fontScale="90000"/>
          </a:bodyPr>
          <a:lstStyle/>
          <a:p>
            <a:pPr marL="12682" marR="299300" defTabSz="913120">
              <a:lnSpc>
                <a:spcPts val="2996"/>
              </a:lnSpc>
              <a:spcBef>
                <a:spcPts val="95"/>
              </a:spcBef>
              <a:defRPr/>
            </a:pPr>
            <a:r>
              <a:rPr lang="ru-RU" sz="3245" spc="-30" dirty="0">
                <a:solidFill>
                  <a:srgbClr val="57585B"/>
                </a:solidFill>
                <a:ea typeface="+mn-ea"/>
                <a:cs typeface="+mn-cs"/>
              </a:rPr>
              <a:t>Национальный проект «Экология»</a:t>
            </a:r>
            <a:r>
              <a:rPr lang="ru-RU" sz="3245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45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9" y="1070077"/>
            <a:ext cx="852330" cy="7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4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61" name="object 2"/>
          <p:cNvSpPr txBox="1">
            <a:spLocks/>
          </p:cNvSpPr>
          <p:nvPr/>
        </p:nvSpPr>
        <p:spPr>
          <a:xfrm>
            <a:off x="1535779" y="1499235"/>
            <a:ext cx="7121160" cy="794371"/>
          </a:xfrm>
          <a:prstGeom prst="rect">
            <a:avLst/>
          </a:prstGeom>
          <a:noFill/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</a:t>
            </a:r>
            <a:br>
              <a:rPr lang="ru-RU" sz="3245" kern="0" spc="-30" dirty="0">
                <a:solidFill>
                  <a:srgbClr val="57585B"/>
                </a:solidFill>
              </a:rPr>
            </a:br>
            <a:r>
              <a:rPr lang="ru-RU" sz="3245" kern="0" spc="-30" dirty="0">
                <a:solidFill>
                  <a:srgbClr val="57585B"/>
                </a:solidFill>
              </a:rPr>
              <a:t>«Безопасные качественные дороги»</a:t>
            </a:r>
            <a:endParaRPr lang="ru-RU" sz="3245" kern="0" dirty="0"/>
          </a:p>
        </p:txBody>
      </p:sp>
      <p:pic>
        <p:nvPicPr>
          <p:cNvPr id="62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4%D0%BE%D1%80%D0%BE%D0%B3%D0%B8/%D0%9B%D0%BE%D0%B3%D0%BE%D1%82%D0%B8%D0%BF/%D0%94%D0%BE%D1%80%D0%BE%D0%B3%D0%B8_%D0%BB%D0%BE%D0%B3%D0%BE%D1%82%D0%B8%D0%BF_RGB/%D0%94%D0%BE%D1%80%D0%BE%D0%B3%D0%B8_%D0%BB%D0%BE%D0%B3%D0%BE_%D1%86%D0%B2%D0%B5%D1%82_%D0%BB%D0%B5%D0%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4" y="1575330"/>
            <a:ext cx="842899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286566" y="2336273"/>
            <a:ext cx="8391484" cy="3326869"/>
            <a:chOff x="387351" y="3415228"/>
            <a:chExt cx="8403139" cy="333149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87351" y="3415228"/>
              <a:ext cx="6142605" cy="2905554"/>
              <a:chOff x="234950" y="1352581"/>
              <a:chExt cx="6142605" cy="2311671"/>
            </a:xfrm>
          </p:grpSpPr>
          <p:sp>
            <p:nvSpPr>
              <p:cNvPr id="71" name="object 16"/>
              <p:cNvSpPr txBox="1"/>
              <p:nvPr/>
            </p:nvSpPr>
            <p:spPr>
              <a:xfrm>
                <a:off x="374793" y="1352581"/>
                <a:ext cx="4310508" cy="261584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no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«Дорожная сеть»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CAA44"/>
                    </a:solidFill>
                    <a:latin typeface="Calibri"/>
                    <a:cs typeface="Calibri"/>
                  </a:rPr>
                  <a:t>Министерство транспорта и дорожного хозяйства Иркутской области</a:t>
                </a:r>
                <a:endParaRPr sz="999" dirty="0">
                  <a:solidFill>
                    <a:srgbClr val="DCAA44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2" name="object 17"/>
              <p:cNvSpPr txBox="1"/>
              <p:nvPr/>
            </p:nvSpPr>
            <p:spPr>
              <a:xfrm>
                <a:off x="234950" y="1615167"/>
                <a:ext cx="6142605" cy="2049085"/>
              </a:xfrm>
              <a:prstGeom prst="rect">
                <a:avLst/>
              </a:prstGeom>
              <a:solidFill>
                <a:srgbClr val="DCAA44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Капитальный ремонт </a:t>
                </a:r>
                <a:r>
                  <a:rPr lang="ru-RU" sz="1598" spc="-5" dirty="0">
                    <a:cs typeface="Calibri"/>
                  </a:rPr>
                  <a:t>автомобильных дорог:</a:t>
                </a:r>
                <a:br>
                  <a:rPr lang="ru-RU" sz="1598" spc="-5" dirty="0"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по </a:t>
                </a:r>
                <a:r>
                  <a:rPr lang="ru-RU" sz="1598" spc="-5" dirty="0">
                    <a:cs typeface="Calibri"/>
                  </a:rPr>
                  <a:t>ул. Комсомольской (участок от ул. Пихтовая до ул. </a:t>
                </a:r>
                <a:r>
                  <a:rPr lang="ru-RU" sz="1598" spc="-5" dirty="0">
                    <a:cs typeface="Calibri"/>
                  </a:rPr>
                  <a:t>Гагарина) в </a:t>
                </a:r>
                <a:r>
                  <a:rPr lang="ru-RU" sz="1598" spc="-5" dirty="0">
                    <a:cs typeface="Calibri"/>
                  </a:rPr>
                  <a:t>жилом районе Центральный г. </a:t>
                </a:r>
                <a:r>
                  <a:rPr lang="ru-RU" sz="1598" spc="-5" dirty="0">
                    <a:cs typeface="Calibri"/>
                  </a:rPr>
                  <a:t>Братска (2-3 этапы)</a:t>
                </a:r>
                <a:r>
                  <a:rPr lang="ru-RU" sz="1598" spc="-5" dirty="0">
                    <a:cs typeface="Calibri"/>
                  </a:rPr>
                  <a:t/>
                </a:r>
                <a:br>
                  <a:rPr lang="ru-RU" sz="1598" spc="-5" dirty="0"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Ремонт автомобильных дорог:</a:t>
                </a:r>
                <a:r>
                  <a:rPr lang="ru-RU" sz="1598" spc="-5" dirty="0">
                    <a:solidFill>
                      <a:srgbClr val="FF0000"/>
                    </a:solidFill>
                    <a:cs typeface="Calibri"/>
                  </a:rPr>
                  <a:t/>
                </a:r>
                <a:br>
                  <a:rPr lang="ru-RU" sz="1598" spc="-5" dirty="0">
                    <a:solidFill>
                      <a:srgbClr val="FF0000"/>
                    </a:solidFill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по</a:t>
                </a:r>
                <a:r>
                  <a:rPr lang="ru-RU" sz="1598" spc="-5" dirty="0">
                    <a:cs typeface="Calibri"/>
                  </a:rPr>
                  <a:t>  ул. Кирова, от улицы Комсомольская до улицы </a:t>
                </a:r>
                <a:r>
                  <a:rPr lang="ru-RU" sz="1598" spc="-5" dirty="0">
                    <a:cs typeface="Calibri"/>
                  </a:rPr>
                  <a:t>Депутатская;</a:t>
                </a:r>
                <a:r>
                  <a:rPr lang="ru-RU" sz="1598" spc="-5" dirty="0">
                    <a:cs typeface="Calibri"/>
                  </a:rPr>
                  <a:t/>
                </a:r>
                <a:br>
                  <a:rPr lang="ru-RU" sz="1598" spc="-5" dirty="0"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по  ул. </a:t>
                </a:r>
                <a:r>
                  <a:rPr lang="ru-RU" sz="1598" spc="-5" dirty="0" err="1">
                    <a:cs typeface="Calibri"/>
                  </a:rPr>
                  <a:t>Гайнулина</a:t>
                </a:r>
                <a:r>
                  <a:rPr lang="ru-RU" sz="1598" spc="-5" dirty="0">
                    <a:cs typeface="Calibri"/>
                  </a:rPr>
                  <a:t>, от улицы Радищева до улицы </a:t>
                </a:r>
                <a:r>
                  <a:rPr lang="ru-RU" sz="1598" spc="-5" dirty="0">
                    <a:cs typeface="Calibri"/>
                  </a:rPr>
                  <a:t>Лескова;</a:t>
                </a:r>
                <a:r>
                  <a:rPr lang="ru-RU" sz="1598" spc="-5" dirty="0">
                    <a:cs typeface="Calibri"/>
                  </a:rPr>
                  <a:t/>
                </a:r>
                <a:br>
                  <a:rPr lang="ru-RU" sz="1598" spc="-5" dirty="0"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по  ул. </a:t>
                </a:r>
                <a:r>
                  <a:rPr lang="ru-RU" sz="1598" spc="-5" dirty="0">
                    <a:cs typeface="Calibri"/>
                  </a:rPr>
                  <a:t>Гидростроителей;</a:t>
                </a:r>
                <a:r>
                  <a:rPr lang="ru-RU" sz="1598" spc="-5" dirty="0">
                    <a:cs typeface="Calibri"/>
                  </a:rPr>
                  <a:t/>
                </a:r>
                <a:br>
                  <a:rPr lang="ru-RU" sz="1598" spc="-5" dirty="0"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по пер. </a:t>
                </a:r>
                <a:r>
                  <a:rPr lang="ru-RU" sz="1598" spc="-5" dirty="0" err="1">
                    <a:cs typeface="Calibri"/>
                  </a:rPr>
                  <a:t>Дубынинский</a:t>
                </a:r>
                <a:r>
                  <a:rPr lang="ru-RU" sz="1598" spc="-5" dirty="0">
                    <a:cs typeface="Calibri"/>
                  </a:rPr>
                  <a:t>;</a:t>
                </a:r>
                <a:br>
                  <a:rPr lang="ru-RU" sz="1598" spc="-5" dirty="0"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по  ул. Вокзальная, от ул. Енисейская до ул. </a:t>
                </a:r>
                <a:r>
                  <a:rPr lang="ru-RU" sz="1598" spc="-5" dirty="0" err="1">
                    <a:cs typeface="Calibri"/>
                  </a:rPr>
                  <a:t>Гайнулина</a:t>
                </a:r>
                <a:r>
                  <a:rPr lang="ru-RU" sz="1598" spc="-5" dirty="0">
                    <a:cs typeface="Calibri"/>
                  </a:rPr>
                  <a:t>;</a:t>
                </a:r>
                <a:r>
                  <a:rPr lang="ru-RU" sz="1598" spc="-5" dirty="0">
                    <a:cs typeface="Calibri"/>
                  </a:rPr>
                  <a:t/>
                </a:r>
                <a:br>
                  <a:rPr lang="ru-RU" sz="1598" spc="-5" dirty="0"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по</a:t>
                </a:r>
                <a:r>
                  <a:rPr lang="ru-RU" sz="1598" spc="-5" dirty="0">
                    <a:cs typeface="Calibri"/>
                  </a:rPr>
                  <a:t>  ул. Депутатская, от ул. Курчатова до ул. </a:t>
                </a:r>
                <a:r>
                  <a:rPr lang="ru-RU" sz="1598" spc="-5" dirty="0">
                    <a:cs typeface="Calibri"/>
                  </a:rPr>
                  <a:t>Обручева;</a:t>
                </a:r>
                <a:r>
                  <a:rPr lang="ru-RU" sz="1598" spc="-5" dirty="0">
                    <a:cs typeface="Calibri"/>
                  </a:rPr>
                  <a:t/>
                </a:r>
                <a:br>
                  <a:rPr lang="ru-RU" sz="1598" spc="-5" dirty="0"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по  ул. Маршала </a:t>
                </a:r>
                <a:r>
                  <a:rPr lang="ru-RU" sz="1598" spc="-5" dirty="0">
                    <a:cs typeface="Calibri"/>
                  </a:rPr>
                  <a:t>Жукова;</a:t>
                </a:r>
                <a:r>
                  <a:rPr lang="ru-RU" sz="1598" spc="-5" dirty="0">
                    <a:cs typeface="Calibri"/>
                  </a:rPr>
                  <a:t/>
                </a:r>
                <a:br>
                  <a:rPr lang="ru-RU" sz="1598" spc="-5" dirty="0">
                    <a:cs typeface="Calibri"/>
                  </a:rPr>
                </a:br>
                <a:r>
                  <a:rPr lang="ru-RU" sz="1598" spc="-5" dirty="0">
                    <a:cs typeface="Calibri"/>
                  </a:rPr>
                  <a:t>по  ул. </a:t>
                </a:r>
                <a:r>
                  <a:rPr lang="ru-RU" sz="1598" spc="-5" dirty="0" err="1">
                    <a:cs typeface="Calibri"/>
                  </a:rPr>
                  <a:t>Рябикова</a:t>
                </a:r>
                <a:r>
                  <a:rPr lang="ru-RU" sz="1598" spc="-5" dirty="0">
                    <a:cs typeface="Calibri"/>
                  </a:rPr>
                  <a:t>, от ул. </a:t>
                </a:r>
                <a:r>
                  <a:rPr lang="ru-RU" sz="1598" spc="-5" dirty="0" err="1">
                    <a:cs typeface="Calibri"/>
                  </a:rPr>
                  <a:t>Янгеля</a:t>
                </a:r>
                <a:r>
                  <a:rPr lang="ru-RU" sz="1598" spc="-5" dirty="0">
                    <a:cs typeface="Calibri"/>
                  </a:rPr>
                  <a:t> до ул. Курчатова</a:t>
                </a:r>
              </a:p>
            </p:txBody>
          </p:sp>
        </p:grpSp>
        <p:sp>
          <p:nvSpPr>
            <p:cNvPr id="66" name="object 22"/>
            <p:cNvSpPr txBox="1"/>
            <p:nvPr/>
          </p:nvSpPr>
          <p:spPr>
            <a:xfrm>
              <a:off x="536692" y="6338273"/>
              <a:ext cx="1187451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dirty="0">
                  <a:solidFill>
                    <a:srgbClr val="DCAA44"/>
                  </a:solidFill>
                  <a:latin typeface="Arial"/>
                  <a:cs typeface="Arial"/>
                </a:rPr>
                <a:t>613,9</a:t>
              </a:r>
              <a:endParaRPr sz="2546" b="1" dirty="0">
                <a:solidFill>
                  <a:srgbClr val="DCAA44"/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4"/>
            <p:cNvSpPr txBox="1"/>
            <p:nvPr/>
          </p:nvSpPr>
          <p:spPr>
            <a:xfrm>
              <a:off x="1371264" y="6350901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(ОБ 521,2 МБ 92,7)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68" name="object 24"/>
            <p:cNvSpPr txBox="1"/>
            <p:nvPr/>
          </p:nvSpPr>
          <p:spPr>
            <a:xfrm>
              <a:off x="6529956" y="4052273"/>
              <a:ext cx="2260534" cy="200696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98" spc="-35" dirty="0">
                  <a:latin typeface="Arial"/>
                  <a:cs typeface="Arial"/>
                </a:rPr>
                <a:t>Срок завершения до 30.11.2022</a:t>
              </a:r>
              <a:endParaRPr lang="ru-RU" sz="1198" dirty="0">
                <a:latin typeface="Arial"/>
                <a:cs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338029" y="3479425"/>
            <a:ext cx="2340020" cy="276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98" spc="-35" dirty="0">
                <a:latin typeface="Arial"/>
                <a:cs typeface="Arial"/>
              </a:rPr>
              <a:t>Срок завершения до </a:t>
            </a:r>
            <a:r>
              <a:rPr lang="ru-RU" sz="1198" spc="-35" dirty="0">
                <a:latin typeface="Arial"/>
                <a:cs typeface="Arial"/>
              </a:rPr>
              <a:t>30.12.2022</a:t>
            </a:r>
            <a:endParaRPr lang="ru-RU" sz="1198" dirty="0">
              <a:latin typeface="Arial"/>
              <a:cs typeface="Arial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6428208" y="3728680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18" name="object 24"/>
          <p:cNvSpPr txBox="1"/>
          <p:nvPr/>
        </p:nvSpPr>
        <p:spPr>
          <a:xfrm>
            <a:off x="6428208" y="3927763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19" name="object 24"/>
          <p:cNvSpPr txBox="1"/>
          <p:nvPr/>
        </p:nvSpPr>
        <p:spPr>
          <a:xfrm>
            <a:off x="6428208" y="4140851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20" name="object 24"/>
          <p:cNvSpPr txBox="1"/>
          <p:nvPr/>
        </p:nvSpPr>
        <p:spPr>
          <a:xfrm>
            <a:off x="6428208" y="4354443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6428208" y="4744037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22" name="object 24"/>
          <p:cNvSpPr txBox="1"/>
          <p:nvPr/>
        </p:nvSpPr>
        <p:spPr>
          <a:xfrm>
            <a:off x="6435766" y="4948582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23" name="object 24"/>
          <p:cNvSpPr txBox="1"/>
          <p:nvPr/>
        </p:nvSpPr>
        <p:spPr>
          <a:xfrm>
            <a:off x="6428208" y="4539493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4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1632982" y="974385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«Демография»</a:t>
            </a:r>
            <a:endParaRPr lang="ru-RU" sz="3245" kern="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76245" y="1839641"/>
            <a:ext cx="8348970" cy="1361076"/>
            <a:chOff x="387350" y="1423116"/>
            <a:chExt cx="8360566" cy="136296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87350" y="1423116"/>
              <a:ext cx="5715000" cy="1362966"/>
              <a:chOff x="387350" y="1270716"/>
              <a:chExt cx="5715000" cy="1362966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387350" y="1270716"/>
                <a:ext cx="5715000" cy="993820"/>
                <a:chOff x="234950" y="1276073"/>
                <a:chExt cx="5715000" cy="993820"/>
              </a:xfrm>
            </p:grpSpPr>
            <p:sp>
              <p:nvSpPr>
                <p:cNvPr id="31" name="object 16"/>
                <p:cNvSpPr txBox="1"/>
                <p:nvPr/>
              </p:nvSpPr>
              <p:spPr>
                <a:xfrm>
                  <a:off x="344042" y="1276073"/>
                  <a:ext cx="2971800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«Спорт – норма жизни»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спорта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" name="object 17"/>
                <p:cNvSpPr txBox="1"/>
                <p:nvPr/>
              </p:nvSpPr>
              <p:spPr>
                <a:xfrm>
                  <a:off x="234950" y="1615167"/>
                  <a:ext cx="5715000" cy="654726"/>
                </a:xfrm>
                <a:prstGeom prst="rect">
                  <a:avLst/>
                </a:prstGeom>
                <a:solidFill>
                  <a:srgbClr val="0EAECD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Приобретение спортивного оборудования и инвентаря для приведения организаций спортивной подготовки в нормативное состояние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(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ОГБУ СШОР "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Спартак")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27" name="object 22"/>
              <p:cNvSpPr txBox="1"/>
              <p:nvPr/>
            </p:nvSpPr>
            <p:spPr>
              <a:xfrm>
                <a:off x="474133" y="2225237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0EAECD"/>
                    </a:solidFill>
                    <a:latin typeface="Arial"/>
                    <a:cs typeface="Arial"/>
                  </a:rPr>
                  <a:t>2,4</a:t>
                </a:r>
                <a:endParaRPr sz="2546" dirty="0">
                  <a:solidFill>
                    <a:srgbClr val="0EAEC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object 24"/>
              <p:cNvSpPr txBox="1"/>
              <p:nvPr/>
            </p:nvSpPr>
            <p:spPr>
              <a:xfrm>
                <a:off x="947372" y="2246025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1,7 ОБ 0,7)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23" name="object 24"/>
            <p:cNvSpPr txBox="1"/>
            <p:nvPr/>
          </p:nvSpPr>
          <p:spPr>
            <a:xfrm>
              <a:off x="6792182" y="1930820"/>
              <a:ext cx="195573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24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086" y="1980368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E9EC8F5-5D26-7D46-82B1-AD6239C73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6" y="997437"/>
            <a:ext cx="858068" cy="708557"/>
          </a:xfrm>
          <a:prstGeom prst="rect">
            <a:avLst/>
          </a:prstGeom>
        </p:spPr>
      </p:pic>
      <p:sp>
        <p:nvSpPr>
          <p:cNvPr id="34" name="object 17"/>
          <p:cNvSpPr txBox="1"/>
          <p:nvPr/>
        </p:nvSpPr>
        <p:spPr>
          <a:xfrm>
            <a:off x="376244" y="4495803"/>
            <a:ext cx="5707074" cy="653818"/>
          </a:xfrm>
          <a:prstGeom prst="rect">
            <a:avLst/>
          </a:prstGeom>
          <a:solidFill>
            <a:srgbClr val="0EAECD"/>
          </a:solidFill>
        </p:spPr>
        <p:txBody>
          <a:bodyPr vert="horz" wrap="square" lIns="0" tIns="359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1598" spc="-5" dirty="0">
                <a:solidFill>
                  <a:srgbClr val="FFFFFF"/>
                </a:solidFill>
                <a:cs typeface="Calibri"/>
              </a:rPr>
              <a:t>Государственная поддержка спортивных организаций, осуществляющих подготовку спортивного резерва для спортивных сборных команд ОГКУ СШОР "Олимп"</a:t>
            </a:r>
            <a:endParaRPr sz="1598" dirty="0">
              <a:latin typeface="Calibri"/>
              <a:cs typeface="Calibri"/>
            </a:endParaRPr>
          </a:p>
        </p:txBody>
      </p:sp>
      <p:sp>
        <p:nvSpPr>
          <p:cNvPr id="36" name="object 22"/>
          <p:cNvSpPr txBox="1"/>
          <p:nvPr/>
        </p:nvSpPr>
        <p:spPr>
          <a:xfrm>
            <a:off x="519011" y="5107492"/>
            <a:ext cx="999934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dirty="0">
                <a:solidFill>
                  <a:srgbClr val="0EAECD"/>
                </a:solidFill>
                <a:latin typeface="Arial"/>
                <a:cs typeface="Arial"/>
              </a:rPr>
              <a:t>0,99</a:t>
            </a:r>
            <a:endParaRPr sz="2546" b="1" dirty="0">
              <a:solidFill>
                <a:srgbClr val="0EAECD"/>
              </a:solidFill>
              <a:latin typeface="Arial"/>
              <a:cs typeface="Arial"/>
            </a:endParaRPr>
          </a:p>
        </p:txBody>
      </p:sp>
      <p:sp>
        <p:nvSpPr>
          <p:cNvPr id="37" name="object 24"/>
          <p:cNvSpPr txBox="1"/>
          <p:nvPr/>
        </p:nvSpPr>
        <p:spPr>
          <a:xfrm>
            <a:off x="1175839" y="5164414"/>
            <a:ext cx="2254747" cy="33616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solidFill>
                  <a:srgbClr val="57585B"/>
                </a:solidFill>
                <a:latin typeface="Arial"/>
                <a:cs typeface="Arial"/>
              </a:rPr>
              <a:t>млн </a:t>
            </a:r>
            <a:r>
              <a:rPr lang="ru-RU" sz="1098" spc="-35" dirty="0" err="1">
                <a:solidFill>
                  <a:srgbClr val="57585B"/>
                </a:solidFill>
                <a:latin typeface="Arial"/>
                <a:cs typeface="Arial"/>
              </a:rPr>
              <a:t>руб</a:t>
            </a:r>
            <a:r>
              <a:rPr lang="ru-RU" sz="1098" spc="-3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</a:p>
          <a:p>
            <a:pPr marL="12682">
              <a:spcBef>
                <a:spcPts val="125"/>
              </a:spcBef>
            </a:pPr>
            <a:r>
              <a:rPr lang="ru-RU" sz="899" spc="-35" dirty="0">
                <a:solidFill>
                  <a:srgbClr val="57585B"/>
                </a:solidFill>
                <a:latin typeface="Arial"/>
                <a:cs typeface="Arial"/>
              </a:rPr>
              <a:t>(ФБ 0,5 ОБ 0,5)</a:t>
            </a:r>
            <a:endParaRPr sz="899" dirty="0">
              <a:latin typeface="Arial"/>
              <a:cs typeface="Arial"/>
            </a:endParaRPr>
          </a:p>
        </p:txBody>
      </p:sp>
      <p:sp>
        <p:nvSpPr>
          <p:cNvPr id="38" name="object 17"/>
          <p:cNvSpPr txBox="1"/>
          <p:nvPr/>
        </p:nvSpPr>
        <p:spPr>
          <a:xfrm>
            <a:off x="376244" y="3321672"/>
            <a:ext cx="5707074" cy="653818"/>
          </a:xfrm>
          <a:prstGeom prst="rect">
            <a:avLst/>
          </a:prstGeom>
          <a:solidFill>
            <a:srgbClr val="0EAECD"/>
          </a:solidFill>
        </p:spPr>
        <p:txBody>
          <a:bodyPr vert="horz" wrap="square" lIns="0" tIns="359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1598" spc="-5" dirty="0">
                <a:solidFill>
                  <a:srgbClr val="FFFFFF"/>
                </a:solidFill>
                <a:cs typeface="Calibri"/>
              </a:rPr>
              <a:t>Государственная поддержка спортивных организаций, осуществляющих подготовку спортивного резерва для спортивных сборных команд ОГБУ СШОР "Спартак"</a:t>
            </a:r>
            <a:endParaRPr sz="1598" dirty="0">
              <a:latin typeface="Calibri"/>
              <a:cs typeface="Calibri"/>
            </a:endParaRPr>
          </a:p>
        </p:txBody>
      </p:sp>
      <p:sp>
        <p:nvSpPr>
          <p:cNvPr id="39" name="object 22"/>
          <p:cNvSpPr txBox="1"/>
          <p:nvPr/>
        </p:nvSpPr>
        <p:spPr>
          <a:xfrm>
            <a:off x="519011" y="3933361"/>
            <a:ext cx="999934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0EAECD"/>
                </a:solidFill>
                <a:latin typeface="Arial"/>
                <a:cs typeface="Arial"/>
              </a:rPr>
              <a:t>0,8</a:t>
            </a:r>
            <a:endParaRPr sz="2546" dirty="0">
              <a:solidFill>
                <a:srgbClr val="0EAECD"/>
              </a:solidFill>
              <a:latin typeface="Arial"/>
              <a:cs typeface="Arial"/>
            </a:endParaRPr>
          </a:p>
        </p:txBody>
      </p:sp>
      <p:sp>
        <p:nvSpPr>
          <p:cNvPr id="40" name="object 24"/>
          <p:cNvSpPr txBox="1"/>
          <p:nvPr/>
        </p:nvSpPr>
        <p:spPr>
          <a:xfrm>
            <a:off x="1018977" y="3951455"/>
            <a:ext cx="2254747" cy="33616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solidFill>
                  <a:srgbClr val="57585B"/>
                </a:solidFill>
                <a:latin typeface="Arial"/>
                <a:cs typeface="Arial"/>
              </a:rPr>
              <a:t>млн </a:t>
            </a:r>
            <a:r>
              <a:rPr lang="ru-RU" sz="1098" spc="-35" dirty="0" err="1">
                <a:solidFill>
                  <a:srgbClr val="57585B"/>
                </a:solidFill>
                <a:latin typeface="Arial"/>
                <a:cs typeface="Arial"/>
              </a:rPr>
              <a:t>руб</a:t>
            </a:r>
            <a:r>
              <a:rPr lang="ru-RU" sz="1098" spc="-35" dirty="0">
                <a:solidFill>
                  <a:srgbClr val="57585B"/>
                </a:solidFill>
                <a:latin typeface="Arial"/>
                <a:cs typeface="Arial"/>
              </a:rPr>
              <a:t> </a:t>
            </a:r>
          </a:p>
          <a:p>
            <a:pPr marL="12682">
              <a:spcBef>
                <a:spcPts val="125"/>
              </a:spcBef>
            </a:pPr>
            <a:r>
              <a:rPr lang="ru-RU" sz="899" spc="-35" dirty="0">
                <a:solidFill>
                  <a:srgbClr val="57585B"/>
                </a:solidFill>
                <a:latin typeface="Arial"/>
                <a:cs typeface="Arial"/>
              </a:rPr>
              <a:t>(ФБ 0,4 ОБ 0,4)</a:t>
            </a:r>
            <a:endParaRPr sz="899" dirty="0">
              <a:latin typeface="Arial"/>
              <a:cs typeface="Arial"/>
            </a:endParaRPr>
          </a:p>
        </p:txBody>
      </p:sp>
      <p:sp>
        <p:nvSpPr>
          <p:cNvPr id="43" name="object 24"/>
          <p:cNvSpPr txBox="1"/>
          <p:nvPr/>
        </p:nvSpPr>
        <p:spPr>
          <a:xfrm>
            <a:off x="6800517" y="4646509"/>
            <a:ext cx="1953021" cy="36946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Реализация мероприятия завершена</a:t>
            </a:r>
            <a:endParaRPr lang="ru-RU" sz="1148" dirty="0">
              <a:latin typeface="Arial"/>
              <a:cs typeface="Arial"/>
            </a:endParaRPr>
          </a:p>
        </p:txBody>
      </p:sp>
      <p:pic>
        <p:nvPicPr>
          <p:cNvPr id="44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EAE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29" y="4695988"/>
            <a:ext cx="183019" cy="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ject 24"/>
          <p:cNvSpPr txBox="1"/>
          <p:nvPr/>
        </p:nvSpPr>
        <p:spPr>
          <a:xfrm>
            <a:off x="6629265" y="3228477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реализации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46" name="object 22"/>
          <p:cNvSpPr txBox="1"/>
          <p:nvPr/>
        </p:nvSpPr>
        <p:spPr>
          <a:xfrm>
            <a:off x="6629265" y="3380992"/>
            <a:ext cx="2346241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0EAECD"/>
                </a:solidFill>
                <a:latin typeface="Arial"/>
                <a:cs typeface="Arial"/>
              </a:rPr>
              <a:t>до 31.12.2022</a:t>
            </a:r>
            <a:endParaRPr sz="2546" dirty="0">
              <a:solidFill>
                <a:srgbClr val="0EAECD"/>
              </a:solidFill>
              <a:latin typeface="Arial"/>
              <a:cs typeface="Arial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6857548" y="3749644"/>
            <a:ext cx="1648644" cy="36946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Заключение контракта не предусмотрено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51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EAE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75" y="3804163"/>
            <a:ext cx="183019" cy="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pic>
        <p:nvPicPr>
          <p:cNvPr id="21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A%D1%83%D0%BB%D1%8C%D1%82%D1%83%D1%80%D0%B0/%D0%9B%D0%BE%D0%B3%D0%BE%D1%82%D0%B8%D0%BF/%D0%9A%D1%83%D0%BB%D1%8C%D1%82%D1%83%D1%80%D0%B0_%D0%BB%D0%BE%D0%B3%D1%82%D0%B8%D0%BF_RGB/%D0%9A%D1%83%D0%BB%D1%8C%D1%82%D1%83%D1%80%D0%B0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7" y="3290951"/>
            <a:ext cx="862482" cy="7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2"/>
          <p:cNvSpPr txBox="1">
            <a:spLocks/>
          </p:cNvSpPr>
          <p:nvPr/>
        </p:nvSpPr>
        <p:spPr>
          <a:xfrm>
            <a:off x="1520511" y="3389380"/>
            <a:ext cx="6591545" cy="396354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«Культура»</a:t>
            </a:r>
            <a:endParaRPr lang="ru-RU" sz="3245" kern="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294652" y="4136184"/>
            <a:ext cx="8641538" cy="1430588"/>
            <a:chOff x="392974" y="1423116"/>
            <a:chExt cx="8647329" cy="143186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392974" y="1423116"/>
              <a:ext cx="8647329" cy="1431866"/>
              <a:chOff x="392974" y="1270716"/>
              <a:chExt cx="8647329" cy="1431866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392974" y="1270716"/>
                <a:ext cx="6015480" cy="993496"/>
                <a:chOff x="240574" y="1276073"/>
                <a:chExt cx="6015480" cy="993496"/>
              </a:xfrm>
            </p:grpSpPr>
            <p:sp>
              <p:nvSpPr>
                <p:cNvPr id="59" name="object 16"/>
                <p:cNvSpPr txBox="1"/>
                <p:nvPr/>
              </p:nvSpPr>
              <p:spPr>
                <a:xfrm>
                  <a:off x="344042" y="1276073"/>
                  <a:ext cx="347651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«Культурная среда»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7C6EB0"/>
                      </a:solidFill>
                      <a:latin typeface="Calibri"/>
                      <a:cs typeface="Calibri"/>
                    </a:rPr>
                    <a:t>Министерство культуры Иркутской области</a:t>
                  </a:r>
                  <a:endParaRPr sz="999" dirty="0">
                    <a:solidFill>
                      <a:srgbClr val="7C6EB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object 17"/>
                <p:cNvSpPr txBox="1"/>
                <p:nvPr/>
              </p:nvSpPr>
              <p:spPr>
                <a:xfrm>
                  <a:off x="240574" y="1615167"/>
                  <a:ext cx="6015480" cy="654402"/>
                </a:xfrm>
                <a:prstGeom prst="rect">
                  <a:avLst/>
                </a:prstGeom>
                <a:solidFill>
                  <a:srgbClr val="7C6EB0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Создание модельных муниципальных библиотек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на базе </a:t>
                  </a:r>
                  <a:b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МБУК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«Централизованная библиотечная система города Братска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» Библиотека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семейного чтения №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5</a:t>
                  </a:r>
                  <a:endParaRPr lang="ru-RU" sz="1598" spc="-5" dirty="0">
                    <a:solidFill>
                      <a:schemeClr val="bg1"/>
                    </a:solidFill>
                    <a:cs typeface="Calibri"/>
                  </a:endParaRPr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>
                <a:off x="6690803" y="1324524"/>
                <a:ext cx="2349500" cy="721330"/>
                <a:chOff x="6124746" y="1430819"/>
                <a:chExt cx="2349500" cy="721330"/>
              </a:xfrm>
            </p:grpSpPr>
            <p:sp>
              <p:nvSpPr>
                <p:cNvPr id="57" name="object 24"/>
                <p:cNvSpPr txBox="1"/>
                <p:nvPr/>
              </p:nvSpPr>
              <p:spPr>
                <a:xfrm>
                  <a:off x="6124746" y="1430819"/>
                  <a:ext cx="2349500" cy="369790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Торжественное открытие библиотеки запланировано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8" name="object 22"/>
                <p:cNvSpPr txBox="1"/>
                <p:nvPr/>
              </p:nvSpPr>
              <p:spPr>
                <a:xfrm>
                  <a:off x="6124746" y="1743704"/>
                  <a:ext cx="2349500" cy="408445"/>
                </a:xfrm>
                <a:prstGeom prst="rect">
                  <a:avLst/>
                </a:prstGeom>
                <a:no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7C6EB0"/>
                      </a:solidFill>
                      <a:latin typeface="Arial"/>
                      <a:cs typeface="Arial"/>
                    </a:rPr>
                    <a:t>20.12.2022</a:t>
                  </a:r>
                  <a:endParaRPr sz="2546" dirty="0">
                    <a:solidFill>
                      <a:srgbClr val="7C6EB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5" name="object 22"/>
              <p:cNvSpPr txBox="1"/>
              <p:nvPr/>
            </p:nvSpPr>
            <p:spPr>
              <a:xfrm>
                <a:off x="502892" y="2294137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7C6EB0"/>
                    </a:solidFill>
                    <a:latin typeface="Arial"/>
                    <a:cs typeface="Arial"/>
                  </a:rPr>
                  <a:t>5</a:t>
                </a:r>
                <a:endParaRPr sz="2546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6" name="object 24"/>
              <p:cNvSpPr txBox="1"/>
              <p:nvPr/>
            </p:nvSpPr>
            <p:spPr>
              <a:xfrm>
                <a:off x="773701" y="2330043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5)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8" name="object 24"/>
            <p:cNvSpPr txBox="1"/>
            <p:nvPr/>
          </p:nvSpPr>
          <p:spPr>
            <a:xfrm>
              <a:off x="6892705" y="2189754"/>
              <a:ext cx="16509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 контракт заключен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49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7C6EB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804" y="2210871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object 2"/>
          <p:cNvSpPr txBox="1">
            <a:spLocks/>
          </p:cNvSpPr>
          <p:nvPr/>
        </p:nvSpPr>
        <p:spPr>
          <a:xfrm>
            <a:off x="1632982" y="974385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«Демография»</a:t>
            </a:r>
            <a:endParaRPr lang="ru-RU" sz="3245" kern="0" dirty="0"/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BE9EC8F5-5D26-7D46-82B1-AD6239C73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6" y="997437"/>
            <a:ext cx="858068" cy="708557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376245" y="1839642"/>
            <a:ext cx="8348970" cy="1084105"/>
            <a:chOff x="387350" y="1423116"/>
            <a:chExt cx="8360566" cy="1085611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87350" y="1423116"/>
              <a:ext cx="5715000" cy="1085611"/>
              <a:chOff x="387350" y="1270716"/>
              <a:chExt cx="5715000" cy="1085611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387350" y="1270716"/>
                <a:ext cx="5715000" cy="583451"/>
                <a:chOff x="234950" y="1276073"/>
                <a:chExt cx="5715000" cy="583451"/>
              </a:xfrm>
            </p:grpSpPr>
            <p:sp>
              <p:nvSpPr>
                <p:cNvPr id="70" name="object 16"/>
                <p:cNvSpPr txBox="1"/>
                <p:nvPr/>
              </p:nvSpPr>
              <p:spPr>
                <a:xfrm>
                  <a:off x="344042" y="1276073"/>
                  <a:ext cx="2971800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</a:t>
                  </a:r>
                  <a:r>
                    <a:rPr lang="ru-RU" sz="999" spc="10" dirty="0">
                      <a:solidFill>
                        <a:srgbClr val="404041"/>
                      </a:solidFill>
                      <a:cs typeface="Calibri"/>
                    </a:rPr>
                    <a:t>«Содействие занятости»</a:t>
                  </a:r>
                  <a:endPara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endParaRP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труда и занятости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" name="object 17"/>
                <p:cNvSpPr txBox="1"/>
                <p:nvPr/>
              </p:nvSpPr>
              <p:spPr>
                <a:xfrm>
                  <a:off x="234950" y="1615167"/>
                  <a:ext cx="5715000" cy="244357"/>
                </a:xfrm>
                <a:prstGeom prst="rect">
                  <a:avLst/>
                </a:prstGeom>
                <a:solidFill>
                  <a:srgbClr val="0EAECD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Модернизация ОГКУ ЦЗН города Братска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8" name="object 22"/>
              <p:cNvSpPr txBox="1"/>
              <p:nvPr/>
            </p:nvSpPr>
            <p:spPr>
              <a:xfrm>
                <a:off x="534542" y="1947882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0EAECD"/>
                    </a:solidFill>
                    <a:latin typeface="Arial"/>
                    <a:cs typeface="Arial"/>
                  </a:rPr>
                  <a:t>11,2</a:t>
                </a:r>
                <a:endParaRPr sz="2546" dirty="0">
                  <a:solidFill>
                    <a:srgbClr val="0EAEC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9" name="object 24"/>
              <p:cNvSpPr txBox="1"/>
              <p:nvPr/>
            </p:nvSpPr>
            <p:spPr>
              <a:xfrm>
                <a:off x="1256693" y="1968132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(ОБ 11,2)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65" name="object 24"/>
            <p:cNvSpPr txBox="1"/>
            <p:nvPr/>
          </p:nvSpPr>
          <p:spPr>
            <a:xfrm>
              <a:off x="6792182" y="1719282"/>
              <a:ext cx="195573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Капитальный ремонт завершен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6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814" y="1727356"/>
              <a:ext cx="335626" cy="32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8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Группа 32"/>
          <p:cNvGrpSpPr/>
          <p:nvPr/>
        </p:nvGrpSpPr>
        <p:grpSpPr>
          <a:xfrm>
            <a:off x="126432" y="909667"/>
            <a:ext cx="8799443" cy="5874886"/>
            <a:chOff x="126432" y="909667"/>
            <a:chExt cx="8799443" cy="5874886"/>
          </a:xfrm>
        </p:grpSpPr>
        <p:sp>
          <p:nvSpPr>
            <p:cNvPr id="1048704" name="Прямоугольник 43"/>
            <p:cNvSpPr>
              <a:spLocks noChangeArrowheads="1"/>
            </p:cNvSpPr>
            <p:nvPr/>
          </p:nvSpPr>
          <p:spPr bwMode="auto">
            <a:xfrm>
              <a:off x="126432" y="909667"/>
              <a:ext cx="8763630" cy="342396"/>
            </a:xfrm>
            <a:prstGeom prst="roundRect">
              <a:avLst>
                <a:gd name="adj" fmla="val 3150"/>
              </a:avLst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0" tIns="36731" rIns="0" bIns="36731" anchor="t" anchorCtr="0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pitchFamily="34" charset="0"/>
                </a:rPr>
                <a:t>ИСПОЛНИТЕЛЬНЫЕ ОРГАНЫ ГОСУДАРСТВЕННОЙ ВЛАСТИ ИРКУТСКОЙ ОБЛАСТИ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8705" name="Прямоугольник 43"/>
            <p:cNvSpPr>
              <a:spLocks noChangeArrowheads="1"/>
            </p:cNvSpPr>
            <p:nvPr/>
          </p:nvSpPr>
          <p:spPr bwMode="auto">
            <a:xfrm>
              <a:off x="1462090" y="1252063"/>
              <a:ext cx="4820361" cy="544234"/>
            </a:xfrm>
            <a:prstGeom prst="roundRect">
              <a:avLst>
                <a:gd name="adj" fmla="val 24549"/>
              </a:avLst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Утверждение сетевых планов-графиков по участию Иркутской области в ГП РФ и НП и размещение их на сайте</a:t>
              </a:r>
            </a:p>
          </p:txBody>
        </p:sp>
        <p:sp>
          <p:nvSpPr>
            <p:cNvPr id="1048706" name="Стрелка вниз 35"/>
            <p:cNvSpPr/>
            <p:nvPr/>
          </p:nvSpPr>
          <p:spPr bwMode="auto">
            <a:xfrm>
              <a:off x="4183261" y="1842640"/>
              <a:ext cx="338980" cy="186901"/>
            </a:xfrm>
            <a:prstGeom prst="downArrow">
              <a:avLst/>
            </a:prstGeom>
            <a:noFill/>
            <a:ln w="38100" cap="rnd" cmpd="sng" algn="ctr">
              <a:solidFill>
                <a:srgbClr val="C7E0FB">
                  <a:lumMod val="25000"/>
                </a:srgbClr>
              </a:solidFill>
              <a:prstDash val="solid"/>
              <a:round/>
              <a:headEnd type="none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22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048707" name="Прямоугольник 43"/>
            <p:cNvSpPr>
              <a:spLocks noChangeArrowheads="1"/>
            </p:cNvSpPr>
            <p:nvPr/>
          </p:nvSpPr>
          <p:spPr bwMode="auto">
            <a:xfrm>
              <a:off x="6282450" y="1252063"/>
              <a:ext cx="1399460" cy="544234"/>
            </a:xfrm>
            <a:prstGeom prst="roundRect">
              <a:avLst>
                <a:gd name="adj" fmla="val 24549"/>
              </a:avLst>
            </a:prstGeom>
            <a:solidFill>
              <a:srgbClr val="002960">
                <a:lumMod val="10000"/>
                <a:lumOff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До 1 декабря</a:t>
              </a:r>
            </a:p>
          </p:txBody>
        </p:sp>
        <p:sp>
          <p:nvSpPr>
            <p:cNvPr id="1048708" name="Прямоугольник 43"/>
            <p:cNvSpPr>
              <a:spLocks noChangeArrowheads="1"/>
            </p:cNvSpPr>
            <p:nvPr/>
          </p:nvSpPr>
          <p:spPr bwMode="auto">
            <a:xfrm>
              <a:off x="1617585" y="2107288"/>
              <a:ext cx="4508560" cy="544234"/>
            </a:xfrm>
            <a:prstGeom prst="roundRect">
              <a:avLst>
                <a:gd name="adj" fmla="val 24549"/>
              </a:avLst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Доведение до МО информации о возможностях и условиях участия МО в ГП РФ и НП</a:t>
              </a:r>
            </a:p>
          </p:txBody>
        </p:sp>
        <p:sp>
          <p:nvSpPr>
            <p:cNvPr id="1048709" name="Прямоугольник 43"/>
            <p:cNvSpPr>
              <a:spLocks noChangeArrowheads="1"/>
            </p:cNvSpPr>
            <p:nvPr/>
          </p:nvSpPr>
          <p:spPr bwMode="auto">
            <a:xfrm>
              <a:off x="6126145" y="2107288"/>
              <a:ext cx="1478017" cy="544234"/>
            </a:xfrm>
            <a:prstGeom prst="roundRect">
              <a:avLst>
                <a:gd name="adj" fmla="val 24549"/>
              </a:avLst>
            </a:prstGeom>
            <a:solidFill>
              <a:srgbClr val="002960">
                <a:lumMod val="10000"/>
                <a:lumOff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До 26 декабря</a:t>
              </a:r>
            </a:p>
          </p:txBody>
        </p:sp>
        <p:sp>
          <p:nvSpPr>
            <p:cNvPr id="1048710" name="Прямоугольник 43"/>
            <p:cNvSpPr>
              <a:spLocks noChangeArrowheads="1"/>
            </p:cNvSpPr>
            <p:nvPr/>
          </p:nvSpPr>
          <p:spPr bwMode="auto">
            <a:xfrm>
              <a:off x="1637105" y="2884766"/>
              <a:ext cx="4508560" cy="544234"/>
            </a:xfrm>
            <a:prstGeom prst="roundRect">
              <a:avLst>
                <a:gd name="adj" fmla="val 24549"/>
              </a:avLst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ПРИЕМ предложений от МО по участию в реализации на территории Иркутской области ГП РФ и НП</a:t>
              </a:r>
            </a:p>
          </p:txBody>
        </p:sp>
        <p:sp>
          <p:nvSpPr>
            <p:cNvPr id="1048711" name="Прямоугольник 43"/>
            <p:cNvSpPr>
              <a:spLocks noChangeArrowheads="1"/>
            </p:cNvSpPr>
            <p:nvPr/>
          </p:nvSpPr>
          <p:spPr bwMode="auto">
            <a:xfrm>
              <a:off x="6145665" y="2884766"/>
              <a:ext cx="1478017" cy="544234"/>
            </a:xfrm>
            <a:prstGeom prst="roundRect">
              <a:avLst>
                <a:gd name="adj" fmla="val 24549"/>
              </a:avLst>
            </a:prstGeom>
            <a:solidFill>
              <a:srgbClr val="002960">
                <a:lumMod val="10000"/>
                <a:lumOff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До 10 февраля</a:t>
              </a:r>
            </a:p>
          </p:txBody>
        </p:sp>
        <p:sp>
          <p:nvSpPr>
            <p:cNvPr id="1048712" name="Стрелка вниз 41"/>
            <p:cNvSpPr/>
            <p:nvPr/>
          </p:nvSpPr>
          <p:spPr bwMode="auto">
            <a:xfrm>
              <a:off x="4173089" y="2676677"/>
              <a:ext cx="338980" cy="186901"/>
            </a:xfrm>
            <a:prstGeom prst="downArrow">
              <a:avLst/>
            </a:prstGeom>
            <a:noFill/>
            <a:ln w="38100" cap="rnd" cmpd="sng" algn="ctr">
              <a:solidFill>
                <a:srgbClr val="C7E0FB">
                  <a:lumMod val="25000"/>
                </a:srgbClr>
              </a:solidFill>
              <a:prstDash val="solid"/>
              <a:round/>
              <a:headEnd type="none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22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048713" name="Стрелка вниз 42"/>
            <p:cNvSpPr/>
            <p:nvPr/>
          </p:nvSpPr>
          <p:spPr bwMode="auto">
            <a:xfrm>
              <a:off x="4183261" y="3451378"/>
              <a:ext cx="338980" cy="186901"/>
            </a:xfrm>
            <a:prstGeom prst="downArrow">
              <a:avLst/>
            </a:prstGeom>
            <a:noFill/>
            <a:ln w="38100" cap="rnd" cmpd="sng" algn="ctr">
              <a:solidFill>
                <a:srgbClr val="C7E0FB">
                  <a:lumMod val="25000"/>
                </a:srgbClr>
              </a:solidFill>
              <a:prstDash val="solid"/>
              <a:round/>
              <a:headEnd type="none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22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048714" name="Прямоугольник 43"/>
            <p:cNvSpPr>
              <a:spLocks noChangeArrowheads="1"/>
            </p:cNvSpPr>
            <p:nvPr/>
          </p:nvSpPr>
          <p:spPr bwMode="auto">
            <a:xfrm>
              <a:off x="1611718" y="3667847"/>
              <a:ext cx="4508560" cy="544234"/>
            </a:xfrm>
            <a:prstGeom prst="roundRect">
              <a:avLst>
                <a:gd name="adj" fmla="val 24549"/>
              </a:avLst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ОТБОР предложений МО в рамках заседаний Ведомственных проектных офисов при ИОГВ</a:t>
              </a:r>
            </a:p>
          </p:txBody>
        </p:sp>
        <p:sp>
          <p:nvSpPr>
            <p:cNvPr id="1048715" name="Прямоугольник 43"/>
            <p:cNvSpPr>
              <a:spLocks noChangeArrowheads="1"/>
            </p:cNvSpPr>
            <p:nvPr/>
          </p:nvSpPr>
          <p:spPr bwMode="auto">
            <a:xfrm>
              <a:off x="6120278" y="3667847"/>
              <a:ext cx="1478017" cy="544234"/>
            </a:xfrm>
            <a:prstGeom prst="roundRect">
              <a:avLst>
                <a:gd name="adj" fmla="val 24549"/>
              </a:avLst>
            </a:prstGeom>
            <a:solidFill>
              <a:srgbClr val="002960">
                <a:lumMod val="10000"/>
                <a:lumOff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До 10 марта</a:t>
              </a:r>
            </a:p>
          </p:txBody>
        </p:sp>
        <p:sp>
          <p:nvSpPr>
            <p:cNvPr id="1048716" name="Прямоугольник 43"/>
            <p:cNvSpPr>
              <a:spLocks noChangeArrowheads="1"/>
            </p:cNvSpPr>
            <p:nvPr/>
          </p:nvSpPr>
          <p:spPr bwMode="auto">
            <a:xfrm>
              <a:off x="1593158" y="4477851"/>
              <a:ext cx="4508560" cy="544234"/>
            </a:xfrm>
            <a:prstGeom prst="roundRect">
              <a:avLst>
                <a:gd name="adj" fmla="val 24549"/>
              </a:avLst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Формирование общей заявки ИОГВ и направление ее в </a:t>
              </a:r>
              <a:r>
                <a:rPr kumimoji="0" lang="ru-RU" sz="142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Минэконом</a:t>
              </a:r>
              <a:r>
                <a:rPr kumimoji="0" lang="ru-R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 ИО</a:t>
              </a:r>
            </a:p>
          </p:txBody>
        </p:sp>
        <p:sp>
          <p:nvSpPr>
            <p:cNvPr id="1048717" name="Прямоугольник 43"/>
            <p:cNvSpPr>
              <a:spLocks noChangeArrowheads="1"/>
            </p:cNvSpPr>
            <p:nvPr/>
          </p:nvSpPr>
          <p:spPr bwMode="auto">
            <a:xfrm>
              <a:off x="6101718" y="4477851"/>
              <a:ext cx="1478017" cy="544234"/>
            </a:xfrm>
            <a:prstGeom prst="roundRect">
              <a:avLst>
                <a:gd name="adj" fmla="val 24549"/>
              </a:avLst>
            </a:prstGeom>
            <a:solidFill>
              <a:srgbClr val="002960">
                <a:lumMod val="10000"/>
                <a:lumOff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До 10 апреля</a:t>
              </a:r>
            </a:p>
          </p:txBody>
        </p:sp>
        <p:sp>
          <p:nvSpPr>
            <p:cNvPr id="1048718" name="Стрелка вниз 47"/>
            <p:cNvSpPr/>
            <p:nvPr/>
          </p:nvSpPr>
          <p:spPr bwMode="auto">
            <a:xfrm>
              <a:off x="4169267" y="4260156"/>
              <a:ext cx="338980" cy="186901"/>
            </a:xfrm>
            <a:prstGeom prst="downArrow">
              <a:avLst/>
            </a:prstGeom>
            <a:noFill/>
            <a:ln w="38100" cap="rnd" cmpd="sng" algn="ctr">
              <a:solidFill>
                <a:srgbClr val="C7E0FB">
                  <a:lumMod val="25000"/>
                </a:srgbClr>
              </a:solidFill>
              <a:prstDash val="solid"/>
              <a:round/>
              <a:headEnd type="none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22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048719" name="Прямоугольник 43"/>
            <p:cNvSpPr>
              <a:spLocks noChangeArrowheads="1"/>
            </p:cNvSpPr>
            <p:nvPr/>
          </p:nvSpPr>
          <p:spPr bwMode="auto">
            <a:xfrm>
              <a:off x="162245" y="5140690"/>
              <a:ext cx="8763630" cy="342396"/>
            </a:xfrm>
            <a:prstGeom prst="roundRect">
              <a:avLst>
                <a:gd name="adj" fmla="val 3150"/>
              </a:avLst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0" tIns="36731" rIns="0" bIns="36731" anchor="t" anchorCtr="0"/>
            <a:lstStyle/>
            <a:p>
              <a:pPr algn="ctr" defTabSz="952399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kern="0" dirty="0" smtClean="0">
                  <a:solidFill>
                    <a:srgbClr val="FFFFFF"/>
                  </a:solidFill>
                  <a:cs typeface="Arial" pitchFamily="34" charset="0"/>
                </a:rPr>
                <a:t>МИНИСТЕРСТВО ЭКОНОМИЧЕСКОГО РАЗВИТИЯ И ПРОМЫШЛЕННОСТИ ИРКУТСКОЙ ОБЛАСТИ</a:t>
              </a:r>
              <a:endParaRPr lang="ru-RU" sz="1600" b="1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48720" name="Прямоугольник 43"/>
            <p:cNvSpPr>
              <a:spLocks noChangeArrowheads="1"/>
            </p:cNvSpPr>
            <p:nvPr/>
          </p:nvSpPr>
          <p:spPr bwMode="auto">
            <a:xfrm>
              <a:off x="917855" y="5492096"/>
              <a:ext cx="6092670" cy="544234"/>
            </a:xfrm>
            <a:prstGeom prst="roundRect">
              <a:avLst>
                <a:gd name="adj" fmla="val 24549"/>
              </a:avLst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Рассмотрение сводной заявки от Иркутской области на заседании Межведомственной рабочей группы при Губернаторе Иркутской области</a:t>
              </a:r>
            </a:p>
          </p:txBody>
        </p:sp>
        <p:sp>
          <p:nvSpPr>
            <p:cNvPr id="1048721" name="Стрелка вниз 50"/>
            <p:cNvSpPr/>
            <p:nvPr/>
          </p:nvSpPr>
          <p:spPr bwMode="auto">
            <a:xfrm>
              <a:off x="4261009" y="6082673"/>
              <a:ext cx="338980" cy="186901"/>
            </a:xfrm>
            <a:prstGeom prst="downArrow">
              <a:avLst/>
            </a:prstGeom>
            <a:noFill/>
            <a:ln w="38100" cap="rnd" cmpd="sng" algn="ctr">
              <a:solidFill>
                <a:srgbClr val="C7E0FB">
                  <a:lumMod val="25000"/>
                </a:srgbClr>
              </a:solidFill>
              <a:prstDash val="solid"/>
              <a:round/>
              <a:headEnd type="none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3297" tIns="46649" rIns="93297" bIns="46649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22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1048722" name="Прямоугольник 43"/>
            <p:cNvSpPr>
              <a:spLocks noChangeArrowheads="1"/>
            </p:cNvSpPr>
            <p:nvPr/>
          </p:nvSpPr>
          <p:spPr bwMode="auto">
            <a:xfrm>
              <a:off x="7010525" y="5492096"/>
              <a:ext cx="1399460" cy="544234"/>
            </a:xfrm>
            <a:prstGeom prst="roundRect">
              <a:avLst>
                <a:gd name="adj" fmla="val 24549"/>
              </a:avLst>
            </a:prstGeom>
            <a:solidFill>
              <a:srgbClr val="002960">
                <a:lumMod val="10000"/>
                <a:lumOff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До 15 апреля</a:t>
              </a:r>
            </a:p>
          </p:txBody>
        </p:sp>
        <p:sp>
          <p:nvSpPr>
            <p:cNvPr id="1048723" name="Прямоугольник 43"/>
            <p:cNvSpPr>
              <a:spLocks noChangeArrowheads="1"/>
            </p:cNvSpPr>
            <p:nvPr/>
          </p:nvSpPr>
          <p:spPr bwMode="auto">
            <a:xfrm>
              <a:off x="912857" y="6324926"/>
              <a:ext cx="6092670" cy="459627"/>
            </a:xfrm>
            <a:prstGeom prst="roundRect">
              <a:avLst>
                <a:gd name="adj" fmla="val 24549"/>
              </a:avLst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Утверждение сводной заявки от Иркутской области</a:t>
              </a:r>
            </a:p>
          </p:txBody>
        </p:sp>
        <p:sp>
          <p:nvSpPr>
            <p:cNvPr id="1048724" name="Прямоугольник 43"/>
            <p:cNvSpPr>
              <a:spLocks noChangeArrowheads="1"/>
            </p:cNvSpPr>
            <p:nvPr/>
          </p:nvSpPr>
          <p:spPr bwMode="auto">
            <a:xfrm>
              <a:off x="7010525" y="6315917"/>
              <a:ext cx="1399460" cy="468636"/>
            </a:xfrm>
            <a:prstGeom prst="roundRect">
              <a:avLst>
                <a:gd name="adj" fmla="val 24549"/>
              </a:avLst>
            </a:prstGeom>
            <a:solidFill>
              <a:srgbClr val="002960">
                <a:lumMod val="10000"/>
                <a:lumOff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36731" tIns="36731" rIns="0" bIns="36731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142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До 1 июня</a:t>
              </a:r>
            </a:p>
          </p:txBody>
        </p:sp>
        <p:sp>
          <p:nvSpPr>
            <p:cNvPr id="1048725" name="Прямоугольник 148"/>
            <p:cNvSpPr>
              <a:spLocks noChangeArrowheads="1"/>
            </p:cNvSpPr>
            <p:nvPr/>
          </p:nvSpPr>
          <p:spPr bwMode="auto">
            <a:xfrm>
              <a:off x="950639" y="1285019"/>
              <a:ext cx="466487" cy="466487"/>
            </a:xfrm>
            <a:prstGeom prst="ellipse">
              <a:avLst/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4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1</a:t>
              </a:r>
              <a:endParaRPr kumimoji="0" lang="ru-RU" sz="244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8726" name="Прямоугольник 148"/>
            <p:cNvSpPr>
              <a:spLocks noChangeArrowheads="1"/>
            </p:cNvSpPr>
            <p:nvPr/>
          </p:nvSpPr>
          <p:spPr bwMode="auto">
            <a:xfrm>
              <a:off x="968035" y="2093901"/>
              <a:ext cx="466487" cy="466487"/>
            </a:xfrm>
            <a:prstGeom prst="ellipse">
              <a:avLst/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244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2</a:t>
              </a:r>
            </a:p>
          </p:txBody>
        </p:sp>
        <p:sp>
          <p:nvSpPr>
            <p:cNvPr id="1048727" name="Прямоугольник 148"/>
            <p:cNvSpPr>
              <a:spLocks noChangeArrowheads="1"/>
            </p:cNvSpPr>
            <p:nvPr/>
          </p:nvSpPr>
          <p:spPr bwMode="auto">
            <a:xfrm>
              <a:off x="950639" y="2884765"/>
              <a:ext cx="466487" cy="466487"/>
            </a:xfrm>
            <a:prstGeom prst="ellipse">
              <a:avLst/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244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3</a:t>
              </a:r>
            </a:p>
          </p:txBody>
        </p:sp>
        <p:sp>
          <p:nvSpPr>
            <p:cNvPr id="1048728" name="Прямоугольник 148"/>
            <p:cNvSpPr>
              <a:spLocks noChangeArrowheads="1"/>
            </p:cNvSpPr>
            <p:nvPr/>
          </p:nvSpPr>
          <p:spPr bwMode="auto">
            <a:xfrm>
              <a:off x="968035" y="3693648"/>
              <a:ext cx="466487" cy="466487"/>
            </a:xfrm>
            <a:prstGeom prst="ellipse">
              <a:avLst/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244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4</a:t>
              </a:r>
            </a:p>
          </p:txBody>
        </p:sp>
        <p:sp>
          <p:nvSpPr>
            <p:cNvPr id="1048729" name="Прямоугольник 148"/>
            <p:cNvSpPr>
              <a:spLocks noChangeArrowheads="1"/>
            </p:cNvSpPr>
            <p:nvPr/>
          </p:nvSpPr>
          <p:spPr bwMode="auto">
            <a:xfrm>
              <a:off x="974267" y="4502531"/>
              <a:ext cx="466487" cy="466487"/>
            </a:xfrm>
            <a:prstGeom prst="ellipse">
              <a:avLst/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244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5</a:t>
              </a:r>
            </a:p>
          </p:txBody>
        </p:sp>
        <p:sp>
          <p:nvSpPr>
            <p:cNvPr id="1048730" name="Прямоугольник 148"/>
            <p:cNvSpPr>
              <a:spLocks noChangeArrowheads="1"/>
            </p:cNvSpPr>
            <p:nvPr/>
          </p:nvSpPr>
          <p:spPr bwMode="auto">
            <a:xfrm>
              <a:off x="295873" y="5530970"/>
              <a:ext cx="466487" cy="466487"/>
            </a:xfrm>
            <a:prstGeom prst="ellipse">
              <a:avLst/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244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6</a:t>
              </a:r>
            </a:p>
          </p:txBody>
        </p:sp>
        <p:sp>
          <p:nvSpPr>
            <p:cNvPr id="1048731" name="Прямоугольник 148"/>
            <p:cNvSpPr>
              <a:spLocks noChangeArrowheads="1"/>
            </p:cNvSpPr>
            <p:nvPr/>
          </p:nvSpPr>
          <p:spPr bwMode="auto">
            <a:xfrm>
              <a:off x="295873" y="6269573"/>
              <a:ext cx="466487" cy="466487"/>
            </a:xfrm>
            <a:prstGeom prst="ellipse">
              <a:avLst/>
            </a:prstGeom>
            <a:solidFill>
              <a:srgbClr val="C7E0FB">
                <a:lumMod val="90000"/>
              </a:srgbClr>
            </a:solidFill>
            <a:ln w="9525" algn="ctr">
              <a:noFill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523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ru-RU" sz="244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7</a:t>
              </a:r>
            </a:p>
          </p:txBody>
        </p:sp>
      </p:grpSp>
      <p:sp>
        <p:nvSpPr>
          <p:cNvPr id="1048732" name="object 2"/>
          <p:cNvSpPr txBox="1">
            <a:spLocks noGrp="1"/>
          </p:cNvSpPr>
          <p:nvPr>
            <p:ph type="title"/>
          </p:nvPr>
        </p:nvSpPr>
        <p:spPr>
          <a:xfrm>
            <a:off x="1" y="41227"/>
            <a:ext cx="9144000" cy="725531"/>
          </a:xfrm>
          <a:prstGeom prst="rect">
            <a:avLst/>
          </a:pr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СИСТЕМА ОРГАНИЗАЦИИ РАБОТЫ В ПРАВИТЕЛЬСТВЕ ИРКУТСКОЙ ОБЛАСТИ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ВОПРОСУ УЧАСТИЯ В ГП РФ И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НП (№ 23-р от 01.02.2022)</a:t>
            </a:r>
            <a:endParaRPr lang="ru-RU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83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070076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1096222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386812" y="4771291"/>
            <a:ext cx="8512599" cy="1168822"/>
            <a:chOff x="387350" y="3555151"/>
            <a:chExt cx="8524422" cy="933967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87350" y="3555151"/>
              <a:ext cx="8524421" cy="933967"/>
              <a:chOff x="387350" y="1453275"/>
              <a:chExt cx="8524421" cy="933967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387350" y="1453275"/>
                <a:ext cx="5732054" cy="640206"/>
                <a:chOff x="234950" y="1458632"/>
                <a:chExt cx="5732054" cy="640206"/>
              </a:xfrm>
            </p:grpSpPr>
            <p:sp>
              <p:nvSpPr>
                <p:cNvPr id="60" name="object 16"/>
                <p:cNvSpPr txBox="1"/>
                <p:nvPr/>
              </p:nvSpPr>
              <p:spPr>
                <a:xfrm>
                  <a:off x="344041" y="1458632"/>
                  <a:ext cx="3624709" cy="255314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</a:t>
                  </a:r>
                  <a:r>
                    <a:rPr lang="ru-RU" sz="999" spc="10" dirty="0">
                      <a:solidFill>
                        <a:srgbClr val="404041"/>
                      </a:solidFill>
                      <a:cs typeface="Calibri"/>
                    </a:rPr>
                    <a:t>«Патриотическое воспитание граждан»</a:t>
                  </a:r>
                  <a:endPara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endParaRP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по молодежной политике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" name="object 17"/>
                <p:cNvSpPr txBox="1"/>
                <p:nvPr/>
              </p:nvSpPr>
              <p:spPr>
                <a:xfrm>
                  <a:off x="234950" y="1740122"/>
                  <a:ext cx="5732054" cy="358716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Проведение мероприятий по патриотическому воспитанию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молодежи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6547563" y="1622399"/>
                <a:ext cx="2364208" cy="416435"/>
                <a:chOff x="5981506" y="1728694"/>
                <a:chExt cx="2364208" cy="416435"/>
              </a:xfrm>
            </p:grpSpPr>
            <p:sp>
              <p:nvSpPr>
                <p:cNvPr id="58" name="object 24"/>
                <p:cNvSpPr txBox="1"/>
                <p:nvPr/>
              </p:nvSpPr>
              <p:spPr>
                <a:xfrm>
                  <a:off x="5996214" y="1728694"/>
                  <a:ext cx="2349500" cy="154008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Проведение мероприятий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9" name="object 22"/>
                <p:cNvSpPr txBox="1"/>
                <p:nvPr/>
              </p:nvSpPr>
              <p:spPr>
                <a:xfrm>
                  <a:off x="5981506" y="1819207"/>
                  <a:ext cx="2349500" cy="32592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64BDE1"/>
                      </a:solidFill>
                      <a:latin typeface="Arial"/>
                      <a:cs typeface="Arial"/>
                    </a:rPr>
                    <a:t>в течение года</a:t>
                  </a:r>
                  <a:endParaRPr sz="2546" dirty="0">
                    <a:solidFill>
                      <a:srgbClr val="64BDE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6" name="object 22"/>
              <p:cNvSpPr txBox="1"/>
              <p:nvPr/>
            </p:nvSpPr>
            <p:spPr>
              <a:xfrm>
                <a:off x="513858" y="2061319"/>
                <a:ext cx="1001323" cy="32592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0,43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" name="object 24"/>
              <p:cNvSpPr txBox="1"/>
              <p:nvPr/>
            </p:nvSpPr>
            <p:spPr>
              <a:xfrm>
                <a:off x="1225551" y="2078535"/>
                <a:ext cx="2257879" cy="26861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Б 0,43)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2" name="object 24"/>
            <p:cNvSpPr txBox="1"/>
            <p:nvPr/>
          </p:nvSpPr>
          <p:spPr>
            <a:xfrm>
              <a:off x="6813617" y="4110041"/>
              <a:ext cx="2098155" cy="15375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 заключен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53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21" y="4123043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86812" y="1803613"/>
            <a:ext cx="8652915" cy="1168822"/>
            <a:chOff x="387349" y="1423116"/>
            <a:chExt cx="8664933" cy="1170445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87349" y="1423116"/>
              <a:ext cx="5867401" cy="1170445"/>
              <a:chOff x="387349" y="1270716"/>
              <a:chExt cx="5867401" cy="1170445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387349" y="1270716"/>
                <a:ext cx="5867401" cy="788636"/>
                <a:chOff x="234949" y="1276073"/>
                <a:chExt cx="5867401" cy="788636"/>
              </a:xfrm>
            </p:grpSpPr>
            <p:sp>
              <p:nvSpPr>
                <p:cNvPr id="47" name="object 16"/>
                <p:cNvSpPr txBox="1"/>
                <p:nvPr/>
              </p:nvSpPr>
              <p:spPr>
                <a:xfrm>
                  <a:off x="344042" y="1276073"/>
                  <a:ext cx="2971800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«Молодые профессионалы»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здравоохранения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object 17"/>
                <p:cNvSpPr txBox="1"/>
                <p:nvPr/>
              </p:nvSpPr>
              <p:spPr>
                <a:xfrm>
                  <a:off x="234949" y="1615167"/>
                  <a:ext cx="5867401" cy="449542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Оснащение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мастерских оборудованием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/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в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ОГБПОУ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«Братский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медицинский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колледж» 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3" name="object 22"/>
              <p:cNvSpPr txBox="1"/>
              <p:nvPr/>
            </p:nvSpPr>
            <p:spPr>
              <a:xfrm>
                <a:off x="513857" y="2032716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10,42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4" name="object 24"/>
              <p:cNvSpPr txBox="1"/>
              <p:nvPr/>
            </p:nvSpPr>
            <p:spPr>
              <a:xfrm>
                <a:off x="1329871" y="2052512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0,42 ОБ 10,0)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39" name="object 24"/>
            <p:cNvSpPr txBox="1"/>
            <p:nvPr/>
          </p:nvSpPr>
          <p:spPr>
            <a:xfrm>
              <a:off x="6980421" y="1808870"/>
              <a:ext cx="2071861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4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20" y="1844317"/>
              <a:ext cx="337732" cy="33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86812" y="2972434"/>
            <a:ext cx="8533965" cy="1754479"/>
            <a:chOff x="387349" y="2605930"/>
            <a:chExt cx="8545818" cy="175691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87349" y="2605930"/>
              <a:ext cx="8545818" cy="1756916"/>
              <a:chOff x="387349" y="1349397"/>
              <a:chExt cx="8545818" cy="1756916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387349" y="1349397"/>
                <a:ext cx="8545818" cy="1756916"/>
                <a:chOff x="387349" y="1464759"/>
                <a:chExt cx="8545818" cy="1577514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387349" y="1464759"/>
                  <a:ext cx="4553728" cy="1577514"/>
                  <a:chOff x="387349" y="1312359"/>
                  <a:chExt cx="4553728" cy="1577514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387349" y="1312359"/>
                    <a:ext cx="4553728" cy="1251253"/>
                    <a:chOff x="234949" y="1317716"/>
                    <a:chExt cx="4553728" cy="1251253"/>
                  </a:xfrm>
                </p:grpSpPr>
                <p:sp>
                  <p:nvSpPr>
                    <p:cNvPr id="70" name="object 16"/>
                    <p:cNvSpPr txBox="1"/>
                    <p:nvPr/>
                  </p:nvSpPr>
                  <p:spPr>
                    <a:xfrm>
                      <a:off x="344042" y="1317716"/>
                      <a:ext cx="2971800" cy="287058"/>
                    </a:xfrm>
                    <a:prstGeom prst="rect">
                      <a:avLst/>
                    </a:prstGeom>
                  </p:spPr>
                  <p:txBody>
                    <a:bodyPr vert="horz" wrap="square" lIns="0" tIns="12048" rIns="0" bIns="0" rtlCol="0">
                      <a:spAutoFit/>
                    </a:bodyPr>
                    <a:lstStyle/>
                    <a:p>
                      <a:pPr marL="12682" marR="76093"/>
                      <a:r>
                        <a:rPr lang="ru-RU" sz="999" spc="10" dirty="0">
                          <a:solidFill>
                            <a:srgbClr val="404041"/>
                          </a:solidFill>
                          <a:latin typeface="Calibri"/>
                          <a:cs typeface="Calibri"/>
                        </a:rPr>
                        <a:t>РП </a:t>
                      </a:r>
                      <a:r>
                        <a:rPr lang="ru-RU" sz="999" spc="10" dirty="0">
                          <a:solidFill>
                            <a:srgbClr val="404041"/>
                          </a:solidFill>
                          <a:cs typeface="Calibri"/>
                        </a:rPr>
                        <a:t>«Цифровая образовательная среда»</a:t>
                      </a:r>
                      <a:endParaRPr lang="ru-RU" sz="999" spc="10" dirty="0">
                        <a:solidFill>
                          <a:srgbClr val="404041"/>
                        </a:solidFill>
                        <a:latin typeface="Calibri"/>
                        <a:cs typeface="Calibri"/>
                      </a:endParaRPr>
                    </a:p>
                    <a:p>
                      <a:pPr marL="12682" marR="76093"/>
                      <a:r>
                        <a:rPr lang="ru-RU" sz="999" spc="10" dirty="0">
                          <a:solidFill>
                            <a:srgbClr val="0EAECD"/>
                          </a:solidFill>
                          <a:latin typeface="Calibri"/>
                          <a:cs typeface="Calibri"/>
                        </a:rPr>
                        <a:t>Министерство образования Иркутской области</a:t>
                      </a:r>
                      <a:endParaRPr sz="999" dirty="0">
                        <a:solidFill>
                          <a:srgbClr val="0EAECD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71" name="object 17"/>
                    <p:cNvSpPr txBox="1"/>
                    <p:nvPr/>
                  </p:nvSpPr>
                  <p:spPr>
                    <a:xfrm>
                      <a:off x="234949" y="1615167"/>
                      <a:ext cx="4553728" cy="953802"/>
                    </a:xfrm>
                    <a:prstGeom prst="rect">
                      <a:avLst/>
                    </a:prstGeom>
                    <a:solidFill>
                      <a:srgbClr val="64BDE1"/>
                    </a:solidFill>
                  </p:spPr>
                  <p:txBody>
                    <a:bodyPr vert="horz" wrap="square" lIns="0" tIns="35950" rIns="0" bIns="0" rtlCol="0">
                      <a:spAutoFit/>
                    </a:bodyPr>
                    <a:lstStyle/>
                    <a:p>
                      <a:pPr marL="115408" marR="369687">
                        <a:lnSpc>
                          <a:spcPts val="1598"/>
                        </a:lnSpc>
                        <a:spcBef>
                          <a:spcPts val="554"/>
                        </a:spcBef>
                      </a:pP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Приобретение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5 комплектов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оборудования </a:t>
                      </a:r>
                      <a:b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</a:b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в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МБОУ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«СОШ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№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43»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,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МБОУ «Вечерняя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(сменная) общеобразовательная школа №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9»,</a:t>
                      </a:r>
                      <a:b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</a:b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МБОУ «СОШ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№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14», МБОУ «СОШ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№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35»,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 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/>
                      </a:r>
                      <a:b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</a:b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МБОУ «СОШ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№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32»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 </a:t>
                      </a:r>
                      <a:endParaRPr lang="ru-RU" sz="1598" dirty="0">
                        <a:cs typeface="Calibri"/>
                      </a:endParaRPr>
                    </a:p>
                  </p:txBody>
                </p:sp>
              </p:grpSp>
              <p:sp>
                <p:nvSpPr>
                  <p:cNvPr id="66" name="object 22"/>
                  <p:cNvSpPr txBox="1"/>
                  <p:nvPr/>
                </p:nvSpPr>
                <p:spPr>
                  <a:xfrm>
                    <a:off x="504967" y="2523135"/>
                    <a:ext cx="1001323" cy="366738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64BDE1"/>
                        </a:solidFill>
                        <a:latin typeface="Arial"/>
                        <a:cs typeface="Arial"/>
                      </a:rPr>
                      <a:t>8,61</a:t>
                    </a:r>
                    <a:endParaRPr sz="2546" dirty="0">
                      <a:solidFill>
                        <a:srgbClr val="64BDE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7" name="object 24"/>
                  <p:cNvSpPr txBox="1"/>
                  <p:nvPr/>
                </p:nvSpPr>
                <p:spPr>
                  <a:xfrm>
                    <a:off x="1177470" y="2553914"/>
                    <a:ext cx="2257879" cy="302257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09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млн </a:t>
                    </a:r>
                    <a:r>
                      <a:rPr lang="ru-RU" sz="1098" spc="-35" dirty="0" err="1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руб</a:t>
                    </a:r>
                    <a:r>
                      <a:rPr lang="ru-RU" sz="109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 </a:t>
                    </a:r>
                  </a:p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899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(ФБ 8,27 ОБ 0,34)</a:t>
                    </a:r>
                    <a:endParaRPr sz="899" dirty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48" name="object 24"/>
                <p:cNvSpPr txBox="1"/>
                <p:nvPr/>
              </p:nvSpPr>
              <p:spPr>
                <a:xfrm>
                  <a:off x="6989740" y="1910808"/>
                  <a:ext cx="1943427" cy="332194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Реализация мероприятия завершена</a:t>
                  </a:r>
                  <a:endParaRPr lang="ru-RU" sz="1148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2" name="Прямоугольник 31"/>
              <p:cNvSpPr/>
              <p:nvPr/>
            </p:nvSpPr>
            <p:spPr>
              <a:xfrm>
                <a:off x="5030081" y="1953562"/>
                <a:ext cx="546945" cy="484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546" b="1" dirty="0">
                    <a:solidFill>
                      <a:srgbClr val="64BDE1"/>
                    </a:solidFill>
                    <a:latin typeface="Arial"/>
                    <a:cs typeface="Arial"/>
                  </a:rPr>
                  <a:t>28</a:t>
                </a:r>
                <a:endParaRPr lang="ru-RU" sz="2546" b="1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178706" y="2316764"/>
                <a:ext cx="365806" cy="484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546" b="1" dirty="0">
                    <a:solidFill>
                      <a:srgbClr val="64BDE1"/>
                    </a:solidFill>
                    <a:latin typeface="Arial"/>
                    <a:cs typeface="Arial"/>
                  </a:rPr>
                  <a:t>1</a:t>
                </a:r>
                <a:endParaRPr lang="ru-RU" sz="2546" b="1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object 24"/>
              <p:cNvSpPr txBox="1"/>
              <p:nvPr/>
            </p:nvSpPr>
            <p:spPr>
              <a:xfrm>
                <a:off x="5577026" y="2462637"/>
                <a:ext cx="484112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МФУ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35" name="object 24"/>
              <p:cNvSpPr txBox="1"/>
              <p:nvPr/>
            </p:nvSpPr>
            <p:spPr>
              <a:xfrm>
                <a:off x="5577025" y="2085528"/>
                <a:ext cx="973839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ноутбуков</a:t>
                </a: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72" name="object 24"/>
            <p:cNvSpPr txBox="1"/>
            <p:nvPr/>
          </p:nvSpPr>
          <p:spPr>
            <a:xfrm>
              <a:off x="5100294" y="2823720"/>
              <a:ext cx="973839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В каждую организацию:</a:t>
              </a:r>
              <a:endParaRPr sz="1148" dirty="0">
                <a:latin typeface="Arial"/>
                <a:cs typeface="Arial"/>
              </a:endParaRPr>
            </a:p>
          </p:txBody>
        </p:sp>
      </p:grpSp>
      <p:pic>
        <p:nvPicPr>
          <p:cNvPr id="45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EAE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52" y="3478231"/>
            <a:ext cx="337264" cy="3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341026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417120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2271" y="2507570"/>
            <a:ext cx="8674753" cy="1149713"/>
            <a:chOff x="352760" y="1209675"/>
            <a:chExt cx="8686801" cy="1151310"/>
          </a:xfrm>
        </p:grpSpPr>
        <p:sp>
          <p:nvSpPr>
            <p:cNvPr id="10" name="object 16"/>
            <p:cNvSpPr txBox="1"/>
            <p:nvPr/>
          </p:nvSpPr>
          <p:spPr>
            <a:xfrm>
              <a:off x="496442" y="1209675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«Модернизация первичного звена здравоохранения»</a:t>
              </a: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52760" y="1514475"/>
              <a:ext cx="8686801" cy="846510"/>
              <a:chOff x="387350" y="2657475"/>
              <a:chExt cx="8686801" cy="846510"/>
            </a:xfrm>
          </p:grpSpPr>
          <p:sp>
            <p:nvSpPr>
              <p:cNvPr id="32" name="object 17"/>
              <p:cNvSpPr txBox="1"/>
              <p:nvPr/>
            </p:nvSpPr>
            <p:spPr>
              <a:xfrm>
                <a:off x="387350" y="2657475"/>
                <a:ext cx="5715001" cy="446720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1 единицы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автомобильного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транспорта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в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ОГАУЗ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«Братская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городская больница №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3»</a:t>
                </a:r>
                <a:endParaRPr lang="ru-RU" sz="1598" spc="-5" dirty="0">
                  <a:solidFill>
                    <a:srgbClr val="FFFFFF"/>
                  </a:solidFill>
                  <a:cs typeface="Calibri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513859" y="3095540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0,95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object 24"/>
              <p:cNvSpPr txBox="1"/>
              <p:nvPr/>
            </p:nvSpPr>
            <p:spPr>
              <a:xfrm>
                <a:off x="1183940" y="3120037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0,9 ОБ 0,05)</a:t>
                </a:r>
                <a:endParaRPr sz="899" dirty="0">
                  <a:latin typeface="Arial"/>
                  <a:cs typeface="Arial"/>
                </a:endParaRPr>
              </a:p>
            </p:txBody>
          </p:sp>
          <p:sp>
            <p:nvSpPr>
              <p:cNvPr id="37" name="object 24"/>
              <p:cNvSpPr txBox="1"/>
              <p:nvPr/>
            </p:nvSpPr>
            <p:spPr>
              <a:xfrm>
                <a:off x="6813617" y="2938652"/>
                <a:ext cx="2260534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1148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352271" y="3713882"/>
            <a:ext cx="8252746" cy="932627"/>
            <a:chOff x="352760" y="4061921"/>
            <a:chExt cx="8264208" cy="93392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52760" y="4401765"/>
              <a:ext cx="8264208" cy="594078"/>
              <a:chOff x="387349" y="1609810"/>
              <a:chExt cx="8264208" cy="594078"/>
            </a:xfrm>
          </p:grpSpPr>
          <p:sp>
            <p:nvSpPr>
              <p:cNvPr id="40" name="object 17"/>
              <p:cNvSpPr txBox="1"/>
              <p:nvPr/>
            </p:nvSpPr>
            <p:spPr>
              <a:xfrm>
                <a:off x="387349" y="1609810"/>
                <a:ext cx="5732055" cy="241536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Приобретение 14 единиц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медицинского оборудования </a:t>
                </a:r>
                <a:endParaRPr lang="ru-RU" sz="1598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1" name="object 22"/>
              <p:cNvSpPr txBox="1"/>
              <p:nvPr/>
            </p:nvSpPr>
            <p:spPr>
              <a:xfrm>
                <a:off x="6709038" y="1623167"/>
                <a:ext cx="1942519" cy="269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12700">
                  <a:lnSpc>
                    <a:spcPct val="100000"/>
                  </a:lnSpc>
                  <a:spcBef>
                    <a:spcPts val="125"/>
                  </a:spcBef>
                  <a:defRPr sz="1150" spc="-35">
                    <a:solidFill>
                      <a:srgbClr val="57585B"/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ru-RU" sz="1148" dirty="0"/>
                  <a:t>Оборудование поставлено</a:t>
                </a:r>
                <a:endParaRPr sz="1148" dirty="0"/>
              </a:p>
            </p:txBody>
          </p:sp>
          <p:sp>
            <p:nvSpPr>
              <p:cNvPr id="47" name="object 22"/>
              <p:cNvSpPr txBox="1"/>
              <p:nvPr/>
            </p:nvSpPr>
            <p:spPr>
              <a:xfrm>
                <a:off x="513858" y="1795443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12,9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8" name="object 24"/>
              <p:cNvSpPr txBox="1"/>
              <p:nvPr/>
            </p:nvSpPr>
            <p:spPr>
              <a:xfrm>
                <a:off x="1177471" y="1819940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12,9)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2" name="object 16"/>
            <p:cNvSpPr txBox="1"/>
            <p:nvPr/>
          </p:nvSpPr>
          <p:spPr>
            <a:xfrm>
              <a:off x="496442" y="4061921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</a:t>
              </a:r>
              <a:r>
                <a:rPr lang="ru-RU" sz="999" spc="10" dirty="0">
                  <a:solidFill>
                    <a:srgbClr val="404041"/>
                  </a:solidFill>
                  <a:cs typeface="Calibri"/>
                </a:rPr>
                <a:t>«Борьба с сердечно-сосудистыми заболеваниями»</a:t>
              </a:r>
              <a:endParaRPr lang="ru-RU" sz="999" spc="10" dirty="0">
                <a:solidFill>
                  <a:srgbClr val="404041"/>
                </a:solidFill>
                <a:latin typeface="Calibri"/>
                <a:cs typeface="Calibri"/>
              </a:endParaRP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71042" y="4753682"/>
            <a:ext cx="8662915" cy="964475"/>
            <a:chOff x="414068" y="2428875"/>
            <a:chExt cx="8674947" cy="965815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414068" y="2428875"/>
              <a:ext cx="5715001" cy="965815"/>
              <a:chOff x="317317" y="1909904"/>
              <a:chExt cx="5715001" cy="965815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317317" y="1909904"/>
                <a:ext cx="5715001" cy="597403"/>
                <a:chOff x="164917" y="1915261"/>
                <a:chExt cx="5715001" cy="597403"/>
              </a:xfrm>
            </p:grpSpPr>
            <p:sp>
              <p:nvSpPr>
                <p:cNvPr id="63" name="object 16"/>
                <p:cNvSpPr txBox="1"/>
                <p:nvPr/>
              </p:nvSpPr>
              <p:spPr>
                <a:xfrm>
                  <a:off x="296563" y="1915261"/>
                  <a:ext cx="400570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«Медицинские кадры Иркутской области»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D9124A"/>
                      </a:solidFill>
                      <a:latin typeface="Calibri"/>
                      <a:cs typeface="Calibri"/>
                    </a:rPr>
                    <a:t>Министерство здравоохранения Иркутской области</a:t>
                  </a:r>
                  <a:endParaRPr sz="999" dirty="0">
                    <a:solidFill>
                      <a:srgbClr val="D9124A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" name="object 17"/>
                <p:cNvSpPr txBox="1"/>
                <p:nvPr/>
              </p:nvSpPr>
              <p:spPr>
                <a:xfrm>
                  <a:off x="164917" y="2271128"/>
                  <a:ext cx="5715001" cy="241536"/>
                </a:xfrm>
                <a:prstGeom prst="rect">
                  <a:avLst/>
                </a:prstGeom>
                <a:solidFill>
                  <a:srgbClr val="D9124A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Обучение и повышение квалификации 30 медработников</a:t>
                  </a:r>
                </a:p>
              </p:txBody>
            </p:sp>
          </p:grpSp>
          <p:sp>
            <p:nvSpPr>
              <p:cNvPr id="59" name="object 22"/>
              <p:cNvSpPr txBox="1"/>
              <p:nvPr/>
            </p:nvSpPr>
            <p:spPr>
              <a:xfrm>
                <a:off x="447012" y="2467274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0,51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0" name="object 24"/>
              <p:cNvSpPr txBox="1"/>
              <p:nvPr/>
            </p:nvSpPr>
            <p:spPr>
              <a:xfrm>
                <a:off x="1079318" y="2503180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5" name="object 24"/>
            <p:cNvSpPr txBox="1"/>
            <p:nvPr/>
          </p:nvSpPr>
          <p:spPr>
            <a:xfrm>
              <a:off x="6828481" y="2739126"/>
              <a:ext cx="226053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5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12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415" y="2712472"/>
              <a:ext cx="406945" cy="39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52" y="4027908"/>
            <a:ext cx="406382" cy="3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24"/>
          <p:cNvSpPr txBox="1"/>
          <p:nvPr/>
        </p:nvSpPr>
        <p:spPr>
          <a:xfrm>
            <a:off x="6708531" y="2884497"/>
            <a:ext cx="2257399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Автомобиль закуплен и вручен</a:t>
            </a:r>
            <a:endParaRPr lang="ru-RU" sz="1148" dirty="0">
              <a:latin typeface="Arial"/>
              <a:cs typeface="Arial"/>
            </a:endParaRPr>
          </a:p>
        </p:txBody>
      </p:sp>
      <p:pic>
        <p:nvPicPr>
          <p:cNvPr id="41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51" y="2827438"/>
            <a:ext cx="363041" cy="3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146170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222265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6813" y="2016635"/>
            <a:ext cx="8814561" cy="1369698"/>
            <a:chOff x="439643" y="4061921"/>
            <a:chExt cx="8826803" cy="137160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39643" y="4415402"/>
              <a:ext cx="8826803" cy="1018119"/>
              <a:chOff x="474232" y="1623447"/>
              <a:chExt cx="8826803" cy="1018119"/>
            </a:xfrm>
          </p:grpSpPr>
          <p:sp>
            <p:nvSpPr>
              <p:cNvPr id="40" name="object 17"/>
              <p:cNvSpPr txBox="1"/>
              <p:nvPr/>
            </p:nvSpPr>
            <p:spPr>
              <a:xfrm>
                <a:off x="474232" y="1623447"/>
                <a:ext cx="5732055" cy="651905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услуги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по модернизации РМИС, также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системы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криптографической защиты информации компьютерного оборудования и программного обеспечения</a:t>
                </a:r>
                <a:endParaRPr lang="ru-RU" sz="1598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1" name="object 22"/>
              <p:cNvSpPr txBox="1"/>
              <p:nvPr/>
            </p:nvSpPr>
            <p:spPr>
              <a:xfrm>
                <a:off x="6683972" y="1779998"/>
                <a:ext cx="2617063" cy="269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12700">
                  <a:lnSpc>
                    <a:spcPct val="100000"/>
                  </a:lnSpc>
                  <a:spcBef>
                    <a:spcPts val="125"/>
                  </a:spcBef>
                  <a:defRPr sz="1150" spc="-35">
                    <a:solidFill>
                      <a:srgbClr val="57585B"/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ru-RU" sz="1148" dirty="0"/>
                  <a:t>Реализация мероприятия завершена</a:t>
                </a:r>
                <a:endParaRPr sz="1148" dirty="0"/>
              </a:p>
            </p:txBody>
          </p:sp>
          <p:sp>
            <p:nvSpPr>
              <p:cNvPr id="47" name="object 22"/>
              <p:cNvSpPr txBox="1"/>
              <p:nvPr/>
            </p:nvSpPr>
            <p:spPr>
              <a:xfrm>
                <a:off x="538315" y="2233121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5,9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8" name="object 24"/>
              <p:cNvSpPr txBox="1"/>
              <p:nvPr/>
            </p:nvSpPr>
            <p:spPr>
              <a:xfrm>
                <a:off x="1239323" y="2253467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5,7 ОБ 0,2)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2" name="object 16"/>
            <p:cNvSpPr txBox="1"/>
            <p:nvPr/>
          </p:nvSpPr>
          <p:spPr>
            <a:xfrm>
              <a:off x="496442" y="4061921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</a:t>
              </a:r>
              <a:r>
                <a:rPr lang="ru-RU" sz="999" spc="10" dirty="0">
                  <a:solidFill>
                    <a:srgbClr val="404041"/>
                  </a:solidFill>
                  <a:cs typeface="Calibri"/>
                </a:rPr>
                <a:t>«Цифровой контур здравоохранения (ЕГИСЗ)»</a:t>
              </a:r>
              <a:endParaRPr lang="ru-RU" sz="999" spc="10" dirty="0">
                <a:solidFill>
                  <a:srgbClr val="404041"/>
                </a:solidFill>
                <a:latin typeface="Calibri"/>
                <a:cs typeface="Calibri"/>
              </a:endParaRP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94" y="2515869"/>
            <a:ext cx="349046" cy="3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s01.cap.ru/www20/economy/activities/2019/e40ebf88-6677-47cc-b1bb-dd106ca06f8e/kooperaciya_eksport_logo_cvet-n3nggww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6" y="3820736"/>
            <a:ext cx="992397" cy="74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bject 2"/>
          <p:cNvSpPr txBox="1">
            <a:spLocks/>
          </p:cNvSpPr>
          <p:nvPr/>
        </p:nvSpPr>
        <p:spPr>
          <a:xfrm>
            <a:off x="1472301" y="3738229"/>
            <a:ext cx="5534717" cy="1178558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096" kern="0" spc="-30" dirty="0">
                <a:solidFill>
                  <a:srgbClr val="57585B"/>
                </a:solidFill>
              </a:rPr>
              <a:t>Национальный проект «Международная кооперация и экспорт»</a:t>
            </a:r>
            <a:endParaRPr lang="ru-RU" sz="3096" kern="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386812" y="4816736"/>
            <a:ext cx="8279581" cy="1077892"/>
            <a:chOff x="453265" y="4100626"/>
            <a:chExt cx="8291080" cy="107938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453265" y="4420585"/>
              <a:ext cx="8291080" cy="759430"/>
              <a:chOff x="487854" y="1628630"/>
              <a:chExt cx="8291080" cy="759430"/>
            </a:xfrm>
          </p:grpSpPr>
          <p:sp>
            <p:nvSpPr>
              <p:cNvPr id="45" name="object 17"/>
              <p:cNvSpPr txBox="1"/>
              <p:nvPr/>
            </p:nvSpPr>
            <p:spPr>
              <a:xfrm>
                <a:off x="487854" y="1700489"/>
                <a:ext cx="5732055" cy="244357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Получение аккредитации ветеринарных лабораторий</a:t>
                </a:r>
                <a:endParaRPr lang="ru-RU" sz="1598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object 22"/>
              <p:cNvSpPr txBox="1"/>
              <p:nvPr/>
            </p:nvSpPr>
            <p:spPr>
              <a:xfrm>
                <a:off x="6697595" y="1628630"/>
                <a:ext cx="2081339" cy="459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12700">
                  <a:lnSpc>
                    <a:spcPct val="100000"/>
                  </a:lnSpc>
                  <a:spcBef>
                    <a:spcPts val="125"/>
                  </a:spcBef>
                  <a:defRPr sz="1150" spc="-35">
                    <a:solidFill>
                      <a:srgbClr val="57585B"/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ru-RU" sz="1148" dirty="0"/>
                  <a:t>Аккредитация </a:t>
                </a:r>
                <a:r>
                  <a:rPr lang="ru-RU" sz="1148" dirty="0"/>
                  <a:t>ветеринарной </a:t>
                </a:r>
                <a:endParaRPr lang="ru-RU" sz="1148" dirty="0"/>
              </a:p>
              <a:p>
                <a:r>
                  <a:rPr lang="ru-RU" sz="1148" dirty="0"/>
                  <a:t>лаборатории </a:t>
                </a:r>
                <a:r>
                  <a:rPr lang="ru-RU" sz="1148" dirty="0"/>
                  <a:t>осуществлена</a:t>
                </a:r>
              </a:p>
            </p:txBody>
          </p:sp>
          <p:sp>
            <p:nvSpPr>
              <p:cNvPr id="49" name="object 22"/>
              <p:cNvSpPr txBox="1"/>
              <p:nvPr/>
            </p:nvSpPr>
            <p:spPr>
              <a:xfrm>
                <a:off x="537381" y="1979615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1D3C62"/>
                    </a:solidFill>
                    <a:latin typeface="Arial"/>
                    <a:cs typeface="Arial"/>
                  </a:rPr>
                  <a:t>0,85</a:t>
                </a:r>
                <a:endParaRPr sz="2546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1238389" y="1999961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0,82 ОБ 0,03)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4" name="object 16"/>
            <p:cNvSpPr txBox="1"/>
            <p:nvPr/>
          </p:nvSpPr>
          <p:spPr>
            <a:xfrm>
              <a:off x="502792" y="4100626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</a:t>
              </a:r>
              <a:r>
                <a:rPr lang="ru-RU" sz="999" spc="10" dirty="0">
                  <a:solidFill>
                    <a:srgbClr val="404041"/>
                  </a:solidFill>
                  <a:cs typeface="Calibri"/>
                </a:rPr>
                <a:t>«Экспорт продукции АПК»</a:t>
              </a:r>
              <a:endParaRPr lang="ru-RU" sz="999" spc="10" dirty="0">
                <a:solidFill>
                  <a:srgbClr val="404041"/>
                </a:solidFill>
                <a:latin typeface="Calibri"/>
                <a:cs typeface="Calibri"/>
              </a:endParaRPr>
            </a:p>
            <a:p>
              <a:pPr marL="12682" marR="76093"/>
              <a:r>
                <a:rPr lang="ru-RU" sz="999" spc="10" dirty="0">
                  <a:solidFill>
                    <a:srgbClr val="1D3C62"/>
                  </a:solidFill>
                  <a:latin typeface="Calibri"/>
                  <a:cs typeface="Calibri"/>
                </a:rPr>
                <a:t>Министерство сельского хозяйства Иркутской области</a:t>
              </a:r>
              <a:endParaRPr sz="999" dirty="0">
                <a:solidFill>
                  <a:srgbClr val="1D3C62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76" y="5198536"/>
            <a:ext cx="339965" cy="3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740025"/>
            <a:ext cx="6688929" cy="137795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595" b="1" dirty="0">
                <a:solidFill>
                  <a:srgbClr val="271D70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271D70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271D70"/>
                </a:solidFill>
                <a:latin typeface="+mn-lt"/>
              </a:rPr>
            </a:br>
            <a:r>
              <a:rPr lang="ru-RU" sz="1598" dirty="0">
                <a:solidFill>
                  <a:srgbClr val="271D70"/>
                </a:solidFill>
                <a:latin typeface="+mn-lt"/>
              </a:rPr>
              <a:t>НА ТЕРРИТОРИИ БРАТСКОГО РАЙОНА В 2022 ГОДУ</a:t>
            </a:r>
            <a:endParaRPr sz="1598" dirty="0">
              <a:solidFill>
                <a:srgbClr val="271D70"/>
              </a:solidFill>
              <a:latin typeface="+mn-lt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="" xmlns:a16="http://schemas.microsoft.com/office/drawing/2014/main" id="{98BF4223-0D5B-0145-8AB6-E843A67FD5CF}"/>
              </a:ext>
            </a:extLst>
          </p:cNvPr>
          <p:cNvGrpSpPr/>
          <p:nvPr/>
        </p:nvGrpSpPr>
        <p:grpSpPr>
          <a:xfrm>
            <a:off x="6397175" y="3885566"/>
            <a:ext cx="2746826" cy="2121129"/>
            <a:chOff x="6594150" y="3486486"/>
            <a:chExt cx="2550314" cy="1658081"/>
          </a:xfrm>
        </p:grpSpPr>
        <p:sp>
          <p:nvSpPr>
            <p:cNvPr id="7" name="object 4">
              <a:extLst>
                <a:ext uri="{FF2B5EF4-FFF2-40B4-BE49-F238E27FC236}">
                  <a16:creationId xmlns="" xmlns:a16="http://schemas.microsoft.com/office/drawing/2014/main" id="{220F0632-0116-B442-A753-CDD6C3C35C40}"/>
                </a:ext>
              </a:extLst>
            </p:cNvPr>
            <p:cNvSpPr/>
            <p:nvPr/>
          </p:nvSpPr>
          <p:spPr>
            <a:xfrm>
              <a:off x="8279595" y="3486486"/>
              <a:ext cx="864869" cy="1130300"/>
            </a:xfrm>
            <a:custGeom>
              <a:avLst/>
              <a:gdLst/>
              <a:ahLst/>
              <a:cxnLst/>
              <a:rect l="l" t="t" r="r" b="b"/>
              <a:pathLst>
                <a:path w="864870" h="1130300">
                  <a:moveTo>
                    <a:pt x="864400" y="0"/>
                  </a:moveTo>
                  <a:lnTo>
                    <a:pt x="0" y="575881"/>
                  </a:lnTo>
                  <a:lnTo>
                    <a:pt x="864400" y="1129753"/>
                  </a:lnTo>
                  <a:lnTo>
                    <a:pt x="864400" y="0"/>
                  </a:lnTo>
                  <a:close/>
                </a:path>
              </a:pathLst>
            </a:custGeom>
            <a:solidFill>
              <a:srgbClr val="1F165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7344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4689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2033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29378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36722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44067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51411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58756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393" dirty="0">
                <a:latin typeface="Roboto" panose="02000000000000000000" pitchFamily="2" charset="0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="" xmlns:a16="http://schemas.microsoft.com/office/drawing/2014/main" id="{5CBB374B-24C8-1E42-9340-16D905885B03}"/>
                </a:ext>
              </a:extLst>
            </p:cNvPr>
            <p:cNvSpPr/>
            <p:nvPr/>
          </p:nvSpPr>
          <p:spPr>
            <a:xfrm>
              <a:off x="6594150" y="3926637"/>
              <a:ext cx="2550160" cy="1217930"/>
            </a:xfrm>
            <a:custGeom>
              <a:avLst/>
              <a:gdLst/>
              <a:ahLst/>
              <a:cxnLst/>
              <a:rect l="l" t="t" r="r" b="b"/>
              <a:pathLst>
                <a:path w="2550159" h="1217929">
                  <a:moveTo>
                    <a:pt x="1895716" y="0"/>
                  </a:moveTo>
                  <a:lnTo>
                    <a:pt x="0" y="1217752"/>
                  </a:lnTo>
                  <a:lnTo>
                    <a:pt x="2549855" y="1217752"/>
                  </a:lnTo>
                  <a:lnTo>
                    <a:pt x="2549855" y="322173"/>
                  </a:lnTo>
                  <a:lnTo>
                    <a:pt x="1895716" y="0"/>
                  </a:lnTo>
                  <a:close/>
                </a:path>
              </a:pathLst>
            </a:custGeom>
            <a:solidFill>
              <a:srgbClr val="2E2183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7344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4689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2033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29378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36722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44067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51411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58756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393" dirty="0">
                <a:latin typeface="Roboto" panose="02000000000000000000" pitchFamily="2" charset="0"/>
              </a:endParaRPr>
            </a:p>
          </p:txBody>
        </p:sp>
      </p:grpSp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9C19D50E-85FA-4B40-84C2-F9B519386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6" y="1070077"/>
            <a:ext cx="1483620" cy="10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04801" y="2186566"/>
            <a:ext cx="5582242" cy="938057"/>
            <a:chOff x="2808696" y="1337115"/>
            <a:chExt cx="5589995" cy="93936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dirty="0">
                    <a:solidFill>
                      <a:srgbClr val="1D3C62"/>
                    </a:solidFill>
                    <a:latin typeface="Arial"/>
                    <a:cs typeface="Arial"/>
                  </a:rPr>
                  <a:t>6</a:t>
                </a:r>
                <a:endParaRPr sz="5992" b="1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25456" y="1414059"/>
              <a:ext cx="3573235" cy="785471"/>
              <a:chOff x="3552190" y="1127168"/>
              <a:chExt cx="3573235" cy="785471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52190" y="1127168"/>
                <a:ext cx="2343694" cy="78547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993" b="1" spc="-25" dirty="0">
                    <a:solidFill>
                      <a:srgbClr val="002060"/>
                    </a:solidFill>
                    <a:latin typeface="Arial"/>
                    <a:cs typeface="Arial"/>
                  </a:rPr>
                  <a:t>1 875,1</a:t>
                </a:r>
                <a:endParaRPr sz="4993" dirty="0">
                  <a:solidFill>
                    <a:srgbClr val="0020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696131" y="1519903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0" y="3423927"/>
            <a:ext cx="4868586" cy="692177"/>
            <a:chOff x="2808696" y="1337115"/>
            <a:chExt cx="4875348" cy="69313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5</a:t>
                </a:r>
                <a:endParaRPr sz="4394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858588" cy="693138"/>
              <a:chOff x="3552190" y="1050224"/>
              <a:chExt cx="2858588" cy="693138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2858588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651,5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981484" y="140096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0" y="4639153"/>
            <a:ext cx="4810972" cy="692177"/>
            <a:chOff x="2808696" y="1337115"/>
            <a:chExt cx="4817654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7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800894" cy="693138"/>
              <a:chOff x="3552190" y="1050224"/>
              <a:chExt cx="2800894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273,3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923790" y="1376547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30" name="Picture 13">
            <a:extLst>
              <a:ext uri="{FF2B5EF4-FFF2-40B4-BE49-F238E27FC236}">
                <a16:creationId xmlns="" xmlns:a16="http://schemas.microsoft.com/office/drawing/2014/main" id="{9C19D50E-85FA-4B40-84C2-F9B519386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9" y="1159417"/>
            <a:ext cx="1226187" cy="8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99272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841793"/>
            <a:ext cx="1126268" cy="1126268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86812" y="2044165"/>
            <a:ext cx="8510837" cy="1128953"/>
            <a:chOff x="387349" y="1264675"/>
            <a:chExt cx="8522658" cy="1130521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87349" y="1264675"/>
              <a:ext cx="4338100" cy="791855"/>
              <a:chOff x="234949" y="1270032"/>
              <a:chExt cx="4338100" cy="791855"/>
            </a:xfrm>
          </p:grpSpPr>
          <p:sp>
            <p:nvSpPr>
              <p:cNvPr id="45" name="object 16"/>
              <p:cNvSpPr txBox="1"/>
              <p:nvPr/>
            </p:nvSpPr>
            <p:spPr>
              <a:xfrm>
                <a:off x="344042" y="1270032"/>
                <a:ext cx="4005708" cy="319959"/>
              </a:xfrm>
              <a:prstGeom prst="rect">
                <a:avLst/>
              </a:prstGeom>
              <a:noFill/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«Формирование комфортной городской среды»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rPr>
                  <a:t>Министерство жилищной политики и энергетики Иркутской области</a:t>
                </a:r>
                <a:endParaRPr sz="999" dirty="0">
                  <a:solidFill>
                    <a:srgbClr val="45B97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object 17"/>
              <p:cNvSpPr txBox="1"/>
              <p:nvPr/>
            </p:nvSpPr>
            <p:spPr>
              <a:xfrm>
                <a:off x="234949" y="1615167"/>
                <a:ext cx="4338100" cy="446720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Благоустройство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общественных территорий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(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г. Вихоревка -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2,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с. Калтук -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1, с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. Тангуй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- 2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)</a:t>
                </a:r>
                <a:endParaRPr lang="ru-RU" sz="1598" dirty="0">
                  <a:cs typeface="Calibri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798776" y="1615978"/>
              <a:ext cx="1558716" cy="417830"/>
              <a:chOff x="4095922" y="1871807"/>
              <a:chExt cx="1558716" cy="417830"/>
            </a:xfrm>
          </p:grpSpPr>
          <p:sp>
            <p:nvSpPr>
              <p:cNvPr id="43" name="object 22"/>
              <p:cNvSpPr txBox="1"/>
              <p:nvPr/>
            </p:nvSpPr>
            <p:spPr>
              <a:xfrm>
                <a:off x="4095922" y="1871807"/>
                <a:ext cx="398054" cy="417830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dirty="0">
                    <a:solidFill>
                      <a:srgbClr val="45B97C"/>
                    </a:solidFill>
                    <a:latin typeface="Arial"/>
                    <a:cs typeface="Arial"/>
                  </a:rPr>
                  <a:t> </a:t>
                </a:r>
                <a:r>
                  <a:rPr lang="ru-RU" sz="2546" b="1" dirty="0">
                    <a:solidFill>
                      <a:srgbClr val="45B97C"/>
                    </a:solidFill>
                    <a:latin typeface="Arial"/>
                    <a:cs typeface="Arial"/>
                  </a:rPr>
                  <a:t>5</a:t>
                </a:r>
                <a:r>
                  <a:rPr lang="ru-RU" sz="2546" dirty="0">
                    <a:solidFill>
                      <a:srgbClr val="45B97C"/>
                    </a:solidFill>
                    <a:latin typeface="Arial"/>
                    <a:cs typeface="Arial"/>
                  </a:rPr>
                  <a:t> 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4" name="object 24"/>
              <p:cNvSpPr txBox="1"/>
              <p:nvPr/>
            </p:nvSpPr>
            <p:spPr>
              <a:xfrm>
                <a:off x="4404258" y="1906740"/>
                <a:ext cx="1250380" cy="36997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latin typeface="Arial"/>
                    <a:cs typeface="Arial"/>
                  </a:rPr>
                  <a:t>общественных пространств</a:t>
                </a:r>
                <a:endParaRPr sz="1148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6559550" y="1374595"/>
              <a:ext cx="2350457" cy="955261"/>
              <a:chOff x="5993493" y="1480890"/>
              <a:chExt cx="2350457" cy="955261"/>
            </a:xfrm>
          </p:grpSpPr>
          <p:sp>
            <p:nvSpPr>
              <p:cNvPr id="34" name="object 24"/>
              <p:cNvSpPr txBox="1"/>
              <p:nvPr/>
            </p:nvSpPr>
            <p:spPr>
              <a:xfrm>
                <a:off x="5993493" y="1480890"/>
                <a:ext cx="2349500" cy="36997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Благоустройство 3 территорий завершено 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5994450" y="2027706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45B97C"/>
                    </a:solidFill>
                    <a:latin typeface="Arial"/>
                    <a:cs typeface="Arial"/>
                  </a:rPr>
                  <a:t>до 10.12.2022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2" name="object 22"/>
            <p:cNvSpPr txBox="1"/>
            <p:nvPr/>
          </p:nvSpPr>
          <p:spPr>
            <a:xfrm>
              <a:off x="513858" y="1986751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45B97C"/>
                  </a:solidFill>
                  <a:latin typeface="Arial"/>
                  <a:cs typeface="Arial"/>
                </a:rPr>
                <a:t>15,41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1329871" y="2014196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12,08 ОБ 3,08 МБ 0,25)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55883" y="3261673"/>
            <a:ext cx="8543529" cy="1177547"/>
            <a:chOff x="387349" y="1380246"/>
            <a:chExt cx="8555395" cy="1179182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87349" y="1380246"/>
              <a:ext cx="8555395" cy="1179182"/>
              <a:chOff x="387349" y="1227846"/>
              <a:chExt cx="8555395" cy="1179182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387349" y="1227846"/>
                <a:ext cx="5996296" cy="828684"/>
                <a:chOff x="234949" y="1233203"/>
                <a:chExt cx="5996296" cy="828684"/>
              </a:xfrm>
            </p:grpSpPr>
            <p:sp>
              <p:nvSpPr>
                <p:cNvPr id="79" name="object 16"/>
                <p:cNvSpPr txBox="1"/>
                <p:nvPr/>
              </p:nvSpPr>
              <p:spPr>
                <a:xfrm>
                  <a:off x="344042" y="1233203"/>
                  <a:ext cx="4416462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cs typeface="Calibri"/>
                    </a:rPr>
                    <a:t>РП «Чистая вода»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жилищной политики и энергетики Иркутской </a:t>
                  </a:r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области</a:t>
                  </a:r>
                  <a:endPara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" name="object 17"/>
                <p:cNvSpPr txBox="1"/>
                <p:nvPr/>
              </p:nvSpPr>
              <p:spPr>
                <a:xfrm>
                  <a:off x="234949" y="1615167"/>
                  <a:ext cx="5996296" cy="446720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Строительство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станции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умягчения подземных вод на хозяйственно-питьевые нужды,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2500-3000 м3/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сут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(г. Вихоревка)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9" name="Группа 48"/>
              <p:cNvGrpSpPr/>
              <p:nvPr/>
            </p:nvGrpSpPr>
            <p:grpSpPr>
              <a:xfrm>
                <a:off x="4349749" y="1267460"/>
                <a:ext cx="1752601" cy="1094245"/>
                <a:chOff x="3646895" y="1523289"/>
                <a:chExt cx="1752601" cy="1094245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3646896" y="1523289"/>
                  <a:ext cx="1752600" cy="408445"/>
                  <a:chOff x="3646896" y="1523289"/>
                  <a:chExt cx="1752600" cy="408445"/>
                </a:xfrm>
              </p:grpSpPr>
              <p:sp>
                <p:nvSpPr>
                  <p:cNvPr id="77" name="object 22"/>
                  <p:cNvSpPr txBox="1"/>
                  <p:nvPr/>
                </p:nvSpPr>
                <p:spPr>
                  <a:xfrm>
                    <a:off x="3646896" y="1523289"/>
                    <a:ext cx="635250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8" name="object 24"/>
                  <p:cNvSpPr txBox="1"/>
                  <p:nvPr/>
                </p:nvSpPr>
                <p:spPr>
                  <a:xfrm>
                    <a:off x="4027896" y="1666875"/>
                    <a:ext cx="13716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9" name="Группа 58"/>
                <p:cNvGrpSpPr/>
                <p:nvPr/>
              </p:nvGrpSpPr>
              <p:grpSpPr>
                <a:xfrm>
                  <a:off x="3646896" y="1867459"/>
                  <a:ext cx="1388654" cy="417830"/>
                  <a:chOff x="3646896" y="1867459"/>
                  <a:chExt cx="1388654" cy="417830"/>
                </a:xfrm>
              </p:grpSpPr>
              <p:sp>
                <p:nvSpPr>
                  <p:cNvPr id="75" name="object 22"/>
                  <p:cNvSpPr txBox="1"/>
                  <p:nvPr/>
                </p:nvSpPr>
                <p:spPr>
                  <a:xfrm>
                    <a:off x="3646896" y="1867459"/>
                    <a:ext cx="932180" cy="417830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6" name="object 24"/>
                  <p:cNvSpPr txBox="1"/>
                  <p:nvPr/>
                </p:nvSpPr>
                <p:spPr>
                  <a:xfrm>
                    <a:off x="4210050" y="2011045"/>
                    <a:ext cx="8255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60" name="Группа 59"/>
                <p:cNvGrpSpPr/>
                <p:nvPr/>
              </p:nvGrpSpPr>
              <p:grpSpPr>
                <a:xfrm>
                  <a:off x="3646895" y="2209089"/>
                  <a:ext cx="1524001" cy="408445"/>
                  <a:chOff x="3646895" y="2209089"/>
                  <a:chExt cx="1524001" cy="408445"/>
                </a:xfrm>
              </p:grpSpPr>
              <p:sp>
                <p:nvSpPr>
                  <p:cNvPr id="73" name="object 22"/>
                  <p:cNvSpPr txBox="1"/>
                  <p:nvPr/>
                </p:nvSpPr>
                <p:spPr>
                  <a:xfrm>
                    <a:off x="3646895" y="2209089"/>
                    <a:ext cx="1183525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4" name="object 24"/>
                  <p:cNvSpPr txBox="1"/>
                  <p:nvPr/>
                </p:nvSpPr>
                <p:spPr>
                  <a:xfrm>
                    <a:off x="4485096" y="2352675"/>
                    <a:ext cx="6858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6590522" y="1433872"/>
                <a:ext cx="2352222" cy="504946"/>
                <a:chOff x="6024465" y="1540167"/>
                <a:chExt cx="2352222" cy="504946"/>
              </a:xfrm>
            </p:grpSpPr>
            <p:sp>
              <p:nvSpPr>
                <p:cNvPr id="56" name="object 24"/>
                <p:cNvSpPr txBox="1"/>
                <p:nvPr/>
              </p:nvSpPr>
              <p:spPr>
                <a:xfrm>
                  <a:off x="6024465" y="1540167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7" name="object 22"/>
                <p:cNvSpPr txBox="1"/>
                <p:nvPr/>
              </p:nvSpPr>
              <p:spPr>
                <a:xfrm>
                  <a:off x="6027187" y="1636668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31.12.2023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4" name="object 22"/>
              <p:cNvSpPr txBox="1"/>
              <p:nvPr/>
            </p:nvSpPr>
            <p:spPr>
              <a:xfrm>
                <a:off x="539547" y="1998583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45B97C"/>
                    </a:solidFill>
                    <a:latin typeface="Arial"/>
                    <a:cs typeface="Arial"/>
                  </a:rPr>
                  <a:t>115,24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5" name="object 24"/>
              <p:cNvSpPr txBox="1"/>
              <p:nvPr/>
            </p:nvSpPr>
            <p:spPr>
              <a:xfrm>
                <a:off x="1530350" y="2040513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110,44 ОБ 4,6 МБ 0,2)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1" name="object 24"/>
            <p:cNvSpPr txBox="1"/>
            <p:nvPr/>
          </p:nvSpPr>
          <p:spPr>
            <a:xfrm>
              <a:off x="6590890" y="2051937"/>
              <a:ext cx="16509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к</a:t>
              </a:r>
              <a:r>
                <a:rPr lang="ru-RU" sz="1148" spc="-35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онтракт не заключен</a:t>
              </a:r>
              <a:endParaRPr sz="1148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68803" y="4474817"/>
            <a:ext cx="8512598" cy="1493903"/>
            <a:chOff x="387350" y="1213319"/>
            <a:chExt cx="8524421" cy="1495978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387350" y="1213319"/>
              <a:ext cx="8524421" cy="1495978"/>
              <a:chOff x="387350" y="1060919"/>
              <a:chExt cx="8524421" cy="1495978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387350" y="1060919"/>
                <a:ext cx="4671220" cy="1120327"/>
                <a:chOff x="234950" y="1066276"/>
                <a:chExt cx="4671220" cy="1120327"/>
              </a:xfrm>
            </p:grpSpPr>
            <p:sp>
              <p:nvSpPr>
                <p:cNvPr id="101" name="object 16"/>
                <p:cNvSpPr txBox="1"/>
                <p:nvPr/>
              </p:nvSpPr>
              <p:spPr>
                <a:xfrm>
                  <a:off x="362077" y="1066276"/>
                  <a:ext cx="4544092" cy="473848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«Обеспечение устойчивого сокращения непригодного для проживания жилищного фонда»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строительства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2" name="object 17"/>
                <p:cNvSpPr txBox="1"/>
                <p:nvPr/>
              </p:nvSpPr>
              <p:spPr>
                <a:xfrm>
                  <a:off x="234950" y="1534698"/>
                  <a:ext cx="4671220" cy="651905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Приобретение жилых помещений и возмещение за изымаемые жилые помещения (г. Вихоревка)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5187182" y="1357805"/>
                <a:ext cx="1923803" cy="1094245"/>
                <a:chOff x="4484328" y="1613634"/>
                <a:chExt cx="1923803" cy="1094245"/>
              </a:xfrm>
            </p:grpSpPr>
            <p:grpSp>
              <p:nvGrpSpPr>
                <p:cNvPr id="92" name="Группа 91"/>
                <p:cNvGrpSpPr/>
                <p:nvPr/>
              </p:nvGrpSpPr>
              <p:grpSpPr>
                <a:xfrm>
                  <a:off x="4484329" y="1613634"/>
                  <a:ext cx="1923802" cy="408445"/>
                  <a:chOff x="4484329" y="1613634"/>
                  <a:chExt cx="1923802" cy="408445"/>
                </a:xfrm>
              </p:grpSpPr>
              <p:sp>
                <p:nvSpPr>
                  <p:cNvPr id="99" name="object 22"/>
                  <p:cNvSpPr txBox="1"/>
                  <p:nvPr/>
                </p:nvSpPr>
                <p:spPr>
                  <a:xfrm>
                    <a:off x="4484329" y="1613634"/>
                    <a:ext cx="635250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141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0" name="object 24"/>
                  <p:cNvSpPr txBox="1"/>
                  <p:nvPr/>
                </p:nvSpPr>
                <p:spPr>
                  <a:xfrm>
                    <a:off x="5036531" y="1619055"/>
                    <a:ext cx="1371600" cy="382797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жилое </a:t>
                    </a:r>
                  </a:p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помещение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4484329" y="1957804"/>
                  <a:ext cx="1388654" cy="417830"/>
                  <a:chOff x="4484329" y="1957804"/>
                  <a:chExt cx="1388654" cy="417830"/>
                </a:xfrm>
              </p:grpSpPr>
              <p:sp>
                <p:nvSpPr>
                  <p:cNvPr id="97" name="object 22"/>
                  <p:cNvSpPr txBox="1"/>
                  <p:nvPr/>
                </p:nvSpPr>
                <p:spPr>
                  <a:xfrm>
                    <a:off x="4484329" y="1957804"/>
                    <a:ext cx="932180" cy="417830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311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8" name="object 24"/>
                  <p:cNvSpPr txBox="1"/>
                  <p:nvPr/>
                </p:nvSpPr>
                <p:spPr>
                  <a:xfrm>
                    <a:off x="5047483" y="2101390"/>
                    <a:ext cx="8255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человек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4484328" y="2299434"/>
                  <a:ext cx="1524001" cy="408445"/>
                  <a:chOff x="4484328" y="2299434"/>
                  <a:chExt cx="1524001" cy="408445"/>
                </a:xfrm>
              </p:grpSpPr>
              <p:sp>
                <p:nvSpPr>
                  <p:cNvPr id="95" name="object 22"/>
                  <p:cNvSpPr txBox="1"/>
                  <p:nvPr/>
                </p:nvSpPr>
                <p:spPr>
                  <a:xfrm>
                    <a:off x="4484328" y="2299434"/>
                    <a:ext cx="1183525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5 993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6" name="object 24"/>
                  <p:cNvSpPr txBox="1"/>
                  <p:nvPr/>
                </p:nvSpPr>
                <p:spPr>
                  <a:xfrm>
                    <a:off x="5322529" y="2443020"/>
                    <a:ext cx="6858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кв. м.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87" name="Группа 86"/>
              <p:cNvGrpSpPr/>
              <p:nvPr/>
            </p:nvGrpSpPr>
            <p:grpSpPr>
              <a:xfrm>
                <a:off x="6562271" y="1413393"/>
                <a:ext cx="2349500" cy="569309"/>
                <a:chOff x="5996214" y="1519688"/>
                <a:chExt cx="2349500" cy="569309"/>
              </a:xfrm>
            </p:grpSpPr>
            <p:sp>
              <p:nvSpPr>
                <p:cNvPr id="90" name="object 24"/>
                <p:cNvSpPr txBox="1"/>
                <p:nvPr/>
              </p:nvSpPr>
              <p:spPr>
                <a:xfrm>
                  <a:off x="5996214" y="1519688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1" name="object 22"/>
                <p:cNvSpPr txBox="1"/>
                <p:nvPr/>
              </p:nvSpPr>
              <p:spPr>
                <a:xfrm>
                  <a:off x="5996214" y="1680552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31.12.2023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88" name="object 22"/>
              <p:cNvSpPr txBox="1"/>
              <p:nvPr/>
            </p:nvSpPr>
            <p:spPr>
              <a:xfrm>
                <a:off x="460981" y="2148452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45B97C"/>
                    </a:solidFill>
                    <a:latin typeface="Arial"/>
                    <a:cs typeface="Arial"/>
                  </a:rPr>
                  <a:t>449,5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9" name="object 24"/>
              <p:cNvSpPr txBox="1"/>
              <p:nvPr/>
            </p:nvSpPr>
            <p:spPr>
              <a:xfrm>
                <a:off x="1347905" y="2174168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433,5 ОБ 14,7 МБ 1,3)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83" name="object 24"/>
            <p:cNvSpPr txBox="1"/>
            <p:nvPr/>
          </p:nvSpPr>
          <p:spPr>
            <a:xfrm>
              <a:off x="6814401" y="2204843"/>
              <a:ext cx="198084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Законтрактовано </a:t>
              </a: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5 098,2 кв. м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84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45B97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271" y="2233255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45B9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95" y="2212923"/>
            <a:ext cx="345165" cy="3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bject 24"/>
          <p:cNvSpPr txBox="1"/>
          <p:nvPr/>
        </p:nvSpPr>
        <p:spPr>
          <a:xfrm>
            <a:off x="6539487" y="2559014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Благоустройство 2 территорий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9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61" name="object 2"/>
          <p:cNvSpPr txBox="1">
            <a:spLocks/>
          </p:cNvSpPr>
          <p:nvPr/>
        </p:nvSpPr>
        <p:spPr>
          <a:xfrm>
            <a:off x="1535779" y="1678831"/>
            <a:ext cx="7121160" cy="794371"/>
          </a:xfrm>
          <a:prstGeom prst="rect">
            <a:avLst/>
          </a:prstGeom>
          <a:noFill/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</a:t>
            </a:r>
            <a:br>
              <a:rPr lang="ru-RU" sz="3245" kern="0" spc="-30" dirty="0">
                <a:solidFill>
                  <a:srgbClr val="57585B"/>
                </a:solidFill>
              </a:rPr>
            </a:br>
            <a:r>
              <a:rPr lang="ru-RU" sz="3245" kern="0" spc="-30" dirty="0">
                <a:solidFill>
                  <a:srgbClr val="57585B"/>
                </a:solidFill>
              </a:rPr>
              <a:t>«Безопасные качественные дороги»</a:t>
            </a:r>
            <a:endParaRPr lang="ru-RU" sz="3245" kern="0" dirty="0"/>
          </a:p>
        </p:txBody>
      </p:sp>
      <p:pic>
        <p:nvPicPr>
          <p:cNvPr id="62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4%D0%BE%D1%80%D0%BE%D0%B3%D0%B8/%D0%9B%D0%BE%D0%B3%D0%BE%D1%82%D0%B8%D0%BF/%D0%94%D0%BE%D1%80%D0%BE%D0%B3%D0%B8_%D0%BB%D0%BE%D0%B3%D0%BE%D1%82%D0%B8%D0%BF_RGB/%D0%94%D0%BE%D1%80%D0%BE%D0%B3%D0%B8_%D0%BB%D0%BE%D0%B3%D0%BE_%D1%86%D0%B2%D0%B5%D1%82_%D0%BB%D0%B5%D0%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4" y="1754926"/>
            <a:ext cx="842899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407708" y="2668060"/>
            <a:ext cx="8491703" cy="3220314"/>
            <a:chOff x="387351" y="3415225"/>
            <a:chExt cx="8503497" cy="286576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87351" y="3415225"/>
              <a:ext cx="6142605" cy="2724656"/>
              <a:chOff x="234950" y="1352581"/>
              <a:chExt cx="6142605" cy="2167750"/>
            </a:xfrm>
          </p:grpSpPr>
          <p:sp>
            <p:nvSpPr>
              <p:cNvPr id="71" name="object 16"/>
              <p:cNvSpPr txBox="1"/>
              <p:nvPr/>
            </p:nvSpPr>
            <p:spPr>
              <a:xfrm>
                <a:off x="374793" y="1352581"/>
                <a:ext cx="4310508" cy="261584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no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«Дорожная сеть»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CAA44"/>
                    </a:solidFill>
                    <a:latin typeface="Calibri"/>
                    <a:cs typeface="Calibri"/>
                  </a:rPr>
                  <a:t>Министерство транспорта и дорожного хозяйства Иркутской области</a:t>
                </a:r>
                <a:endParaRPr sz="999" dirty="0">
                  <a:solidFill>
                    <a:srgbClr val="DCAA44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2" name="object 17"/>
              <p:cNvSpPr txBox="1"/>
              <p:nvPr/>
            </p:nvSpPr>
            <p:spPr>
              <a:xfrm>
                <a:off x="234950" y="1615167"/>
                <a:ext cx="6142605" cy="1905164"/>
              </a:xfrm>
              <a:prstGeom prst="rect">
                <a:avLst/>
              </a:prstGeom>
              <a:solidFill>
                <a:srgbClr val="DCAA44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spcAft>
                    <a:spcPts val="300"/>
                  </a:spcAft>
                </a:pPr>
                <a:r>
                  <a:rPr lang="ru-RU" sz="1598" u="sng" spc="-5" dirty="0">
                    <a:cs typeface="Calibri"/>
                  </a:rPr>
                  <a:t>Ремонт </a:t>
                </a:r>
                <a:r>
                  <a:rPr lang="ru-RU" sz="1598" u="sng" spc="-5" dirty="0">
                    <a:cs typeface="Calibri"/>
                  </a:rPr>
                  <a:t>автомобильных дорог: 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spcAft>
                    <a:spcPts val="300"/>
                  </a:spcAft>
                </a:pPr>
                <a:r>
                  <a:rPr lang="ru-RU" sz="1598" spc="-5" dirty="0">
                    <a:cs typeface="Calibri"/>
                  </a:rPr>
                  <a:t>Братск-Усть-Илимск </a:t>
                </a:r>
                <a:r>
                  <a:rPr lang="ru-RU" sz="1598" spc="-5" dirty="0">
                    <a:cs typeface="Calibri"/>
                  </a:rPr>
                  <a:t>на </a:t>
                </a:r>
                <a:r>
                  <a:rPr lang="ru-RU" sz="1598" spc="-5" dirty="0">
                    <a:cs typeface="Calibri"/>
                  </a:rPr>
                  <a:t>участке </a:t>
                </a:r>
                <a:r>
                  <a:rPr lang="ru-RU" sz="1598" spc="-5" dirty="0">
                    <a:cs typeface="Calibri"/>
                  </a:rPr>
                  <a:t>км 22+000 - км 32+000, 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spcAft>
                    <a:spcPts val="300"/>
                  </a:spcAft>
                </a:pPr>
                <a:r>
                  <a:rPr lang="ru-RU" sz="1598" spc="-5" dirty="0">
                    <a:cs typeface="Calibri"/>
                  </a:rPr>
                  <a:t>Братск-Усть-Илимск </a:t>
                </a:r>
                <a:r>
                  <a:rPr lang="ru-RU" sz="1598" spc="-5" dirty="0">
                    <a:cs typeface="Calibri"/>
                  </a:rPr>
                  <a:t>на участке км 45+000 - км </a:t>
                </a:r>
                <a:r>
                  <a:rPr lang="ru-RU" sz="1598" spc="-5" dirty="0">
                    <a:cs typeface="Calibri"/>
                  </a:rPr>
                  <a:t>51+000,</a:t>
                </a:r>
                <a:endParaRPr lang="ru-RU" sz="1598" spc="-5" dirty="0">
                  <a:cs typeface="Calibri"/>
                </a:endParaRP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spcAft>
                    <a:spcPts val="300"/>
                  </a:spcAft>
                </a:pPr>
                <a:r>
                  <a:rPr lang="ru-RU" sz="1598" spc="-5" dirty="0">
                    <a:cs typeface="Calibri"/>
                  </a:rPr>
                  <a:t>обход </a:t>
                </a:r>
                <a:r>
                  <a:rPr lang="ru-RU" sz="1598" spc="-5" dirty="0">
                    <a:cs typeface="Calibri"/>
                  </a:rPr>
                  <a:t>г. Братск (через п</a:t>
                </a:r>
                <a:r>
                  <a:rPr lang="ru-RU" sz="1598" spc="-5" dirty="0">
                    <a:cs typeface="Calibri"/>
                  </a:rPr>
                  <a:t>. </a:t>
                </a:r>
                <a:r>
                  <a:rPr lang="ru-RU" sz="1598" spc="-5" dirty="0" err="1">
                    <a:cs typeface="Calibri"/>
                  </a:rPr>
                  <a:t>Бикей</a:t>
                </a:r>
                <a:r>
                  <a:rPr lang="ru-RU" sz="1598" spc="-5" dirty="0">
                    <a:cs typeface="Calibri"/>
                  </a:rPr>
                  <a:t>) на участке км 10+000 -</a:t>
                </a:r>
                <a:r>
                  <a:rPr lang="ru-RU" sz="1598" spc="-5" dirty="0">
                    <a:cs typeface="Calibri"/>
                  </a:rPr>
                  <a:t> км 28+992,</a:t>
                </a:r>
                <a:endParaRPr lang="ru-RU" sz="1598" spc="-5" dirty="0">
                  <a:cs typeface="Calibri"/>
                </a:endParaRP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spcAft>
                    <a:spcPts val="300"/>
                  </a:spcAft>
                </a:pPr>
                <a:r>
                  <a:rPr lang="ru-RU" sz="1598" spc="-5" dirty="0">
                    <a:cs typeface="Calibri"/>
                  </a:rPr>
                  <a:t>подъезд </a:t>
                </a:r>
                <a:r>
                  <a:rPr lang="ru-RU" sz="1598" spc="-5" dirty="0">
                    <a:cs typeface="Calibri"/>
                  </a:rPr>
                  <a:t>к с. Новое </a:t>
                </a:r>
                <a:r>
                  <a:rPr lang="ru-RU" sz="1598" spc="-5" dirty="0">
                    <a:cs typeface="Calibri"/>
                  </a:rPr>
                  <a:t>Приречье </a:t>
                </a:r>
                <a:r>
                  <a:rPr lang="ru-RU" sz="1598" spc="-5" dirty="0">
                    <a:cs typeface="Calibri"/>
                  </a:rPr>
                  <a:t>на участке км 6+000 -</a:t>
                </a:r>
                <a:r>
                  <a:rPr lang="ru-RU" sz="1598" spc="-5" dirty="0">
                    <a:cs typeface="Calibri"/>
                  </a:rPr>
                  <a:t> км </a:t>
                </a:r>
                <a:r>
                  <a:rPr lang="ru-RU" sz="1598" spc="-5" dirty="0">
                    <a:cs typeface="Calibri"/>
                  </a:rPr>
                  <a:t>15+614</a:t>
                </a:r>
                <a:r>
                  <a:rPr lang="ru-RU" sz="1598" spc="-5" dirty="0">
                    <a:cs typeface="Calibri"/>
                  </a:rPr>
                  <a:t>,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spcAft>
                    <a:spcPts val="300"/>
                  </a:spcAft>
                </a:pPr>
                <a:r>
                  <a:rPr lang="ru-RU" sz="1598" spc="-5" dirty="0">
                    <a:cs typeface="Calibri"/>
                  </a:rPr>
                  <a:t>«Полукольцо» </a:t>
                </a:r>
                <a:r>
                  <a:rPr lang="ru-RU" sz="1598" spc="-5" dirty="0">
                    <a:cs typeface="Calibri"/>
                  </a:rPr>
                  <a:t>- Тулун - Братск на участке км 38+000 - км </a:t>
                </a:r>
                <a:r>
                  <a:rPr lang="ru-RU" sz="1598" spc="-5" dirty="0">
                    <a:cs typeface="Calibri"/>
                  </a:rPr>
                  <a:t>53+000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spcAft>
                    <a:spcPts val="300"/>
                  </a:spcAft>
                </a:pPr>
                <a:r>
                  <a:rPr lang="ru-RU" sz="1598" u="sng" spc="-5" dirty="0">
                    <a:cs typeface="Calibri"/>
                  </a:rPr>
                  <a:t>Капитальный ремонт </a:t>
                </a:r>
                <a:r>
                  <a:rPr lang="ru-RU" sz="1598" spc="-5" dirty="0">
                    <a:cs typeface="Calibri"/>
                  </a:rPr>
                  <a:t>автодороги Подъезд </a:t>
                </a:r>
                <a:r>
                  <a:rPr lang="ru-RU" sz="1598" spc="-5" dirty="0">
                    <a:cs typeface="Calibri"/>
                  </a:rPr>
                  <a:t>к с. Ключи </a:t>
                </a:r>
                <a:r>
                  <a:rPr lang="ru-RU" sz="1598" spc="-5" dirty="0" err="1">
                    <a:cs typeface="Calibri"/>
                  </a:rPr>
                  <a:t>Булак</a:t>
                </a:r>
                <a:endParaRPr lang="ru-RU" sz="1598" spc="-5" dirty="0">
                  <a:cs typeface="Calibri"/>
                </a:endParaRP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spcAft>
                    <a:spcPts val="300"/>
                  </a:spcAft>
                </a:pPr>
                <a:endParaRPr lang="ru-RU" sz="1598" spc="-5" dirty="0">
                  <a:cs typeface="Calibri"/>
                </a:endParaRPr>
              </a:p>
            </p:txBody>
          </p:sp>
        </p:grpSp>
        <p:sp>
          <p:nvSpPr>
            <p:cNvPr id="66" name="object 22"/>
            <p:cNvSpPr txBox="1"/>
            <p:nvPr/>
          </p:nvSpPr>
          <p:spPr>
            <a:xfrm>
              <a:off x="448567" y="5918583"/>
              <a:ext cx="1001323" cy="3624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dirty="0">
                  <a:solidFill>
                    <a:srgbClr val="DCAA44"/>
                  </a:solidFill>
                  <a:latin typeface="Arial"/>
                  <a:cs typeface="Arial"/>
                </a:rPr>
                <a:t>901,7</a:t>
              </a:r>
              <a:endParaRPr sz="2546" b="1" dirty="0">
                <a:solidFill>
                  <a:srgbClr val="DCAA44"/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4"/>
            <p:cNvSpPr txBox="1"/>
            <p:nvPr/>
          </p:nvSpPr>
          <p:spPr>
            <a:xfrm>
              <a:off x="1439134" y="5922680"/>
              <a:ext cx="2257879" cy="298754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748 ОБ 153,7)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70" name="object 24"/>
            <p:cNvSpPr txBox="1"/>
            <p:nvPr/>
          </p:nvSpPr>
          <p:spPr>
            <a:xfrm>
              <a:off x="6541348" y="4039522"/>
              <a:ext cx="2349500" cy="164676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latin typeface="Arial"/>
                  <a:cs typeface="Arial"/>
                </a:rPr>
                <a:t>Срок завершения до 30.11.2022</a:t>
              </a:r>
              <a:endParaRPr sz="1098" dirty="0">
                <a:latin typeface="Arial"/>
                <a:cs typeface="Arial"/>
              </a:endParaRPr>
            </a:p>
          </p:txBody>
        </p:sp>
      </p:grpSp>
      <p:sp>
        <p:nvSpPr>
          <p:cNvPr id="16" name="object 24"/>
          <p:cNvSpPr txBox="1"/>
          <p:nvPr/>
        </p:nvSpPr>
        <p:spPr>
          <a:xfrm>
            <a:off x="6581782" y="3678450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6581782" y="4014621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18" name="object 24"/>
          <p:cNvSpPr txBox="1"/>
          <p:nvPr/>
        </p:nvSpPr>
        <p:spPr>
          <a:xfrm>
            <a:off x="6589979" y="4332753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Работы завершены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20" name="object 24"/>
          <p:cNvSpPr txBox="1"/>
          <p:nvPr/>
        </p:nvSpPr>
        <p:spPr>
          <a:xfrm>
            <a:off x="6573808" y="4673161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Срок завершения до 30.10.2023</a:t>
            </a:r>
            <a:endParaRPr sz="1098" dirty="0">
              <a:latin typeface="Arial"/>
              <a:cs typeface="Arial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6578070" y="4973847"/>
            <a:ext cx="2346241" cy="1850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098" spc="-35" dirty="0">
                <a:latin typeface="Arial"/>
                <a:cs typeface="Arial"/>
              </a:rPr>
              <a:t>Срок завершения до 2024</a:t>
            </a:r>
            <a:endParaRPr sz="109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7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4</a:t>
            </a:r>
            <a:endParaRPr sz="799" dirty="0">
              <a:latin typeface="Arial"/>
              <a:cs typeface="Arial"/>
            </a:endParaRPr>
          </a:p>
        </p:txBody>
      </p:sp>
      <p:pic>
        <p:nvPicPr>
          <p:cNvPr id="21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A%D1%83%D0%BB%D1%8C%D1%82%D1%83%D1%80%D0%B0/%D0%9B%D0%BE%D0%B3%D0%BE%D1%82%D0%B8%D0%BF/%D0%9A%D1%83%D0%BB%D1%8C%D1%82%D1%83%D1%80%D0%B0_%D0%BB%D0%BE%D0%B3%D1%82%D0%B8%D0%BF_RGB/%D0%9A%D1%83%D0%BB%D1%8C%D1%82%D1%83%D1%80%D0%B0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" y="1146171"/>
            <a:ext cx="862482" cy="7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2"/>
          <p:cNvSpPr txBox="1">
            <a:spLocks/>
          </p:cNvSpPr>
          <p:nvPr/>
        </p:nvSpPr>
        <p:spPr>
          <a:xfrm>
            <a:off x="1632982" y="1244600"/>
            <a:ext cx="6591545" cy="396354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«Культура»</a:t>
            </a:r>
            <a:endParaRPr lang="ru-RU" sz="3245" kern="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86813" y="1983208"/>
            <a:ext cx="8590762" cy="1168822"/>
            <a:chOff x="387350" y="1258430"/>
            <a:chExt cx="8602694" cy="1170445"/>
          </a:xfrm>
        </p:grpSpPr>
        <p:sp>
          <p:nvSpPr>
            <p:cNvPr id="24" name="object 16"/>
            <p:cNvSpPr txBox="1"/>
            <p:nvPr/>
          </p:nvSpPr>
          <p:spPr>
            <a:xfrm>
              <a:off x="496442" y="1258430"/>
              <a:ext cx="347651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«Творческие люди»</a:t>
              </a:r>
            </a:p>
            <a:p>
              <a:pPr marL="12682" marR="76093"/>
              <a:r>
                <a:rPr lang="ru-RU" sz="999" spc="10" dirty="0">
                  <a:solidFill>
                    <a:srgbClr val="7C6EB0"/>
                  </a:solidFill>
                  <a:latin typeface="Calibri"/>
                  <a:cs typeface="Calibri"/>
                </a:rPr>
                <a:t>Министерство культуры Иркутской области</a:t>
              </a:r>
              <a:endParaRPr sz="999" dirty="0">
                <a:solidFill>
                  <a:srgbClr val="7C6EB0"/>
                </a:solidFill>
                <a:latin typeface="Calibri"/>
                <a:cs typeface="Calibri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87350" y="1590675"/>
              <a:ext cx="6248400" cy="838200"/>
              <a:chOff x="387352" y="3876675"/>
              <a:chExt cx="6248398" cy="838200"/>
            </a:xfrm>
          </p:grpSpPr>
          <p:sp>
            <p:nvSpPr>
              <p:cNvPr id="30" name="object 17"/>
              <p:cNvSpPr txBox="1"/>
              <p:nvPr/>
            </p:nvSpPr>
            <p:spPr>
              <a:xfrm>
                <a:off x="387352" y="3876675"/>
                <a:ext cx="6248398" cy="449542"/>
              </a:xfrm>
              <a:prstGeom prst="rect">
                <a:avLst/>
              </a:prstGeom>
              <a:solidFill>
                <a:srgbClr val="7C6EB0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Государственная поддержка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лучших работников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сельских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учреждений культуры</a:t>
                </a:r>
                <a:endParaRPr lang="ru-RU" sz="1598" spc="-5" dirty="0">
                  <a:solidFill>
                    <a:srgbClr val="FF0000"/>
                  </a:solidFill>
                  <a:cs typeface="Calibri"/>
                </a:endParaRPr>
              </a:p>
            </p:txBody>
          </p:sp>
          <p:sp>
            <p:nvSpPr>
              <p:cNvPr id="37" name="object 22"/>
              <p:cNvSpPr txBox="1"/>
              <p:nvPr/>
            </p:nvSpPr>
            <p:spPr>
              <a:xfrm>
                <a:off x="513859" y="4306430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7C6EB0"/>
                    </a:solidFill>
                    <a:latin typeface="Arial"/>
                    <a:cs typeface="Arial"/>
                  </a:rPr>
                  <a:t>0,05</a:t>
                </a:r>
                <a:endParaRPr sz="2546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" name="object 24"/>
              <p:cNvSpPr txBox="1"/>
              <p:nvPr/>
            </p:nvSpPr>
            <p:spPr>
              <a:xfrm>
                <a:off x="1177471" y="4330927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0,04 ОБ 0,01)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26" name="object 24"/>
            <p:cNvSpPr txBox="1"/>
            <p:nvPr/>
          </p:nvSpPr>
          <p:spPr>
            <a:xfrm>
              <a:off x="7104833" y="1630459"/>
              <a:ext cx="1885211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lang="ru-RU" sz="1148" dirty="0">
                <a:latin typeface="Arial"/>
                <a:cs typeface="Arial"/>
              </a:endParaRPr>
            </a:p>
          </p:txBody>
        </p:sp>
      </p:grpSp>
      <p:sp>
        <p:nvSpPr>
          <p:cNvPr id="63" name="Заголовок 2"/>
          <p:cNvSpPr>
            <a:spLocks noGrp="1"/>
          </p:cNvSpPr>
          <p:nvPr>
            <p:ph type="title"/>
          </p:nvPr>
        </p:nvSpPr>
        <p:spPr>
          <a:xfrm>
            <a:off x="5127233" y="4570415"/>
            <a:ext cx="1491436" cy="1237083"/>
          </a:xfrm>
        </p:spPr>
        <p:txBody>
          <a:bodyPr/>
          <a:lstStyle/>
          <a:p>
            <a:pPr marL="12682" defTabSz="913120">
              <a:spcBef>
                <a:spcPts val="125"/>
              </a:spcBef>
              <a:defRPr/>
            </a:pPr>
            <a:r>
              <a:rPr lang="ru-RU" sz="1148" spc="-35" dirty="0">
                <a:solidFill>
                  <a:srgbClr val="57585B"/>
                </a:solidFill>
                <a:latin typeface="Arial"/>
                <a:ea typeface="+mn-ea"/>
                <a:cs typeface="Arial"/>
              </a:rPr>
              <a:t>Приобретение музыкальных инструментов, оборудования и материалов для детских школ искусств по видам искусств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03998" y="4403780"/>
            <a:ext cx="8630913" cy="1460238"/>
            <a:chOff x="404559" y="5148479"/>
            <a:chExt cx="8642900" cy="146226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04559" y="5148479"/>
              <a:ext cx="4590943" cy="1462266"/>
              <a:chOff x="404559" y="5148479"/>
              <a:chExt cx="4590943" cy="1462266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404559" y="5535579"/>
                <a:ext cx="4590943" cy="1075166"/>
                <a:chOff x="404559" y="5535579"/>
                <a:chExt cx="4590943" cy="1075166"/>
              </a:xfrm>
            </p:grpSpPr>
            <p:sp>
              <p:nvSpPr>
                <p:cNvPr id="47" name="object 17"/>
                <p:cNvSpPr txBox="1"/>
                <p:nvPr/>
              </p:nvSpPr>
              <p:spPr>
                <a:xfrm>
                  <a:off x="404559" y="5535579"/>
                  <a:ext cx="4590943" cy="651905"/>
                </a:xfrm>
                <a:prstGeom prst="rect">
                  <a:avLst/>
                </a:prstGeom>
                <a:solidFill>
                  <a:srgbClr val="7C6EB0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Приобретение музыкальных инструментов и оборудования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для МКУ ДО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«</a:t>
                  </a:r>
                  <a:r>
                    <a:rPr lang="ru-RU" sz="1598" spc="-5" dirty="0" err="1">
                      <a:solidFill>
                        <a:schemeClr val="bg1"/>
                      </a:solidFill>
                      <a:cs typeface="Calibri"/>
                    </a:rPr>
                    <a:t>Вихоревская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 детская школа искусств»</a:t>
                  </a:r>
                  <a:endParaRPr lang="ru-RU" sz="1598" spc="-5" dirty="0">
                    <a:solidFill>
                      <a:schemeClr val="bg1"/>
                    </a:solidFill>
                    <a:cs typeface="Calibri"/>
                  </a:endParaRPr>
                </a:p>
              </p:txBody>
            </p:sp>
            <p:sp>
              <p:nvSpPr>
                <p:cNvPr id="50" name="object 22"/>
                <p:cNvSpPr txBox="1"/>
                <p:nvPr/>
              </p:nvSpPr>
              <p:spPr>
                <a:xfrm>
                  <a:off x="496442" y="6151662"/>
                  <a:ext cx="1001323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7C6EB0"/>
                      </a:solidFill>
                      <a:latin typeface="Arial"/>
                      <a:cs typeface="Arial"/>
                    </a:rPr>
                    <a:t>5,87</a:t>
                  </a:r>
                  <a:endParaRPr sz="2546" dirty="0">
                    <a:solidFill>
                      <a:srgbClr val="7C6EB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51" name="object 24"/>
                <p:cNvSpPr txBox="1"/>
                <p:nvPr/>
              </p:nvSpPr>
              <p:spPr>
                <a:xfrm>
                  <a:off x="1069974" y="6274114"/>
                  <a:ext cx="2257879" cy="336631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млн </a:t>
                  </a:r>
                  <a:r>
                    <a:rPr lang="ru-RU" sz="1098" spc="-35" dirty="0" err="1">
                      <a:solidFill>
                        <a:srgbClr val="57585B"/>
                      </a:solidFill>
                      <a:latin typeface="Arial"/>
                      <a:cs typeface="Arial"/>
                    </a:rPr>
                    <a:t>руб</a:t>
                  </a: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 </a:t>
                  </a:r>
                </a:p>
                <a:p>
                  <a:pPr marL="12682">
                    <a:spcBef>
                      <a:spcPts val="125"/>
                    </a:spcBef>
                  </a:pPr>
                  <a:r>
                    <a:rPr lang="ru-RU" sz="899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(ФБ 5,13 ОБ 0,21 МБ 0,53)</a:t>
                  </a:r>
                  <a:endParaRPr sz="899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4" name="Прямоугольник 63"/>
              <p:cNvSpPr/>
              <p:nvPr/>
            </p:nvSpPr>
            <p:spPr>
              <a:xfrm>
                <a:off x="417152" y="5148479"/>
                <a:ext cx="457835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РП «Культурная среда»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7C6EB0"/>
                    </a:solidFill>
                    <a:cs typeface="Calibri"/>
                  </a:rPr>
                  <a:t>Министерство культуры </a:t>
                </a:r>
                <a:r>
                  <a:rPr lang="ru-RU" sz="999" spc="10" dirty="0">
                    <a:solidFill>
                      <a:srgbClr val="7C6EB0"/>
                    </a:solidFill>
                    <a:cs typeface="Calibri"/>
                  </a:rPr>
                  <a:t>Иркутской </a:t>
                </a:r>
                <a:r>
                  <a:rPr lang="ru-RU" sz="999" spc="10" dirty="0">
                    <a:solidFill>
                      <a:srgbClr val="7C6EB0"/>
                    </a:solidFill>
                    <a:cs typeface="Calibri"/>
                  </a:rPr>
                  <a:t>области</a:t>
                </a:r>
                <a:endParaRPr lang="ru-RU" sz="999" dirty="0">
                  <a:solidFill>
                    <a:srgbClr val="7C6EB0"/>
                  </a:solidFill>
                  <a:cs typeface="Calibri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736610" y="5607094"/>
              <a:ext cx="2310849" cy="369973"/>
              <a:chOff x="6736610" y="5607094"/>
              <a:chExt cx="2310849" cy="369973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7152438" y="5607094"/>
                <a:ext cx="1895021" cy="369973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Реализация мероприятия завершена</a:t>
                </a:r>
              </a:p>
            </p:txBody>
          </p:sp>
          <p:pic>
            <p:nvPicPr>
              <p:cNvPr id="62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7C6EB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6610" y="5607094"/>
                <a:ext cx="370319" cy="363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383644" y="3200717"/>
            <a:ext cx="8749994" cy="1217509"/>
            <a:chOff x="384176" y="3535861"/>
            <a:chExt cx="8762147" cy="121920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384176" y="3535861"/>
              <a:ext cx="6243685" cy="1219200"/>
              <a:chOff x="311152" y="1609810"/>
              <a:chExt cx="6243685" cy="1219200"/>
            </a:xfrm>
          </p:grpSpPr>
          <p:sp>
            <p:nvSpPr>
              <p:cNvPr id="44" name="object 17"/>
              <p:cNvSpPr txBox="1"/>
              <p:nvPr/>
            </p:nvSpPr>
            <p:spPr>
              <a:xfrm>
                <a:off x="311152" y="1609810"/>
                <a:ext cx="6243685" cy="857089"/>
              </a:xfrm>
              <a:prstGeom prst="rect">
                <a:avLst/>
              </a:prstGeom>
              <a:solidFill>
                <a:srgbClr val="7C6EB0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Государственная поддержка лучших сельских учреждений 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культуры: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МКУК Ключи-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Булакский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КДЦ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Братского района,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/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МКУК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Тангуйский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культурно-досуговый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центр</a:t>
                </a:r>
                <a:endParaRPr sz="1598" dirty="0">
                  <a:latin typeface="Calibri"/>
                  <a:cs typeface="Calibri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513858" y="2420565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7C6EB0"/>
                    </a:solidFill>
                    <a:latin typeface="Arial"/>
                    <a:cs typeface="Arial"/>
                  </a:rPr>
                  <a:t>0,2</a:t>
                </a:r>
                <a:endParaRPr sz="2546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object 24"/>
              <p:cNvSpPr txBox="1"/>
              <p:nvPr/>
            </p:nvSpPr>
            <p:spPr>
              <a:xfrm>
                <a:off x="996950" y="2445062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0,16 ОБ 0,04)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66" name="object 24"/>
            <p:cNvSpPr txBox="1"/>
            <p:nvPr/>
          </p:nvSpPr>
          <p:spPr>
            <a:xfrm>
              <a:off x="7152438" y="3780401"/>
              <a:ext cx="1993885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lang="ru-RU" sz="1148" dirty="0">
                <a:latin typeface="Arial"/>
                <a:cs typeface="Arial"/>
              </a:endParaRPr>
            </a:p>
          </p:txBody>
        </p:sp>
      </p:grpSp>
      <p:pic>
        <p:nvPicPr>
          <p:cNvPr id="34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C6EB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61" y="3427508"/>
            <a:ext cx="365618" cy="35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C6EB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18" y="2379111"/>
            <a:ext cx="360870" cy="3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070076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1096222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86812" y="1907114"/>
            <a:ext cx="8294280" cy="2005859"/>
            <a:chOff x="387349" y="1423116"/>
            <a:chExt cx="8305800" cy="2008645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87349" y="1423116"/>
              <a:ext cx="5867401" cy="2008645"/>
              <a:chOff x="387349" y="1270716"/>
              <a:chExt cx="5867401" cy="2008645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387349" y="1270716"/>
                <a:ext cx="5867401" cy="1609373"/>
                <a:chOff x="234949" y="1276073"/>
                <a:chExt cx="5867401" cy="1609373"/>
              </a:xfrm>
            </p:grpSpPr>
            <p:sp>
              <p:nvSpPr>
                <p:cNvPr id="47" name="object 16"/>
                <p:cNvSpPr txBox="1"/>
                <p:nvPr/>
              </p:nvSpPr>
              <p:spPr>
                <a:xfrm>
                  <a:off x="344042" y="1276073"/>
                  <a:ext cx="2971800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latin typeface="Calibri"/>
                      <a:cs typeface="Calibri"/>
                    </a:rPr>
                    <a:t>РП «Современная школа»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образования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object 17"/>
                <p:cNvSpPr txBox="1"/>
                <p:nvPr/>
              </p:nvSpPr>
              <p:spPr>
                <a:xfrm>
                  <a:off x="234949" y="1615167"/>
                  <a:ext cx="5867401" cy="1270279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Создание 10 центров «Точка роста» на базе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/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Кузнецовская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СОШ, 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Куватская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СОШ,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/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Тангуйская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СОШ, МКОУ Александровская СОШ,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/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Кежемская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СОШ, 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Харанжинская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СОШ,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/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Шумиловская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СОШ, 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Кардойская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ООШ,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/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Кобинская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ООШ, 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Кобляковская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СОШ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3" name="object 22"/>
              <p:cNvSpPr txBox="1"/>
              <p:nvPr/>
            </p:nvSpPr>
            <p:spPr>
              <a:xfrm>
                <a:off x="513857" y="2870916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14,65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4" name="object 24"/>
              <p:cNvSpPr txBox="1"/>
              <p:nvPr/>
            </p:nvSpPr>
            <p:spPr>
              <a:xfrm>
                <a:off x="1329871" y="2890712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14,07 ОБ 0,59)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39" name="object 24"/>
            <p:cNvSpPr txBox="1"/>
            <p:nvPr/>
          </p:nvSpPr>
          <p:spPr>
            <a:xfrm>
              <a:off x="6777292" y="2226685"/>
              <a:ext cx="1915857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4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234" y="2244082"/>
              <a:ext cx="358987" cy="35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86812" y="4189943"/>
            <a:ext cx="8451312" cy="1549292"/>
            <a:chOff x="387349" y="2605929"/>
            <a:chExt cx="8463050" cy="155144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87349" y="2605929"/>
              <a:ext cx="8463050" cy="1551444"/>
              <a:chOff x="387349" y="1349396"/>
              <a:chExt cx="8463050" cy="1551444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387349" y="1349396"/>
                <a:ext cx="8463050" cy="1551444"/>
                <a:chOff x="387349" y="1464759"/>
                <a:chExt cx="8463050" cy="1393025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387349" y="1464759"/>
                  <a:ext cx="4553728" cy="1393025"/>
                  <a:chOff x="387349" y="1312359"/>
                  <a:chExt cx="4553728" cy="1393025"/>
                </a:xfrm>
              </p:grpSpPr>
              <p:grpSp>
                <p:nvGrpSpPr>
                  <p:cNvPr id="64" name="Группа 63"/>
                  <p:cNvGrpSpPr/>
                  <p:nvPr/>
                </p:nvGrpSpPr>
                <p:grpSpPr>
                  <a:xfrm>
                    <a:off x="387349" y="1312359"/>
                    <a:ext cx="4553728" cy="1067021"/>
                    <a:chOff x="234949" y="1317716"/>
                    <a:chExt cx="4553728" cy="1067021"/>
                  </a:xfrm>
                </p:grpSpPr>
                <p:sp>
                  <p:nvSpPr>
                    <p:cNvPr id="70" name="object 16"/>
                    <p:cNvSpPr txBox="1"/>
                    <p:nvPr/>
                  </p:nvSpPr>
                  <p:spPr>
                    <a:xfrm>
                      <a:off x="344042" y="1317716"/>
                      <a:ext cx="2971800" cy="287058"/>
                    </a:xfrm>
                    <a:prstGeom prst="rect">
                      <a:avLst/>
                    </a:prstGeom>
                  </p:spPr>
                  <p:txBody>
                    <a:bodyPr vert="horz" wrap="square" lIns="0" tIns="12048" rIns="0" bIns="0" rtlCol="0">
                      <a:spAutoFit/>
                    </a:bodyPr>
                    <a:lstStyle/>
                    <a:p>
                      <a:pPr marL="12682" marR="76093"/>
                      <a:r>
                        <a:rPr lang="ru-RU" sz="999" spc="10" dirty="0">
                          <a:solidFill>
                            <a:srgbClr val="404041"/>
                          </a:solidFill>
                          <a:latin typeface="Calibri"/>
                          <a:cs typeface="Calibri"/>
                        </a:rPr>
                        <a:t>РП </a:t>
                      </a:r>
                      <a:r>
                        <a:rPr lang="ru-RU" sz="999" spc="10" dirty="0">
                          <a:solidFill>
                            <a:srgbClr val="404041"/>
                          </a:solidFill>
                          <a:cs typeface="Calibri"/>
                        </a:rPr>
                        <a:t>«Цифровая образовательная среда»</a:t>
                      </a:r>
                      <a:endParaRPr lang="ru-RU" sz="999" spc="10" dirty="0">
                        <a:solidFill>
                          <a:srgbClr val="404041"/>
                        </a:solidFill>
                        <a:latin typeface="Calibri"/>
                        <a:cs typeface="Calibri"/>
                      </a:endParaRPr>
                    </a:p>
                    <a:p>
                      <a:pPr marL="12682" marR="76093"/>
                      <a:r>
                        <a:rPr lang="ru-RU" sz="999" spc="10" dirty="0">
                          <a:solidFill>
                            <a:srgbClr val="0EAECD"/>
                          </a:solidFill>
                          <a:latin typeface="Calibri"/>
                          <a:cs typeface="Calibri"/>
                        </a:rPr>
                        <a:t>Министерство образования Иркутской области</a:t>
                      </a:r>
                      <a:endParaRPr sz="999" dirty="0">
                        <a:solidFill>
                          <a:srgbClr val="0EAECD"/>
                        </a:solidFill>
                        <a:latin typeface="Calibri"/>
                        <a:cs typeface="Calibri"/>
                      </a:endParaRPr>
                    </a:p>
                  </p:txBody>
                </p:sp>
                <p:sp>
                  <p:nvSpPr>
                    <p:cNvPr id="71" name="object 17"/>
                    <p:cNvSpPr txBox="1"/>
                    <p:nvPr/>
                  </p:nvSpPr>
                  <p:spPr>
                    <a:xfrm>
                      <a:off x="234949" y="1615167"/>
                      <a:ext cx="4553728" cy="769570"/>
                    </a:xfrm>
                    <a:prstGeom prst="rect">
                      <a:avLst/>
                    </a:prstGeom>
                    <a:solidFill>
                      <a:srgbClr val="64BDE1"/>
                    </a:solidFill>
                  </p:spPr>
                  <p:txBody>
                    <a:bodyPr vert="horz" wrap="square" lIns="0" tIns="35950" rIns="0" bIns="0" rtlCol="0">
                      <a:spAutoFit/>
                    </a:bodyPr>
                    <a:lstStyle/>
                    <a:p>
                      <a:pPr marL="115408" marR="369687">
                        <a:lnSpc>
                          <a:spcPts val="1598"/>
                        </a:lnSpc>
                        <a:spcBef>
                          <a:spcPts val="554"/>
                        </a:spcBef>
                      </a:pP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Приобретение 4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 комплектов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оборудования </a:t>
                      </a:r>
                      <a:b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</a:b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в МКОУ </a:t>
                      </a:r>
                      <a:r>
                        <a:rPr lang="ru-RU" sz="1598" spc="-5" dirty="0" err="1">
                          <a:solidFill>
                            <a:srgbClr val="FFFFFF"/>
                          </a:solidFill>
                          <a:cs typeface="Calibri"/>
                        </a:rPr>
                        <a:t>Тангуйская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 СОШ, МКОУ </a:t>
                      </a:r>
                      <a:r>
                        <a:rPr lang="ru-RU" sz="1598" spc="-5" dirty="0" err="1">
                          <a:solidFill>
                            <a:srgbClr val="FFFFFF"/>
                          </a:solidFill>
                          <a:cs typeface="Calibri"/>
                        </a:rPr>
                        <a:t>Тарминская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 СОШ,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МКОУ </a:t>
                      </a:r>
                      <a:r>
                        <a:rPr lang="ru-RU" sz="1598" spc="-5" dirty="0" err="1">
                          <a:solidFill>
                            <a:srgbClr val="FFFFFF"/>
                          </a:solidFill>
                          <a:cs typeface="Calibri"/>
                        </a:rPr>
                        <a:t>Шумиловская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 СОШ, </a:t>
                      </a:r>
                      <a:b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</a:b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МКОУ </a:t>
                      </a:r>
                      <a:r>
                        <a:rPr lang="ru-RU" sz="1598" spc="-5" dirty="0" err="1">
                          <a:solidFill>
                            <a:srgbClr val="FFFFFF"/>
                          </a:solidFill>
                          <a:cs typeface="Calibri"/>
                        </a:rPr>
                        <a:t>Вихоревская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СОШ </a:t>
                      </a:r>
                      <a:r>
                        <a:rPr lang="ru-RU" sz="1598" spc="-5" dirty="0">
                          <a:solidFill>
                            <a:srgbClr val="FFFFFF"/>
                          </a:solidFill>
                          <a:cs typeface="Calibri"/>
                        </a:rPr>
                        <a:t>№ 101</a:t>
                      </a:r>
                      <a:endParaRPr lang="ru-RU" sz="1598" dirty="0">
                        <a:cs typeface="Calibri"/>
                      </a:endParaRPr>
                    </a:p>
                  </p:txBody>
                </p:sp>
              </p:grpSp>
              <p:sp>
                <p:nvSpPr>
                  <p:cNvPr id="66" name="object 22"/>
                  <p:cNvSpPr txBox="1"/>
                  <p:nvPr/>
                </p:nvSpPr>
                <p:spPr>
                  <a:xfrm>
                    <a:off x="504967" y="2338646"/>
                    <a:ext cx="1001323" cy="366738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64BDE1"/>
                        </a:solidFill>
                        <a:latin typeface="Arial"/>
                        <a:cs typeface="Arial"/>
                      </a:rPr>
                      <a:t>5,01</a:t>
                    </a:r>
                    <a:endParaRPr sz="2546" dirty="0">
                      <a:solidFill>
                        <a:srgbClr val="64BDE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7" name="object 24"/>
                  <p:cNvSpPr txBox="1"/>
                  <p:nvPr/>
                </p:nvSpPr>
                <p:spPr>
                  <a:xfrm>
                    <a:off x="1177470" y="2369424"/>
                    <a:ext cx="2257879" cy="302257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09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млн </a:t>
                    </a:r>
                    <a:r>
                      <a:rPr lang="ru-RU" sz="1098" spc="-35" dirty="0" err="1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руб</a:t>
                    </a:r>
                    <a:r>
                      <a:rPr lang="ru-RU" sz="109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 </a:t>
                    </a:r>
                  </a:p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899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(ФБ 4,81 ОБ 0,2)</a:t>
                    </a:r>
                    <a:endParaRPr sz="899" dirty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48" name="object 24"/>
                <p:cNvSpPr txBox="1"/>
                <p:nvPr/>
              </p:nvSpPr>
              <p:spPr>
                <a:xfrm>
                  <a:off x="6793060" y="1870959"/>
                  <a:ext cx="2057339" cy="33219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Реализация мероприятия завершена</a:t>
                  </a:r>
                  <a:endParaRPr lang="ru-RU" sz="1148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2" name="Прямоугольник 31"/>
              <p:cNvSpPr/>
              <p:nvPr/>
            </p:nvSpPr>
            <p:spPr>
              <a:xfrm>
                <a:off x="5030081" y="1744403"/>
                <a:ext cx="546945" cy="484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546" b="1" dirty="0">
                    <a:solidFill>
                      <a:srgbClr val="64BDE1"/>
                    </a:solidFill>
                    <a:latin typeface="Arial"/>
                    <a:cs typeface="Arial"/>
                  </a:rPr>
                  <a:t>28</a:t>
                </a:r>
                <a:endParaRPr lang="ru-RU" sz="2546" b="1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178706" y="2107605"/>
                <a:ext cx="365806" cy="484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546" b="1" dirty="0">
                    <a:solidFill>
                      <a:srgbClr val="64BDE1"/>
                    </a:solidFill>
                    <a:latin typeface="Arial"/>
                    <a:cs typeface="Arial"/>
                  </a:rPr>
                  <a:t>1</a:t>
                </a:r>
                <a:endParaRPr lang="ru-RU" sz="2546" b="1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object 24"/>
              <p:cNvSpPr txBox="1"/>
              <p:nvPr/>
            </p:nvSpPr>
            <p:spPr>
              <a:xfrm>
                <a:off x="5577026" y="2253478"/>
                <a:ext cx="484112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МФУ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35" name="object 24"/>
              <p:cNvSpPr txBox="1"/>
              <p:nvPr/>
            </p:nvSpPr>
            <p:spPr>
              <a:xfrm>
                <a:off x="5577025" y="1876369"/>
                <a:ext cx="973839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ноутбуков</a:t>
                </a: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72" name="object 24"/>
            <p:cNvSpPr txBox="1"/>
            <p:nvPr/>
          </p:nvSpPr>
          <p:spPr>
            <a:xfrm>
              <a:off x="5100294" y="2614561"/>
              <a:ext cx="973839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В каждую организацию:</a:t>
              </a:r>
              <a:endParaRPr sz="1148" dirty="0">
                <a:latin typeface="Arial"/>
                <a:cs typeface="Arial"/>
              </a:endParaRPr>
            </a:p>
          </p:txBody>
        </p:sp>
      </p:grpSp>
      <p:pic>
        <p:nvPicPr>
          <p:cNvPr id="42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EAE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08" y="4636509"/>
            <a:ext cx="358489" cy="3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070076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1096222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386812" y="3850669"/>
            <a:ext cx="8512599" cy="1168822"/>
            <a:chOff x="387350" y="3555151"/>
            <a:chExt cx="8524422" cy="933967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87350" y="3555151"/>
              <a:ext cx="8524421" cy="933967"/>
              <a:chOff x="387350" y="1453275"/>
              <a:chExt cx="8524421" cy="933967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387350" y="1453275"/>
                <a:ext cx="5732054" cy="640206"/>
                <a:chOff x="234950" y="1458632"/>
                <a:chExt cx="5732054" cy="640206"/>
              </a:xfrm>
            </p:grpSpPr>
            <p:sp>
              <p:nvSpPr>
                <p:cNvPr id="60" name="object 16"/>
                <p:cNvSpPr txBox="1"/>
                <p:nvPr/>
              </p:nvSpPr>
              <p:spPr>
                <a:xfrm>
                  <a:off x="344041" y="1458632"/>
                  <a:ext cx="3624709" cy="255314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</a:t>
                  </a:r>
                  <a:r>
                    <a:rPr lang="ru-RU" sz="999" spc="10" dirty="0">
                      <a:solidFill>
                        <a:srgbClr val="404041"/>
                      </a:solidFill>
                      <a:cs typeface="Calibri"/>
                    </a:rPr>
                    <a:t>«Патриотическое воспитание граждан»</a:t>
                  </a:r>
                  <a:endPara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endParaRP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по молодежной политике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" name="object 17"/>
                <p:cNvSpPr txBox="1"/>
                <p:nvPr/>
              </p:nvSpPr>
              <p:spPr>
                <a:xfrm>
                  <a:off x="234950" y="1740122"/>
                  <a:ext cx="5732054" cy="358716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Проведение мероприятий по патриотическому воспитанию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молодежи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6547563" y="1622399"/>
                <a:ext cx="2364208" cy="416435"/>
                <a:chOff x="5981506" y="1728694"/>
                <a:chExt cx="2364208" cy="416435"/>
              </a:xfrm>
            </p:grpSpPr>
            <p:sp>
              <p:nvSpPr>
                <p:cNvPr id="58" name="object 24"/>
                <p:cNvSpPr txBox="1"/>
                <p:nvPr/>
              </p:nvSpPr>
              <p:spPr>
                <a:xfrm>
                  <a:off x="5996214" y="1728694"/>
                  <a:ext cx="2349500" cy="154008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Проведение мероприятий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9" name="object 22"/>
                <p:cNvSpPr txBox="1"/>
                <p:nvPr/>
              </p:nvSpPr>
              <p:spPr>
                <a:xfrm>
                  <a:off x="5981506" y="1819207"/>
                  <a:ext cx="2349500" cy="32592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64BDE1"/>
                      </a:solidFill>
                      <a:latin typeface="Arial"/>
                      <a:cs typeface="Arial"/>
                    </a:rPr>
                    <a:t>в течение года</a:t>
                  </a:r>
                  <a:endParaRPr sz="2546" dirty="0">
                    <a:solidFill>
                      <a:srgbClr val="64BDE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6" name="object 22"/>
              <p:cNvSpPr txBox="1"/>
              <p:nvPr/>
            </p:nvSpPr>
            <p:spPr>
              <a:xfrm>
                <a:off x="513858" y="2061319"/>
                <a:ext cx="1001323" cy="32592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0,184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" name="object 24"/>
              <p:cNvSpPr txBox="1"/>
              <p:nvPr/>
            </p:nvSpPr>
            <p:spPr>
              <a:xfrm>
                <a:off x="1385130" y="2093481"/>
                <a:ext cx="2257879" cy="26861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Б 0,184)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52" name="object 24"/>
            <p:cNvSpPr txBox="1"/>
            <p:nvPr/>
          </p:nvSpPr>
          <p:spPr>
            <a:xfrm>
              <a:off x="6813617" y="4110041"/>
              <a:ext cx="2098155" cy="15375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 заключен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53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21" y="4123043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51984" y="2091239"/>
            <a:ext cx="8512298" cy="1201615"/>
            <a:chOff x="387350" y="3494350"/>
            <a:chExt cx="8524121" cy="1203284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387350" y="3494350"/>
              <a:ext cx="5686783" cy="1203284"/>
              <a:chOff x="387350" y="1392474"/>
              <a:chExt cx="5686783" cy="1203284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387350" y="1392474"/>
                <a:ext cx="5686783" cy="789011"/>
                <a:chOff x="234950" y="1397831"/>
                <a:chExt cx="5686783" cy="789011"/>
              </a:xfrm>
            </p:grpSpPr>
            <p:sp>
              <p:nvSpPr>
                <p:cNvPr id="83" name="object 16"/>
                <p:cNvSpPr txBox="1"/>
                <p:nvPr/>
              </p:nvSpPr>
              <p:spPr>
                <a:xfrm>
                  <a:off x="344042" y="1397831"/>
                  <a:ext cx="309130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«Успех каждого ребенка»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образования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" name="object 17"/>
                <p:cNvSpPr txBox="1"/>
                <p:nvPr/>
              </p:nvSpPr>
              <p:spPr>
                <a:xfrm>
                  <a:off x="234950" y="1740122"/>
                  <a:ext cx="5686783" cy="446720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Капитальный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ремонт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спортивного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зала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/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МКОУ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Турманская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СОШ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"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79" name="object 22"/>
              <p:cNvSpPr txBox="1"/>
              <p:nvPr/>
            </p:nvSpPr>
            <p:spPr>
              <a:xfrm>
                <a:off x="528844" y="2187313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7,32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0" name="object 24"/>
              <p:cNvSpPr txBox="1"/>
              <p:nvPr/>
            </p:nvSpPr>
            <p:spPr>
              <a:xfrm>
                <a:off x="1177470" y="2200603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0,32 ОБ 3,22 МБ 3,79)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75" name="object 24"/>
            <p:cNvSpPr txBox="1"/>
            <p:nvPr/>
          </p:nvSpPr>
          <p:spPr>
            <a:xfrm>
              <a:off x="6813316" y="3875014"/>
              <a:ext cx="2098155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7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EAE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781" y="3843369"/>
              <a:ext cx="410268" cy="40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4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Прямоугольник 4"/>
          <p:cNvSpPr/>
          <p:nvPr/>
        </p:nvSpPr>
        <p:spPr>
          <a:xfrm>
            <a:off x="116891" y="1023374"/>
            <a:ext cx="3716505" cy="286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"СОДЕЙСТВИЕ ЗАНЯТОСТИ"</a:t>
            </a:r>
          </a:p>
        </p:txBody>
      </p:sp>
      <p:sp>
        <p:nvSpPr>
          <p:cNvPr id="1048894" name="Прямоугольник 6"/>
          <p:cNvSpPr/>
          <p:nvPr/>
        </p:nvSpPr>
        <p:spPr>
          <a:xfrm>
            <a:off x="103090" y="540495"/>
            <a:ext cx="4468910" cy="47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"ФИНАНСОВАЯ ПОДДЕРЖКА СЕМЕЙ ПРИ РОЖДЕНИИ ДЕТЕЙ"</a:t>
            </a:r>
          </a:p>
        </p:txBody>
      </p:sp>
      <p:sp>
        <p:nvSpPr>
          <p:cNvPr id="1048895" name="Прямоугольник 7"/>
          <p:cNvSpPr/>
          <p:nvPr/>
        </p:nvSpPr>
        <p:spPr>
          <a:xfrm>
            <a:off x="134164" y="1322751"/>
            <a:ext cx="3716505" cy="286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"СТАРШЕЕ ПОКОЛЕНИЕ"</a:t>
            </a:r>
          </a:p>
        </p:txBody>
      </p:sp>
      <p:sp>
        <p:nvSpPr>
          <p:cNvPr id="1048896" name="Прямоугольник 8"/>
          <p:cNvSpPr/>
          <p:nvPr/>
        </p:nvSpPr>
        <p:spPr>
          <a:xfrm>
            <a:off x="134164" y="1617214"/>
            <a:ext cx="4570920" cy="6708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"ФОРМИРОВАНИЕ СИСТЕМЫ МОТИВАЦИИ ГРАЖДАН К ЗДОРОВОМУ ОБРАЗУ ЖИЗНИ, ВКЛЮЧАЯ ЗДОРОВОЕ ПИТАНИЕ И ОТКАЗ ОТ ВРЕДНЫХ ПРИВЫЧЕК"</a:t>
            </a:r>
          </a:p>
        </p:txBody>
      </p:sp>
      <p:sp>
        <p:nvSpPr>
          <p:cNvPr id="1048897" name="Прямоугольник 9"/>
          <p:cNvSpPr/>
          <p:nvPr/>
        </p:nvSpPr>
        <p:spPr>
          <a:xfrm>
            <a:off x="103090" y="2290727"/>
            <a:ext cx="4570920" cy="2864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 СПОРТ – НОРМА ЖИЗНИ"</a:t>
            </a:r>
          </a:p>
        </p:txBody>
      </p:sp>
      <p:sp>
        <p:nvSpPr>
          <p:cNvPr id="1048898" name="Прямоугольник 10"/>
          <p:cNvSpPr/>
          <p:nvPr/>
        </p:nvSpPr>
        <p:spPr>
          <a:xfrm>
            <a:off x="92463" y="2646830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>
                <a:solidFill>
                  <a:srgbClr val="000000"/>
                </a:solidFill>
                <a:cs typeface="Arial" charset="0"/>
              </a:rPr>
              <a:t> "РАЗВИТИЕ СИСТЕМЫ ОКАЗАНИЯ ПЕРВИЧНОЙ МЕДИКО-САНИТАРНОЙ ПОМОЩИ"</a:t>
            </a:r>
            <a:endParaRPr lang="ru-RU" sz="1224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8899" name="Прямоугольник 11"/>
          <p:cNvSpPr/>
          <p:nvPr/>
        </p:nvSpPr>
        <p:spPr>
          <a:xfrm>
            <a:off x="134643" y="3181100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>
                <a:solidFill>
                  <a:srgbClr val="000000"/>
                </a:solidFill>
                <a:cs typeface="Arial" charset="0"/>
              </a:rPr>
              <a:t> "БОРЬБА С СЕРДЕЧНО-СОСУДИСТЫМИ ЗАБОЛЕВАНИЯМИ"</a:t>
            </a:r>
            <a:endParaRPr lang="ru-RU" sz="1224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8900" name="Прямоугольник 12"/>
          <p:cNvSpPr/>
          <p:nvPr/>
        </p:nvSpPr>
        <p:spPr>
          <a:xfrm>
            <a:off x="97702" y="3716362"/>
            <a:ext cx="4352888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"БОРЬБА С ОНКОЛОГИЧЕСКИМИ ЗАБОЛЕВАНИЯМИ"</a:t>
            </a:r>
          </a:p>
        </p:txBody>
      </p:sp>
      <p:sp>
        <p:nvSpPr>
          <p:cNvPr id="1048901" name="Прямоугольник 13"/>
          <p:cNvSpPr/>
          <p:nvPr/>
        </p:nvSpPr>
        <p:spPr>
          <a:xfrm>
            <a:off x="134164" y="4091982"/>
            <a:ext cx="4570920" cy="6708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"РАЗВИТИЕ ДЕТСКОГО ЗДРАВООХРАНЕНИЯ, ВКЛЮЧАЯ СОЗДАНИЕ СОВРЕМЕННОЙ ИНФРАСТРУКТУРЫ ОКАЗАНИЯ МЕДИЦИНСКОЙ ПОМОЩИ ДЕТЯМ"</a:t>
            </a:r>
          </a:p>
        </p:txBody>
      </p:sp>
      <p:sp>
        <p:nvSpPr>
          <p:cNvPr id="1048902" name="Прямоугольник 14"/>
          <p:cNvSpPr/>
          <p:nvPr/>
        </p:nvSpPr>
        <p:spPr>
          <a:xfrm>
            <a:off x="162245" y="4814154"/>
            <a:ext cx="4570920" cy="6708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"ОБЕСПЕЧЕНИЕ МЕДИЦИНСКИХ ОРГАНИЗАЦИЙ СИСТЕМЫ ЗДРАВООХРАНЕНИЯ КВАЛИФИЦИРОВАННЫМИ КАДРАМИ"</a:t>
            </a:r>
          </a:p>
        </p:txBody>
      </p:sp>
      <p:sp>
        <p:nvSpPr>
          <p:cNvPr id="1048903" name="Прямоугольник 15"/>
          <p:cNvSpPr/>
          <p:nvPr/>
        </p:nvSpPr>
        <p:spPr>
          <a:xfrm>
            <a:off x="162724" y="5489516"/>
            <a:ext cx="4570920" cy="8630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"СОЗДАНИЕ ЕДИНОГО ЦИФРОВОГО КОНТУРА В ЗДРАВООХРАНЕНИИ НА ОСНОВЕ ЕДИНОЙ ГОСУДАРСТВЕННОЙ ИНФОРМАЦИОННОЙ СИСТЕМЫ ЗДРАВООХРАНЕНИЯ (ЕГИСЗ)"</a:t>
            </a:r>
          </a:p>
        </p:txBody>
      </p:sp>
      <p:sp>
        <p:nvSpPr>
          <p:cNvPr id="1048904" name="Прямоугольник 16"/>
          <p:cNvSpPr/>
          <p:nvPr/>
        </p:nvSpPr>
        <p:spPr>
          <a:xfrm>
            <a:off x="4882991" y="541371"/>
            <a:ext cx="3921425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>
                <a:solidFill>
                  <a:srgbClr val="000000"/>
                </a:solidFill>
                <a:cs typeface="Arial" charset="0"/>
              </a:rPr>
              <a:t> "РАЗВИТИЕ ЭКСПОРТА МЕДИЦИНСКИХ УСЛУГ"</a:t>
            </a:r>
            <a:endParaRPr lang="ru-RU" sz="1224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8905" name="Прямоугольник 17"/>
          <p:cNvSpPr/>
          <p:nvPr/>
        </p:nvSpPr>
        <p:spPr>
          <a:xfrm>
            <a:off x="4882992" y="834958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"МОДЕРНИЗАЦИЯ ПЕРВИЧНОГО ЗВЕНА ЗДРАВООХРАНЕНИЯ РОССИЙСКОЙ ФЕДЕРАЦИИ"</a:t>
            </a:r>
          </a:p>
        </p:txBody>
      </p:sp>
      <p:sp>
        <p:nvSpPr>
          <p:cNvPr id="1048906" name="Прямоугольник 18"/>
          <p:cNvSpPr/>
          <p:nvPr/>
        </p:nvSpPr>
        <p:spPr>
          <a:xfrm>
            <a:off x="4882991" y="1334589"/>
            <a:ext cx="2214356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>
                <a:solidFill>
                  <a:srgbClr val="000000"/>
                </a:solidFill>
                <a:cs typeface="Arial" charset="0"/>
              </a:rPr>
              <a:t> "СОВРЕМЕННАЯ ШКОЛА"</a:t>
            </a:r>
            <a:endParaRPr lang="ru-RU" sz="1224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8907" name="Прямоугольник 19"/>
          <p:cNvSpPr/>
          <p:nvPr/>
        </p:nvSpPr>
        <p:spPr>
          <a:xfrm>
            <a:off x="4882991" y="1664318"/>
            <a:ext cx="2500318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"УСПЕХ КАЖДОГО РЕБЕНКА"</a:t>
            </a:r>
          </a:p>
        </p:txBody>
      </p:sp>
      <p:sp>
        <p:nvSpPr>
          <p:cNvPr id="1048908" name="Прямоугольник 20"/>
          <p:cNvSpPr/>
          <p:nvPr/>
        </p:nvSpPr>
        <p:spPr>
          <a:xfrm>
            <a:off x="4883470" y="1992304"/>
            <a:ext cx="3433374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"ЦИФРОВАЯ ОБРАЗОВАТЕЛЬНАЯ СРЕДА"</a:t>
            </a:r>
          </a:p>
        </p:txBody>
      </p:sp>
      <p:sp>
        <p:nvSpPr>
          <p:cNvPr id="1048909" name="Прямоугольник 21"/>
          <p:cNvSpPr/>
          <p:nvPr/>
        </p:nvSpPr>
        <p:spPr>
          <a:xfrm>
            <a:off x="4883471" y="2320290"/>
            <a:ext cx="2698613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"МОЛОДЫЕ ПРОФЕССИОНАЛЫ"</a:t>
            </a:r>
          </a:p>
        </p:txBody>
      </p:sp>
      <p:sp>
        <p:nvSpPr>
          <p:cNvPr id="1048910" name="Прямоугольник 22"/>
          <p:cNvSpPr/>
          <p:nvPr/>
        </p:nvSpPr>
        <p:spPr>
          <a:xfrm>
            <a:off x="4882992" y="2678609"/>
            <a:ext cx="2590666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"СОЦИАЛЬНАЯ АКТИВНОСТЬ"</a:t>
            </a:r>
          </a:p>
        </p:txBody>
      </p:sp>
      <p:sp>
        <p:nvSpPr>
          <p:cNvPr id="1048911" name="Прямоугольник 23"/>
          <p:cNvSpPr/>
          <p:nvPr/>
        </p:nvSpPr>
        <p:spPr>
          <a:xfrm>
            <a:off x="4883471" y="3036928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"ПАТРИОТИЧЕСКОЕ ВОСПИТАНИЕ ГРАЖДАН РОССИЙСКОЙ ФЕДЕРАЦИИ"</a:t>
            </a:r>
          </a:p>
        </p:txBody>
      </p:sp>
      <p:sp>
        <p:nvSpPr>
          <p:cNvPr id="1048912" name="Прямоугольник 24"/>
          <p:cNvSpPr/>
          <p:nvPr/>
        </p:nvSpPr>
        <p:spPr>
          <a:xfrm>
            <a:off x="4891884" y="3573056"/>
            <a:ext cx="1983611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"МОЛОДЁЖЬ РОССИИ"</a:t>
            </a:r>
          </a:p>
        </p:txBody>
      </p:sp>
      <p:sp>
        <p:nvSpPr>
          <p:cNvPr id="1048913" name="Прямоугольник 25"/>
          <p:cNvSpPr/>
          <p:nvPr/>
        </p:nvSpPr>
        <p:spPr>
          <a:xfrm>
            <a:off x="4882991" y="3941980"/>
            <a:ext cx="1918908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"КУЛЬТУРНАЯ СРЕДА"</a:t>
            </a:r>
          </a:p>
        </p:txBody>
      </p:sp>
      <p:sp>
        <p:nvSpPr>
          <p:cNvPr id="1048914" name="Прямоугольник 26"/>
          <p:cNvSpPr/>
          <p:nvPr/>
        </p:nvSpPr>
        <p:spPr>
          <a:xfrm>
            <a:off x="4874861" y="4280398"/>
            <a:ext cx="1901570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"ТВОРЧЕСКИЕ ЛЮДИ"</a:t>
            </a:r>
          </a:p>
        </p:txBody>
      </p:sp>
      <p:sp>
        <p:nvSpPr>
          <p:cNvPr id="1048915" name="Прямоугольник 27"/>
          <p:cNvSpPr/>
          <p:nvPr/>
        </p:nvSpPr>
        <p:spPr>
          <a:xfrm>
            <a:off x="4904810" y="4653745"/>
            <a:ext cx="2036733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"ЦИФРОВАЯ КУЛЬТУРА"</a:t>
            </a:r>
          </a:p>
        </p:txBody>
      </p:sp>
      <p:sp>
        <p:nvSpPr>
          <p:cNvPr id="1048916" name="Прямоугольник 28"/>
          <p:cNvSpPr/>
          <p:nvPr/>
        </p:nvSpPr>
        <p:spPr>
          <a:xfrm>
            <a:off x="4874861" y="5002571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"АДРЕСНАЯ ПОДДЕРЖКА ПОВЫШЕНИЯ ПРОИЗВОДИТЕЛЬНОСТИ ТРУДА НА ПРЕДПРИЯТИИ"</a:t>
            </a:r>
          </a:p>
        </p:txBody>
      </p:sp>
      <p:sp>
        <p:nvSpPr>
          <p:cNvPr id="1048917" name="Прямоугольник 29"/>
          <p:cNvSpPr/>
          <p:nvPr/>
        </p:nvSpPr>
        <p:spPr>
          <a:xfrm>
            <a:off x="4857688" y="5495810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"СИСТЕМНЫЕ МЕРЫ ПО ПОВЫШЕНИЮ ПРОИЗВОДИТЕЛЬНОСТИ ТРУДА"</a:t>
            </a:r>
          </a:p>
        </p:txBody>
      </p:sp>
      <p:sp>
        <p:nvSpPr>
          <p:cNvPr id="1048918" name="Прямоугольник 30"/>
          <p:cNvSpPr/>
          <p:nvPr/>
        </p:nvSpPr>
        <p:spPr>
          <a:xfrm>
            <a:off x="4859754" y="6029840"/>
            <a:ext cx="3437036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"ИНФОРМАЦИОННАЯ ИНФРАСТРУКТУРА"</a:t>
            </a:r>
          </a:p>
        </p:txBody>
      </p:sp>
      <p:sp>
        <p:nvSpPr>
          <p:cNvPr id="1048919" name="object 2"/>
          <p:cNvSpPr txBox="1"/>
          <p:nvPr/>
        </p:nvSpPr>
        <p:spPr bwMode="auto">
          <a:xfrm>
            <a:off x="0" y="-8471"/>
            <a:ext cx="9144000" cy="513763"/>
          </a:xfrm>
          <a:prstGeom prst="rect">
            <a:avLst/>
          </a:prstGeom>
          <a:solidFill>
            <a:srgbClr val="002060"/>
          </a:solidFill>
          <a:ln w="31412">
            <a:solidFill>
              <a:srgbClr val="261773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9861" indent="-349861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>
                <a:solidFill>
                  <a:schemeClr val="tx1"/>
                </a:solidFill>
                <a:latin typeface="+mn-lt"/>
              </a:defRPr>
            </a:lvl2pPr>
            <a:lvl3pPr marL="301269" indent="-152254" algn="l" defTabSz="913526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440566" indent="-137677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>
                <a:solidFill>
                  <a:schemeClr val="tx1"/>
                </a:solidFill>
                <a:latin typeface="+mn-lt"/>
              </a:defRPr>
            </a:lvl4pPr>
            <a:lvl5pPr marL="594440" indent="-152254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5pPr>
            <a:lvl6pPr marL="1060921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6pPr>
            <a:lvl7pPr marL="1527402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7pPr>
            <a:lvl8pPr marL="1993884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8pPr>
            <a:lvl9pPr marL="2460365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000" b="1" kern="0" dirty="0">
                <a:solidFill>
                  <a:schemeClr val="bg1"/>
                </a:solidFill>
              </a:rPr>
              <a:t>Перечень ФЕДЕРАЛЬНЫХ ПРОЕКТОВ в рамках НП (48 ФП)</a:t>
            </a:r>
          </a:p>
        </p:txBody>
      </p:sp>
    </p:spTree>
    <p:extLst>
      <p:ext uri="{BB962C8B-B14F-4D97-AF65-F5344CB8AC3E}">
        <p14:creationId xmlns:p14="http://schemas.microsoft.com/office/powerpoint/2010/main" val="764020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341026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417120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2271" y="2507570"/>
            <a:ext cx="8674753" cy="1301902"/>
            <a:chOff x="352760" y="1209675"/>
            <a:chExt cx="8686801" cy="1303710"/>
          </a:xfrm>
        </p:grpSpPr>
        <p:sp>
          <p:nvSpPr>
            <p:cNvPr id="10" name="object 16"/>
            <p:cNvSpPr txBox="1"/>
            <p:nvPr/>
          </p:nvSpPr>
          <p:spPr>
            <a:xfrm>
              <a:off x="496442" y="1209675"/>
              <a:ext cx="4005708" cy="31995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«Модернизация первичного звена здравоохранения»</a:t>
              </a: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52760" y="1514475"/>
              <a:ext cx="8686801" cy="998910"/>
              <a:chOff x="387350" y="2657475"/>
              <a:chExt cx="8686801" cy="998910"/>
            </a:xfrm>
          </p:grpSpPr>
          <p:sp>
            <p:nvSpPr>
              <p:cNvPr id="32" name="object 17"/>
              <p:cNvSpPr txBox="1"/>
              <p:nvPr/>
            </p:nvSpPr>
            <p:spPr>
              <a:xfrm>
                <a:off x="387350" y="2657475"/>
                <a:ext cx="5715001" cy="651905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6 единиц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автомобильного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транспорта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в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ОГБУЗ Братская районная больница (г.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Вихоревка,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д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.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Барчим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, д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. Новое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Приречье, п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.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Луговой, г. Братск)</a:t>
                </a:r>
                <a:endParaRPr lang="ru-RU" sz="1598" spc="-5" dirty="0">
                  <a:solidFill>
                    <a:srgbClr val="FFFFFF"/>
                  </a:solidFill>
                  <a:cs typeface="Calibri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513859" y="3247940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6,3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object 24"/>
              <p:cNvSpPr txBox="1"/>
              <p:nvPr/>
            </p:nvSpPr>
            <p:spPr>
              <a:xfrm>
                <a:off x="1183940" y="3272437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6 ОБ 0,3)</a:t>
                </a:r>
                <a:endParaRPr sz="899" dirty="0">
                  <a:latin typeface="Arial"/>
                  <a:cs typeface="Arial"/>
                </a:endParaRPr>
              </a:p>
            </p:txBody>
          </p:sp>
          <p:sp>
            <p:nvSpPr>
              <p:cNvPr id="37" name="object 24"/>
              <p:cNvSpPr txBox="1"/>
              <p:nvPr/>
            </p:nvSpPr>
            <p:spPr>
              <a:xfrm>
                <a:off x="6813617" y="2938652"/>
                <a:ext cx="2260534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6626819" y="1614925"/>
              <a:ext cx="2277088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Автомобили торжественно вручены</a:t>
              </a:r>
              <a:endParaRPr lang="ru-RU" sz="1148" dirty="0">
                <a:latin typeface="Arial"/>
                <a:cs typeface="Arial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55568" y="3807821"/>
            <a:ext cx="8644196" cy="990877"/>
            <a:chOff x="387349" y="1239497"/>
            <a:chExt cx="8656202" cy="992253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87349" y="1239497"/>
              <a:ext cx="8656202" cy="992253"/>
              <a:chOff x="387349" y="1605338"/>
              <a:chExt cx="8656202" cy="992253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387349" y="1605338"/>
                <a:ext cx="8524422" cy="992253"/>
                <a:chOff x="387349" y="1452938"/>
                <a:chExt cx="8524422" cy="992253"/>
              </a:xfrm>
            </p:grpSpPr>
            <p:sp>
              <p:nvSpPr>
                <p:cNvPr id="49" name="object 17"/>
                <p:cNvSpPr txBox="1"/>
                <p:nvPr/>
              </p:nvSpPr>
              <p:spPr>
                <a:xfrm>
                  <a:off x="387349" y="1609810"/>
                  <a:ext cx="5732055" cy="446720"/>
                </a:xfrm>
                <a:prstGeom prst="rect">
                  <a:avLst/>
                </a:prstGeom>
                <a:solidFill>
                  <a:srgbClr val="D9124A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Строительство </a:t>
                  </a:r>
                  <a:r>
                    <a:rPr lang="ru-RU" sz="1598" spc="-5" dirty="0" err="1">
                      <a:solidFill>
                        <a:srgbClr val="FFFFFF"/>
                      </a:solidFill>
                      <a:cs typeface="Calibri"/>
                    </a:rPr>
                    <a:t>Тангуйской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 участковой больницы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/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ОГБУЗ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«Братская районная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больница»</a:t>
                  </a:r>
                  <a:endPara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41" name="Группа 40"/>
                <p:cNvGrpSpPr/>
                <p:nvPr/>
              </p:nvGrpSpPr>
              <p:grpSpPr>
                <a:xfrm>
                  <a:off x="6562271" y="1452938"/>
                  <a:ext cx="2349500" cy="520930"/>
                  <a:chOff x="5996214" y="1559233"/>
                  <a:chExt cx="2349500" cy="520930"/>
                </a:xfrm>
              </p:grpSpPr>
              <p:sp>
                <p:nvSpPr>
                  <p:cNvPr id="45" name="object 24"/>
                  <p:cNvSpPr txBox="1"/>
                  <p:nvPr/>
                </p:nvSpPr>
                <p:spPr>
                  <a:xfrm>
                    <a:off x="5996214" y="1559233"/>
                    <a:ext cx="2349500" cy="193002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Завершение строительства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6" name="object 22"/>
                  <p:cNvSpPr txBox="1"/>
                  <p:nvPr/>
                </p:nvSpPr>
                <p:spPr>
                  <a:xfrm>
                    <a:off x="5996214" y="1671718"/>
                    <a:ext cx="2349500" cy="408445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D9124A"/>
                        </a:solidFill>
                        <a:latin typeface="Arial"/>
                        <a:cs typeface="Arial"/>
                      </a:rPr>
                      <a:t>до 31.12.2023</a:t>
                    </a:r>
                    <a:endParaRPr sz="2546" dirty="0">
                      <a:solidFill>
                        <a:srgbClr val="D9124A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43" name="object 22"/>
                <p:cNvSpPr txBox="1"/>
                <p:nvPr/>
              </p:nvSpPr>
              <p:spPr>
                <a:xfrm>
                  <a:off x="513858" y="2036746"/>
                  <a:ext cx="1001323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dirty="0">
                      <a:solidFill>
                        <a:srgbClr val="D9124A"/>
                      </a:solidFill>
                      <a:latin typeface="Arial"/>
                      <a:cs typeface="Arial"/>
                    </a:rPr>
                    <a:t>276</a:t>
                  </a:r>
                  <a:endParaRPr sz="2546" b="1" dirty="0">
                    <a:solidFill>
                      <a:srgbClr val="D9124A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4"/>
                <p:cNvSpPr txBox="1"/>
                <p:nvPr/>
              </p:nvSpPr>
              <p:spPr>
                <a:xfrm>
                  <a:off x="1142722" y="2072652"/>
                  <a:ext cx="2257879" cy="336631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млн </a:t>
                  </a:r>
                  <a:r>
                    <a:rPr lang="ru-RU" sz="1098" spc="-35" dirty="0" err="1">
                      <a:solidFill>
                        <a:srgbClr val="57585B"/>
                      </a:solidFill>
                      <a:latin typeface="Arial"/>
                      <a:cs typeface="Arial"/>
                    </a:rPr>
                    <a:t>руб</a:t>
                  </a:r>
                  <a:r>
                    <a:rPr lang="ru-RU" sz="109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 </a:t>
                  </a:r>
                </a:p>
                <a:p>
                  <a:pPr marL="12682">
                    <a:spcBef>
                      <a:spcPts val="125"/>
                    </a:spcBef>
                  </a:pPr>
                  <a:r>
                    <a:rPr lang="ru-RU" sz="899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(ФБ 261,63 ОБ 14,38)</a:t>
                  </a:r>
                  <a:endParaRPr sz="899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9" name="object 24"/>
              <p:cNvSpPr txBox="1"/>
              <p:nvPr/>
            </p:nvSpPr>
            <p:spPr>
              <a:xfrm>
                <a:off x="6783017" y="2103774"/>
                <a:ext cx="2260534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rPr>
                  <a:t>контракт заключен</a:t>
                </a:r>
                <a:endParaRPr sz="1148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31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12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470" y="1776411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350333" y="4827919"/>
            <a:ext cx="8517835" cy="892561"/>
            <a:chOff x="387349" y="1551390"/>
            <a:chExt cx="8529665" cy="893801"/>
          </a:xfrm>
        </p:grpSpPr>
        <p:sp>
          <p:nvSpPr>
            <p:cNvPr id="42" name="object 17"/>
            <p:cNvSpPr txBox="1"/>
            <p:nvPr/>
          </p:nvSpPr>
          <p:spPr>
            <a:xfrm>
              <a:off x="387349" y="1609810"/>
              <a:ext cx="5732055" cy="449542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Комплексный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капремонт поликлиники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Вихоревской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городской больницы</a:t>
              </a: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6567514" y="1551390"/>
              <a:ext cx="2349500" cy="520930"/>
              <a:chOff x="6001457" y="1657685"/>
              <a:chExt cx="2349500" cy="520930"/>
            </a:xfrm>
          </p:grpSpPr>
          <p:sp>
            <p:nvSpPr>
              <p:cNvPr id="51" name="object 24"/>
              <p:cNvSpPr txBox="1"/>
              <p:nvPr/>
            </p:nvSpPr>
            <p:spPr>
              <a:xfrm>
                <a:off x="6001457" y="1657685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Завершение капремонта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52" name="object 22"/>
              <p:cNvSpPr txBox="1"/>
              <p:nvPr/>
            </p:nvSpPr>
            <p:spPr>
              <a:xfrm>
                <a:off x="6001457" y="1770170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до 31.12.2023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8" name="object 22"/>
            <p:cNvSpPr txBox="1"/>
            <p:nvPr/>
          </p:nvSpPr>
          <p:spPr>
            <a:xfrm>
              <a:off x="513858" y="2036746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13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50" name="object 24"/>
            <p:cNvSpPr txBox="1"/>
            <p:nvPr/>
          </p:nvSpPr>
          <p:spPr>
            <a:xfrm>
              <a:off x="918852" y="2047875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12,32 ОБ 0,68)</a:t>
              </a:r>
              <a:endParaRPr sz="899" dirty="0">
                <a:latin typeface="Arial"/>
                <a:cs typeface="Arial"/>
              </a:endParaRPr>
            </a:p>
          </p:txBody>
        </p:sp>
      </p:grpSp>
      <p:pic>
        <p:nvPicPr>
          <p:cNvPr id="54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42" y="2912180"/>
            <a:ext cx="453840" cy="44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341026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417120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456002" y="4688127"/>
            <a:ext cx="8348270" cy="1128745"/>
            <a:chOff x="387349" y="1270716"/>
            <a:chExt cx="8359865" cy="11303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387349" y="1270716"/>
              <a:ext cx="5732055" cy="785814"/>
              <a:chOff x="234949" y="1276073"/>
              <a:chExt cx="5732055" cy="785814"/>
            </a:xfrm>
          </p:grpSpPr>
          <p:sp>
            <p:nvSpPr>
              <p:cNvPr id="64" name="object 16"/>
              <p:cNvSpPr txBox="1"/>
              <p:nvPr/>
            </p:nvSpPr>
            <p:spPr>
              <a:xfrm>
                <a:off x="344042" y="1276073"/>
                <a:ext cx="40057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«Медицинские кадры Иркутской области»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9124A"/>
                    </a:solidFill>
                    <a:latin typeface="Calibri"/>
                    <a:cs typeface="Calibri"/>
                  </a:rPr>
                  <a:t>Министерство здравоохранения Иркутской области</a:t>
                </a:r>
                <a:endParaRPr sz="999" dirty="0">
                  <a:solidFill>
                    <a:srgbClr val="D9124A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5" name="object 17"/>
              <p:cNvSpPr txBox="1"/>
              <p:nvPr/>
            </p:nvSpPr>
            <p:spPr>
              <a:xfrm>
                <a:off x="234949" y="1615167"/>
                <a:ext cx="5732055" cy="446720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Обучение и повышение квалификации 7 медицинских работников</a:t>
                </a:r>
              </a:p>
            </p:txBody>
          </p:sp>
        </p:grpSp>
        <p:sp>
          <p:nvSpPr>
            <p:cNvPr id="62" name="object 24"/>
            <p:cNvSpPr txBox="1"/>
            <p:nvPr/>
          </p:nvSpPr>
          <p:spPr>
            <a:xfrm>
              <a:off x="6844100" y="1634916"/>
              <a:ext cx="1903114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sz="1148" dirty="0">
                <a:latin typeface="Arial"/>
                <a:cs typeface="Arial"/>
              </a:endParaRPr>
            </a:p>
          </p:txBody>
        </p:sp>
        <p:sp>
          <p:nvSpPr>
            <p:cNvPr id="60" name="object 22"/>
            <p:cNvSpPr txBox="1"/>
            <p:nvPr/>
          </p:nvSpPr>
          <p:spPr>
            <a:xfrm>
              <a:off x="513858" y="199258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0,15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61" name="object 24"/>
            <p:cNvSpPr txBox="1"/>
            <p:nvPr/>
          </p:nvSpPr>
          <p:spPr>
            <a:xfrm>
              <a:off x="1171375" y="2004889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(ОБ 0,15)</a:t>
              </a:r>
              <a:endParaRPr sz="899" dirty="0">
                <a:latin typeface="Arial"/>
                <a:cs typeface="Arial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56001" y="2211491"/>
            <a:ext cx="8646074" cy="1183960"/>
            <a:chOff x="456635" y="1362075"/>
            <a:chExt cx="8658082" cy="1185604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56635" y="1362075"/>
              <a:ext cx="8524422" cy="1185604"/>
              <a:chOff x="387349" y="1270716"/>
              <a:chExt cx="8524422" cy="1185604"/>
            </a:xfrm>
          </p:grpSpPr>
          <p:grpSp>
            <p:nvGrpSpPr>
              <p:cNvPr id="71" name="Группа 70"/>
              <p:cNvGrpSpPr/>
              <p:nvPr/>
            </p:nvGrpSpPr>
            <p:grpSpPr>
              <a:xfrm>
                <a:off x="387349" y="1270716"/>
                <a:ext cx="5732055" cy="788636"/>
                <a:chOff x="234949" y="1276073"/>
                <a:chExt cx="5732055" cy="788636"/>
              </a:xfrm>
            </p:grpSpPr>
            <p:sp>
              <p:nvSpPr>
                <p:cNvPr id="78" name="object 16"/>
                <p:cNvSpPr txBox="1"/>
                <p:nvPr/>
              </p:nvSpPr>
              <p:spPr>
                <a:xfrm>
                  <a:off x="344042" y="1276073"/>
                  <a:ext cx="400570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«Модернизация первичного звена здравоохранения»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D9124A"/>
                      </a:solidFill>
                      <a:latin typeface="Calibri"/>
                      <a:cs typeface="Calibri"/>
                    </a:rPr>
                    <a:t>Министерство здравоохранения Иркутской области</a:t>
                  </a:r>
                  <a:endParaRPr sz="999" dirty="0">
                    <a:solidFill>
                      <a:srgbClr val="D9124A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" name="object 17"/>
                <p:cNvSpPr txBox="1"/>
                <p:nvPr/>
              </p:nvSpPr>
              <p:spPr>
                <a:xfrm>
                  <a:off x="234949" y="1615167"/>
                  <a:ext cx="5732055" cy="449542"/>
                </a:xfrm>
                <a:prstGeom prst="rect">
                  <a:avLst/>
                </a:prstGeom>
                <a:solidFill>
                  <a:srgbClr val="D9124A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Приобретение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6 единиц медицинского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оборудования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/>
                  </a:r>
                  <a:b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</a:b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для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ОГБУЗ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Братская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районная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больница</a:t>
                  </a:r>
                  <a:endPara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2" name="Группа 71"/>
              <p:cNvGrpSpPr/>
              <p:nvPr/>
            </p:nvGrpSpPr>
            <p:grpSpPr>
              <a:xfrm>
                <a:off x="6562271" y="1432927"/>
                <a:ext cx="2349500" cy="533711"/>
                <a:chOff x="5996214" y="1539222"/>
                <a:chExt cx="2349500" cy="533711"/>
              </a:xfrm>
            </p:grpSpPr>
            <p:sp>
              <p:nvSpPr>
                <p:cNvPr id="76" name="object 24"/>
                <p:cNvSpPr txBox="1"/>
                <p:nvPr/>
              </p:nvSpPr>
              <p:spPr>
                <a:xfrm>
                  <a:off x="5996214" y="1539222"/>
                  <a:ext cx="2349500" cy="193002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77" name="object 22"/>
                <p:cNvSpPr txBox="1"/>
                <p:nvPr/>
              </p:nvSpPr>
              <p:spPr>
                <a:xfrm>
                  <a:off x="5996214" y="1664488"/>
                  <a:ext cx="2349500" cy="408445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D9124A"/>
                      </a:solidFill>
                      <a:latin typeface="Arial"/>
                      <a:cs typeface="Arial"/>
                    </a:rPr>
                    <a:t>до 31.12.2022</a:t>
                  </a:r>
                  <a:endParaRPr sz="2546" dirty="0">
                    <a:solidFill>
                      <a:srgbClr val="D9124A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73" name="object 22"/>
              <p:cNvSpPr txBox="1"/>
              <p:nvPr/>
            </p:nvSpPr>
            <p:spPr>
              <a:xfrm>
                <a:off x="513858" y="2047875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27,7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5" name="object 24"/>
              <p:cNvSpPr txBox="1"/>
              <p:nvPr/>
            </p:nvSpPr>
            <p:spPr>
              <a:xfrm>
                <a:off x="1184385" y="2072372"/>
                <a:ext cx="2257879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 err="1">
                    <a:solidFill>
                      <a:srgbClr val="57585B"/>
                    </a:solidFill>
                    <a:latin typeface="Arial"/>
                    <a:cs typeface="Arial"/>
                  </a:rPr>
                  <a:t>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26,2 ОБ 1,44)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82" name="object 24"/>
            <p:cNvSpPr txBox="1"/>
            <p:nvPr/>
          </p:nvSpPr>
          <p:spPr>
            <a:xfrm>
              <a:off x="6854183" y="2057997"/>
              <a:ext cx="22605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контракты заключены</a:t>
              </a:r>
              <a:endParaRPr sz="1148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83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124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636" y="2096475"/>
              <a:ext cx="18327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Группа 86"/>
          <p:cNvGrpSpPr/>
          <p:nvPr/>
        </p:nvGrpSpPr>
        <p:grpSpPr>
          <a:xfrm>
            <a:off x="451926" y="3507552"/>
            <a:ext cx="8512599" cy="1016633"/>
            <a:chOff x="387349" y="1438275"/>
            <a:chExt cx="8524422" cy="1018045"/>
          </a:xfrm>
        </p:grpSpPr>
        <p:sp>
          <p:nvSpPr>
            <p:cNvPr id="96" name="object 17"/>
            <p:cNvSpPr txBox="1"/>
            <p:nvPr/>
          </p:nvSpPr>
          <p:spPr>
            <a:xfrm>
              <a:off x="387349" y="1609810"/>
              <a:ext cx="6030796" cy="446720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Приобретение и монтаж 4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ФАПов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для ОГБУЗ Братская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районная больница (д.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Куватка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, с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.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Дубынино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, п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.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Тарма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, д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. Леонова)</a:t>
              </a: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6562271" y="1438275"/>
              <a:ext cx="2349500" cy="569309"/>
              <a:chOff x="5996214" y="1544570"/>
              <a:chExt cx="2349500" cy="569309"/>
            </a:xfrm>
          </p:grpSpPr>
          <p:sp>
            <p:nvSpPr>
              <p:cNvPr id="93" name="object 24"/>
              <p:cNvSpPr txBox="1"/>
              <p:nvPr/>
            </p:nvSpPr>
            <p:spPr>
              <a:xfrm>
                <a:off x="5996214" y="1544570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Срок реализации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94" name="object 22"/>
              <p:cNvSpPr txBox="1"/>
              <p:nvPr/>
            </p:nvSpPr>
            <p:spPr>
              <a:xfrm>
                <a:off x="5996214" y="1705434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до 31.12.2022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1" name="object 22"/>
            <p:cNvSpPr txBox="1"/>
            <p:nvPr/>
          </p:nvSpPr>
          <p:spPr>
            <a:xfrm>
              <a:off x="513858" y="2047875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30,0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92" name="object 24"/>
            <p:cNvSpPr txBox="1"/>
            <p:nvPr/>
          </p:nvSpPr>
          <p:spPr>
            <a:xfrm>
              <a:off x="1177471" y="2072372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28,44 ОБ 1,56)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97" name="object 24"/>
          <p:cNvSpPr txBox="1"/>
          <p:nvPr/>
        </p:nvSpPr>
        <p:spPr>
          <a:xfrm>
            <a:off x="6844676" y="4176072"/>
            <a:ext cx="2257399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контракты заключены</a:t>
            </a:r>
            <a:endParaRPr sz="1148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30" y="4214496"/>
            <a:ext cx="183019" cy="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1359" y="2988169"/>
            <a:ext cx="3961065" cy="43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98" dirty="0">
                <a:solidFill>
                  <a:srgbClr val="FF0000"/>
                </a:solidFill>
              </a:rPr>
              <a:t>Реализация мероприятия частично завершена. Ведется претензионная работа по 1 единице (эндоскопическая стойка)</a:t>
            </a:r>
            <a:endParaRPr lang="ru-RU" sz="1098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99514" y="4113850"/>
            <a:ext cx="3961065" cy="43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98" dirty="0">
                <a:solidFill>
                  <a:srgbClr val="FF0000"/>
                </a:solidFill>
              </a:rPr>
              <a:t>Реализация мероприятия частично завершена. Ведется претензионная работа по ФАП в с. </a:t>
            </a:r>
            <a:r>
              <a:rPr lang="ru-RU" sz="1098" dirty="0" err="1">
                <a:solidFill>
                  <a:srgbClr val="FF0000"/>
                </a:solidFill>
              </a:rPr>
              <a:t>Дубынино</a:t>
            </a:r>
            <a:endParaRPr lang="ru-RU" sz="1098" dirty="0">
              <a:solidFill>
                <a:srgbClr val="FF0000"/>
              </a:solidFill>
            </a:endParaRPr>
          </a:p>
        </p:txBody>
      </p:sp>
      <p:pic>
        <p:nvPicPr>
          <p:cNvPr id="43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93" y="5072441"/>
            <a:ext cx="370319" cy="3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341026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</a:t>
            </a:r>
            <a:r>
              <a:rPr lang="ru-RU" sz="3245" spc="-30" dirty="0">
                <a:solidFill>
                  <a:srgbClr val="57585B"/>
                </a:solidFill>
              </a:rPr>
              <a:t>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417120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90887" y="2820246"/>
            <a:ext cx="8363110" cy="1321088"/>
            <a:chOff x="387349" y="1270716"/>
            <a:chExt cx="8374725" cy="1154328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387349" y="1270716"/>
              <a:ext cx="5732055" cy="731346"/>
              <a:chOff x="234949" y="1276073"/>
              <a:chExt cx="5732055" cy="731346"/>
            </a:xfrm>
          </p:grpSpPr>
          <p:sp>
            <p:nvSpPr>
              <p:cNvPr id="64" name="object 16"/>
              <p:cNvSpPr txBox="1"/>
              <p:nvPr/>
            </p:nvSpPr>
            <p:spPr>
              <a:xfrm>
                <a:off x="344042" y="1276073"/>
                <a:ext cx="4005708" cy="278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«Цифровой контур здравоохранения (ЕГИСЗ)»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D9124A"/>
                    </a:solidFill>
                    <a:latin typeface="Calibri"/>
                    <a:cs typeface="Calibri"/>
                  </a:rPr>
                  <a:t>Министерство здравоохранения Иркутской области</a:t>
                </a:r>
                <a:endParaRPr sz="999" dirty="0">
                  <a:solidFill>
                    <a:srgbClr val="D9124A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5" name="object 17"/>
              <p:cNvSpPr txBox="1"/>
              <p:nvPr/>
            </p:nvSpPr>
            <p:spPr>
              <a:xfrm>
                <a:off x="234949" y="1615167"/>
                <a:ext cx="5732055" cy="392252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Закуплена услуга по модернизации РМИС,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система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криптографической защиты информации</a:t>
                </a:r>
              </a:p>
            </p:txBody>
          </p:sp>
        </p:grpSp>
        <p:sp>
          <p:nvSpPr>
            <p:cNvPr id="62" name="object 24"/>
            <p:cNvSpPr txBox="1"/>
            <p:nvPr/>
          </p:nvSpPr>
          <p:spPr>
            <a:xfrm>
              <a:off x="6911243" y="1671758"/>
              <a:ext cx="1850831" cy="32282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lang="ru-RU" sz="1148" dirty="0">
                <a:latin typeface="Arial"/>
                <a:cs typeface="Arial"/>
              </a:endParaRPr>
            </a:p>
          </p:txBody>
        </p:sp>
        <p:sp>
          <p:nvSpPr>
            <p:cNvPr id="60" name="object 22"/>
            <p:cNvSpPr txBox="1"/>
            <p:nvPr/>
          </p:nvSpPr>
          <p:spPr>
            <a:xfrm>
              <a:off x="503692" y="2068652"/>
              <a:ext cx="1001323" cy="35639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0,80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61" name="object 24"/>
            <p:cNvSpPr txBox="1"/>
            <p:nvPr/>
          </p:nvSpPr>
          <p:spPr>
            <a:xfrm>
              <a:off x="1221469" y="2104559"/>
              <a:ext cx="2257879" cy="293730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0,70 ОБ 0,10)</a:t>
              </a:r>
              <a:endParaRPr sz="899" dirty="0">
                <a:latin typeface="Arial"/>
                <a:cs typeface="Arial"/>
              </a:endParaRPr>
            </a:p>
          </p:txBody>
        </p:sp>
      </p:grpSp>
      <p:pic>
        <p:nvPicPr>
          <p:cNvPr id="37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3" y="3279224"/>
            <a:ext cx="363066" cy="3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341026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</a:t>
            </a:r>
            <a:r>
              <a:rPr lang="ru-RU" sz="3245" spc="-30" dirty="0">
                <a:solidFill>
                  <a:srgbClr val="57585B"/>
                </a:solidFill>
              </a:rPr>
              <a:t>«</a:t>
            </a:r>
            <a:r>
              <a:rPr lang="ru-RU" sz="3245" spc="-30" dirty="0">
                <a:solidFill>
                  <a:srgbClr val="57585B"/>
                </a:solidFill>
              </a:rPr>
              <a:t>Экология»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90888" y="2820247"/>
            <a:ext cx="8354805" cy="1092088"/>
            <a:chOff x="387349" y="1270716"/>
            <a:chExt cx="8366409" cy="910467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387349" y="1270716"/>
              <a:ext cx="5732055" cy="540182"/>
              <a:chOff x="234949" y="1276073"/>
              <a:chExt cx="5732055" cy="540182"/>
            </a:xfrm>
          </p:grpSpPr>
          <p:sp>
            <p:nvSpPr>
              <p:cNvPr id="64" name="object 16"/>
              <p:cNvSpPr txBox="1"/>
              <p:nvPr/>
            </p:nvSpPr>
            <p:spPr>
              <a:xfrm>
                <a:off x="344042" y="1276073"/>
                <a:ext cx="4005708" cy="266378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«Сохранение лесов»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87C879"/>
                    </a:solidFill>
                    <a:latin typeface="Calibri"/>
                    <a:cs typeface="Calibri"/>
                  </a:rPr>
                  <a:t>Министерство лесного комплекса Иркутской области</a:t>
                </a:r>
                <a:endParaRPr sz="999" dirty="0">
                  <a:solidFill>
                    <a:srgbClr val="87C879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5" name="object 17"/>
              <p:cNvSpPr txBox="1"/>
              <p:nvPr/>
            </p:nvSpPr>
            <p:spPr>
              <a:xfrm>
                <a:off x="234949" y="1615167"/>
                <a:ext cx="5732055" cy="201088"/>
              </a:xfrm>
              <a:prstGeom prst="rect">
                <a:avLst/>
              </a:prstGeom>
              <a:solidFill>
                <a:srgbClr val="87C879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Лесовосстановительные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мероприятия</a:t>
                </a:r>
                <a:endParaRPr lang="ru-RU" sz="1598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62" name="object 24"/>
            <p:cNvSpPr txBox="1"/>
            <p:nvPr/>
          </p:nvSpPr>
          <p:spPr>
            <a:xfrm>
              <a:off x="6902927" y="1609809"/>
              <a:ext cx="1850831" cy="30748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lang="ru-RU" sz="1148" dirty="0">
                <a:latin typeface="Arial"/>
                <a:cs typeface="Arial"/>
              </a:endParaRPr>
            </a:p>
          </p:txBody>
        </p:sp>
        <p:sp>
          <p:nvSpPr>
            <p:cNvPr id="60" name="object 22"/>
            <p:cNvSpPr txBox="1"/>
            <p:nvPr/>
          </p:nvSpPr>
          <p:spPr>
            <a:xfrm>
              <a:off x="496442" y="1841671"/>
              <a:ext cx="1001323" cy="33951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87C879"/>
                  </a:solidFill>
                  <a:latin typeface="Arial"/>
                  <a:cs typeface="Arial"/>
                </a:rPr>
                <a:t>5,01</a:t>
              </a:r>
              <a:endParaRPr sz="2546" dirty="0">
                <a:solidFill>
                  <a:srgbClr val="87C879"/>
                </a:solidFill>
                <a:latin typeface="Arial"/>
                <a:cs typeface="Arial"/>
              </a:endParaRPr>
            </a:p>
          </p:txBody>
        </p:sp>
        <p:sp>
          <p:nvSpPr>
            <p:cNvPr id="61" name="object 24"/>
            <p:cNvSpPr txBox="1"/>
            <p:nvPr/>
          </p:nvSpPr>
          <p:spPr>
            <a:xfrm>
              <a:off x="1221469" y="1873000"/>
              <a:ext cx="2257879" cy="279884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5,01)</a:t>
              </a:r>
              <a:endParaRPr sz="899" dirty="0">
                <a:latin typeface="Arial"/>
                <a:cs typeface="Arial"/>
              </a:endParaRPr>
            </a:p>
          </p:txBody>
        </p:sp>
      </p:grpSp>
      <p:pic>
        <p:nvPicPr>
          <p:cNvPr id="1028" name="Picture 4" descr="лого нацпроек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8" y="1470818"/>
            <a:ext cx="999934" cy="6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58" y="3226982"/>
            <a:ext cx="351908" cy="3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356531" y="4408833"/>
            <a:ext cx="8301299" cy="1194314"/>
            <a:chOff x="410840" y="1270716"/>
            <a:chExt cx="8312829" cy="99569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10840" y="1270716"/>
              <a:ext cx="5732055" cy="687951"/>
              <a:chOff x="258440" y="1276073"/>
              <a:chExt cx="5732055" cy="687951"/>
            </a:xfrm>
          </p:grpSpPr>
          <p:sp>
            <p:nvSpPr>
              <p:cNvPr id="23" name="object 16"/>
              <p:cNvSpPr txBox="1"/>
              <p:nvPr/>
            </p:nvSpPr>
            <p:spPr>
              <a:xfrm>
                <a:off x="344042" y="1276073"/>
                <a:ext cx="5622962" cy="266378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«Комплексная система обращения с твердыми коммунальными отходами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87C879"/>
                    </a:solidFill>
                    <a:latin typeface="Calibri"/>
                    <a:cs typeface="Calibri"/>
                  </a:rPr>
                  <a:t>Министерство природных ресурсов и экологии Иркутской области</a:t>
                </a:r>
                <a:endParaRPr sz="999" dirty="0">
                  <a:solidFill>
                    <a:srgbClr val="87C879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" name="object 17"/>
              <p:cNvSpPr txBox="1"/>
              <p:nvPr/>
            </p:nvSpPr>
            <p:spPr>
              <a:xfrm>
                <a:off x="258440" y="1589763"/>
                <a:ext cx="5732055" cy="374261"/>
              </a:xfrm>
              <a:prstGeom prst="rect">
                <a:avLst/>
              </a:prstGeom>
              <a:solidFill>
                <a:srgbClr val="87C879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контейнеров для раздельного накопления твердых коммунальных отходов</a:t>
                </a:r>
                <a:endParaRPr lang="ru-RU" sz="1598" spc="-5" dirty="0">
                  <a:solidFill>
                    <a:srgbClr val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0" name="object 24"/>
            <p:cNvSpPr txBox="1"/>
            <p:nvPr/>
          </p:nvSpPr>
          <p:spPr>
            <a:xfrm>
              <a:off x="6872838" y="1421748"/>
              <a:ext cx="1850831" cy="16068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Срок реализации</a:t>
              </a:r>
              <a:endParaRPr lang="ru-RU" sz="1148" dirty="0">
                <a:latin typeface="Arial"/>
                <a:cs typeface="Arial"/>
              </a:endParaRPr>
            </a:p>
          </p:txBody>
        </p:sp>
        <p:sp>
          <p:nvSpPr>
            <p:cNvPr id="21" name="object 22"/>
            <p:cNvSpPr txBox="1"/>
            <p:nvPr/>
          </p:nvSpPr>
          <p:spPr>
            <a:xfrm>
              <a:off x="496442" y="1926363"/>
              <a:ext cx="1001323" cy="340046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87C879"/>
                  </a:solidFill>
                  <a:latin typeface="Arial"/>
                  <a:cs typeface="Arial"/>
                </a:rPr>
                <a:t>0,98</a:t>
              </a:r>
              <a:endParaRPr sz="2546" dirty="0">
                <a:solidFill>
                  <a:srgbClr val="87C879"/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24"/>
            <p:cNvSpPr txBox="1"/>
            <p:nvPr/>
          </p:nvSpPr>
          <p:spPr>
            <a:xfrm>
              <a:off x="1221469" y="1957693"/>
              <a:ext cx="2257879" cy="280258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0,94 ОБ 0,04)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691205" y="4706661"/>
            <a:ext cx="2283032" cy="4840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87C879"/>
                </a:solidFill>
                <a:latin typeface="Arial"/>
                <a:cs typeface="Arial"/>
              </a:rPr>
              <a:t>до </a:t>
            </a:r>
            <a:r>
              <a:rPr lang="ru-RU" sz="2546" b="1" spc="-25" dirty="0">
                <a:solidFill>
                  <a:srgbClr val="87C879"/>
                </a:solidFill>
                <a:latin typeface="Arial"/>
                <a:cs typeface="Arial"/>
              </a:rPr>
              <a:t>31.12.2022</a:t>
            </a:r>
            <a:endParaRPr lang="ru-RU" sz="2546" dirty="0">
              <a:solidFill>
                <a:srgbClr val="87C879"/>
              </a:solidFill>
              <a:latin typeface="Arial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7029277" y="5179169"/>
            <a:ext cx="1416079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контракты заключены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2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35" y="5210206"/>
            <a:ext cx="183019" cy="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 bwMode="auto">
          <a:xfrm>
            <a:off x="1227536" y="2740025"/>
            <a:ext cx="6688929" cy="137795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  <a:defRPr/>
            </a:pPr>
            <a:r>
              <a:rPr lang="ru-RU" sz="3595" b="1" dirty="0">
                <a:solidFill>
                  <a:srgbClr val="271D70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271D70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271D70"/>
                </a:solidFill>
                <a:latin typeface="+mn-lt"/>
              </a:rPr>
            </a:br>
            <a:r>
              <a:rPr lang="ru-RU" sz="1598" dirty="0">
                <a:solidFill>
                  <a:srgbClr val="271D70"/>
                </a:solidFill>
                <a:latin typeface="+mn-lt"/>
              </a:rPr>
              <a:t>НА ТЕРРИТОРИИ ГОРОДА </a:t>
            </a:r>
            <a:r>
              <a:rPr lang="ru-RU" sz="1598" dirty="0">
                <a:solidFill>
                  <a:srgbClr val="271D70"/>
                </a:solidFill>
                <a:latin typeface="+mn-lt"/>
              </a:rPr>
              <a:t>УСТЬ-ИЛИМСКА </a:t>
            </a:r>
            <a:r>
              <a:rPr lang="ru-RU" sz="1598" dirty="0">
                <a:solidFill>
                  <a:srgbClr val="271D70"/>
                </a:solidFill>
                <a:latin typeface="+mn-lt"/>
              </a:rPr>
              <a:t>В 2022 ГОДУ</a:t>
            </a:r>
            <a:endParaRPr sz="1598" dirty="0">
              <a:solidFill>
                <a:srgbClr val="271D70"/>
              </a:solidFill>
              <a:latin typeface="+mn-lt"/>
            </a:endParaRPr>
          </a:p>
        </p:txBody>
      </p:sp>
      <p:grpSp>
        <p:nvGrpSpPr>
          <p:cNvPr id="5" name="object 3"/>
          <p:cNvGrpSpPr/>
          <p:nvPr/>
        </p:nvGrpSpPr>
        <p:grpSpPr bwMode="auto">
          <a:xfrm>
            <a:off x="6397174" y="3885566"/>
            <a:ext cx="2746826" cy="2121129"/>
            <a:chOff x="6594149" y="3486486"/>
            <a:chExt cx="2550314" cy="1658081"/>
          </a:xfrm>
        </p:grpSpPr>
        <p:sp>
          <p:nvSpPr>
            <p:cNvPr id="7" name="object 4"/>
            <p:cNvSpPr/>
            <p:nvPr/>
          </p:nvSpPr>
          <p:spPr bwMode="auto">
            <a:xfrm>
              <a:off x="8279595" y="3486486"/>
              <a:ext cx="864869" cy="1130300"/>
            </a:xfrm>
            <a:custGeom>
              <a:avLst/>
              <a:gdLst/>
              <a:ahLst/>
              <a:cxnLst/>
              <a:rect l="l" t="t" r="r" b="b"/>
              <a:pathLst>
                <a:path w="864870" h="1130300" extrusionOk="0">
                  <a:moveTo>
                    <a:pt x="864400" y="0"/>
                  </a:moveTo>
                  <a:lnTo>
                    <a:pt x="0" y="575881"/>
                  </a:lnTo>
                  <a:lnTo>
                    <a:pt x="864400" y="1129753"/>
                  </a:lnTo>
                  <a:lnTo>
                    <a:pt x="864400" y="0"/>
                  </a:lnTo>
                  <a:close/>
                </a:path>
              </a:pathLst>
            </a:custGeom>
            <a:solidFill>
              <a:srgbClr val="1F165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7343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4689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2033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29378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36722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44067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51411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58756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397">
                <a:latin typeface="Roboto"/>
              </a:endParaRPr>
            </a:p>
          </p:txBody>
        </p:sp>
        <p:sp>
          <p:nvSpPr>
            <p:cNvPr id="8" name="object 5"/>
            <p:cNvSpPr/>
            <p:nvPr/>
          </p:nvSpPr>
          <p:spPr bwMode="auto">
            <a:xfrm>
              <a:off x="6594149" y="3926637"/>
              <a:ext cx="2550160" cy="1217930"/>
            </a:xfrm>
            <a:custGeom>
              <a:avLst/>
              <a:gdLst/>
              <a:ahLst/>
              <a:cxnLst/>
              <a:rect l="l" t="t" r="r" b="b"/>
              <a:pathLst>
                <a:path w="2550159" h="1217929" extrusionOk="0">
                  <a:moveTo>
                    <a:pt x="1895716" y="0"/>
                  </a:moveTo>
                  <a:lnTo>
                    <a:pt x="0" y="1217752"/>
                  </a:lnTo>
                  <a:lnTo>
                    <a:pt x="2549855" y="1217752"/>
                  </a:lnTo>
                  <a:lnTo>
                    <a:pt x="2549855" y="322173"/>
                  </a:lnTo>
                  <a:lnTo>
                    <a:pt x="1895716" y="0"/>
                  </a:lnTo>
                  <a:close/>
                </a:path>
              </a:pathLst>
            </a:custGeom>
            <a:solidFill>
              <a:srgbClr val="2E2183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7343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4689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2033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29378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36722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44067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51411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58756" algn="l" defTabSz="1214689"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sz="2397">
                <a:latin typeface="Roboto"/>
              </a:endParaRPr>
            </a:p>
          </p:txBody>
        </p:sp>
      </p:grpSp>
      <p:pic>
        <p:nvPicPr>
          <p:cNvPr id="6" name="Picture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6796" y="1070076"/>
            <a:ext cx="1483620" cy="10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632982" y="1070076"/>
            <a:ext cx="6591545" cy="780539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  <a:defRPr/>
            </a:pPr>
            <a:r>
              <a:rPr lang="ru-RU" sz="3245" spc="-3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797"/>
          </a:p>
        </p:txBody>
      </p:sp>
      <p:sp>
        <p:nvSpPr>
          <p:cNvPr id="11" name="object 17"/>
          <p:cNvSpPr txBox="1"/>
          <p:nvPr/>
        </p:nvSpPr>
        <p:spPr bwMode="auto">
          <a:xfrm>
            <a:off x="386813" y="4782963"/>
            <a:ext cx="2815490" cy="24401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ru-RU" sz="1598"/>
              <a:t>2020</a:t>
            </a:r>
            <a:endParaRPr sz="1598"/>
          </a:p>
        </p:txBody>
      </p:sp>
      <p:sp>
        <p:nvSpPr>
          <p:cNvPr id="52" name="object 24"/>
          <p:cNvSpPr txBox="1"/>
          <p:nvPr/>
        </p:nvSpPr>
        <p:spPr bwMode="auto"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799" spc="-35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 bwMode="auto">
          <a:xfrm>
            <a:off x="386813" y="3563496"/>
            <a:ext cx="2815490" cy="24401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ru-RU" sz="1598"/>
              <a:t>2021</a:t>
            </a:r>
            <a:endParaRPr sz="1598"/>
          </a:p>
        </p:txBody>
      </p:sp>
      <p:sp>
        <p:nvSpPr>
          <p:cNvPr id="29" name="object 17"/>
          <p:cNvSpPr txBox="1"/>
          <p:nvPr/>
        </p:nvSpPr>
        <p:spPr bwMode="auto">
          <a:xfrm>
            <a:off x="386813" y="2344030"/>
            <a:ext cx="2815490" cy="313803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  <a:defRPr/>
            </a:pPr>
            <a:r>
              <a:rPr lang="ru-RU" sz="2796" spc="-5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 bwMode="auto">
          <a:xfrm>
            <a:off x="2804800" y="2211490"/>
            <a:ext cx="5578331" cy="875109"/>
            <a:chOff x="0" y="0"/>
            <a:chExt cx="5586079" cy="876324"/>
          </a:xfrm>
        </p:grpSpPr>
        <p:grpSp>
          <p:nvGrpSpPr>
            <p:cNvPr id="3" name="Группа 2"/>
            <p:cNvGrpSpPr/>
            <p:nvPr/>
          </p:nvGrpSpPr>
          <p:grpSpPr bwMode="auto">
            <a:xfrm>
              <a:off x="0" y="29297"/>
              <a:ext cx="1922160" cy="847027"/>
              <a:chOff x="0" y="0"/>
              <a:chExt cx="1922160" cy="847027"/>
            </a:xfrm>
          </p:grpSpPr>
          <p:sp>
            <p:nvSpPr>
              <p:cNvPr id="12" name="object 22"/>
              <p:cNvSpPr txBox="1"/>
              <p:nvPr/>
            </p:nvSpPr>
            <p:spPr bwMode="auto">
              <a:xfrm>
                <a:off x="0" y="0"/>
                <a:ext cx="434645" cy="847027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5392" b="1" dirty="0">
                    <a:solidFill>
                      <a:srgbClr val="1D3C62"/>
                    </a:solidFill>
                    <a:latin typeface="Arial"/>
                    <a:cs typeface="Arial"/>
                  </a:rPr>
                  <a:t>4</a:t>
                </a:r>
                <a:endParaRPr sz="5392" b="1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 bwMode="auto">
              <a:xfrm>
                <a:off x="492759" y="363116"/>
                <a:ext cx="1429401" cy="367280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  <a:defRPr/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  <a:endParaRPr sz="1797" dirty="0"/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  <a:defRPr/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 bwMode="auto">
            <a:xfrm>
              <a:off x="2016757" y="0"/>
              <a:ext cx="3569322" cy="847027"/>
              <a:chOff x="0" y="0"/>
              <a:chExt cx="3569322" cy="847027"/>
            </a:xfrm>
          </p:grpSpPr>
          <p:sp>
            <p:nvSpPr>
              <p:cNvPr id="32" name="object 22"/>
              <p:cNvSpPr txBox="1"/>
              <p:nvPr/>
            </p:nvSpPr>
            <p:spPr bwMode="auto">
              <a:xfrm>
                <a:off x="0" y="0"/>
                <a:ext cx="2724696" cy="847027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5392" b="1" dirty="0">
                    <a:solidFill>
                      <a:srgbClr val="1D3C62"/>
                    </a:solidFill>
                    <a:latin typeface="Arial"/>
                    <a:cs typeface="Arial"/>
                  </a:rPr>
                  <a:t>374,72</a:t>
                </a:r>
                <a:endParaRPr sz="5392" b="1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 bwMode="auto">
              <a:xfrm>
                <a:off x="2140028" y="504773"/>
                <a:ext cx="1429294" cy="187744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  <a:defRPr/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руб.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 bwMode="auto">
          <a:xfrm>
            <a:off x="2804800" y="3423927"/>
            <a:ext cx="4107643" cy="692177"/>
            <a:chOff x="2808696" y="1337115"/>
            <a:chExt cx="4113348" cy="693138"/>
          </a:xfrm>
        </p:grpSpPr>
        <p:grpSp>
          <p:nvGrpSpPr>
            <p:cNvPr id="36" name="Группа 35"/>
            <p:cNvGrpSpPr/>
            <p:nvPr/>
          </p:nvGrpSpPr>
          <p:grpSpPr bwMode="auto"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 bwMode="auto">
              <a:xfrm>
                <a:off x="3552190" y="1050224"/>
                <a:ext cx="398054" cy="693138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5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 bwMode="auto">
              <a:xfrm>
                <a:off x="3909441" y="1347084"/>
                <a:ext cx="1429294" cy="285399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  <a:defRPr/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  <a:endParaRPr sz="1797" dirty="0"/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  <a:defRPr/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 bwMode="auto">
            <a:xfrm>
              <a:off x="4825456" y="1337115"/>
              <a:ext cx="2096588" cy="693138"/>
              <a:chOff x="3552190" y="1050224"/>
              <a:chExt cx="2096588" cy="693138"/>
            </a:xfrm>
          </p:grpSpPr>
          <p:sp>
            <p:nvSpPr>
              <p:cNvPr id="38" name="object 22"/>
              <p:cNvSpPr txBox="1"/>
              <p:nvPr/>
            </p:nvSpPr>
            <p:spPr bwMode="auto">
              <a:xfrm>
                <a:off x="3552190" y="1050224"/>
                <a:ext cx="1657894" cy="693138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4394" b="1" spc="-25" dirty="0">
                    <a:solidFill>
                      <a:schemeClr val="accent1"/>
                    </a:solidFill>
                    <a:latin typeface="Arial"/>
                    <a:cs typeface="Arial"/>
                  </a:rPr>
                  <a:t>71,46</a:t>
                </a:r>
                <a:endParaRPr sz="4394" dirty="0">
                  <a:solidFill>
                    <a:schemeClr val="accent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 bwMode="auto">
              <a:xfrm>
                <a:off x="5057684" y="1436304"/>
                <a:ext cx="591094" cy="187744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  <a:defRPr/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руб.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 bwMode="auto">
          <a:xfrm>
            <a:off x="2804800" y="4639152"/>
            <a:ext cx="4859250" cy="692219"/>
            <a:chOff x="0" y="0"/>
            <a:chExt cx="4865999" cy="693180"/>
          </a:xfrm>
        </p:grpSpPr>
        <p:grpSp>
          <p:nvGrpSpPr>
            <p:cNvPr id="43" name="Группа 42"/>
            <p:cNvGrpSpPr/>
            <p:nvPr/>
          </p:nvGrpSpPr>
          <p:grpSpPr bwMode="auto">
            <a:xfrm>
              <a:off x="0" y="0"/>
              <a:ext cx="1786651" cy="693180"/>
              <a:chOff x="0" y="0"/>
              <a:chExt cx="1786651" cy="693180"/>
            </a:xfrm>
          </p:grpSpPr>
          <p:sp>
            <p:nvSpPr>
              <p:cNvPr id="47" name="object 22"/>
              <p:cNvSpPr txBox="1"/>
              <p:nvPr/>
            </p:nvSpPr>
            <p:spPr bwMode="auto">
              <a:xfrm>
                <a:off x="0" y="0"/>
                <a:ext cx="398125" cy="693180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4394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4</a:t>
                </a:r>
                <a:endParaRPr sz="4394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 bwMode="auto">
              <a:xfrm>
                <a:off x="357250" y="296859"/>
                <a:ext cx="1429401" cy="285786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  <a:defRPr/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  <a:endParaRPr sz="1797" dirty="0"/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  <a:defRPr/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 bwMode="auto">
            <a:xfrm>
              <a:off x="2016759" y="0"/>
              <a:ext cx="2849240" cy="693138"/>
              <a:chOff x="0" y="0"/>
              <a:chExt cx="2849240" cy="693138"/>
            </a:xfrm>
          </p:grpSpPr>
          <p:sp>
            <p:nvSpPr>
              <p:cNvPr id="45" name="object 22"/>
              <p:cNvSpPr txBox="1"/>
              <p:nvPr/>
            </p:nvSpPr>
            <p:spPr bwMode="auto">
              <a:xfrm>
                <a:off x="0" y="0"/>
                <a:ext cx="1810473" cy="693138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4394" b="1" dirty="0">
                    <a:solidFill>
                      <a:schemeClr val="accent1"/>
                    </a:solidFill>
                    <a:latin typeface="Arial"/>
                    <a:cs typeface="Arial"/>
                  </a:rPr>
                  <a:t>64,91</a:t>
                </a:r>
                <a:endParaRPr sz="4394" b="1" dirty="0">
                  <a:solidFill>
                    <a:schemeClr val="accent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 bwMode="auto">
              <a:xfrm>
                <a:off x="1553840" y="379580"/>
                <a:ext cx="1295400" cy="187744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  <a:defRPr/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руб.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632982" y="962230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  <a:defRPr/>
            </a:pPr>
            <a:r>
              <a:rPr lang="ru-RU" sz="3245" spc="-3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797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6813" y="704752"/>
            <a:ext cx="1126268" cy="1126268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386813" y="2118772"/>
            <a:ext cx="5748723" cy="1310228"/>
            <a:chOff x="387350" y="1148551"/>
            <a:chExt cx="5756707" cy="1312048"/>
          </a:xfrm>
        </p:grpSpPr>
        <p:grpSp>
          <p:nvGrpSpPr>
            <p:cNvPr id="29" name="Группа 28"/>
            <p:cNvGrpSpPr/>
            <p:nvPr/>
          </p:nvGrpSpPr>
          <p:grpSpPr bwMode="auto">
            <a:xfrm>
              <a:off x="387350" y="1148551"/>
              <a:ext cx="3276600" cy="907979"/>
              <a:chOff x="234950" y="1153908"/>
              <a:chExt cx="3276600" cy="907979"/>
            </a:xfrm>
          </p:grpSpPr>
          <p:sp>
            <p:nvSpPr>
              <p:cNvPr id="45" name="object 16"/>
              <p:cNvSpPr txBox="1"/>
              <p:nvPr/>
            </p:nvSpPr>
            <p:spPr bwMode="auto">
              <a:xfrm>
                <a:off x="344042" y="1153908"/>
                <a:ext cx="3091307" cy="473848"/>
              </a:xfrm>
              <a:prstGeom prst="rect">
                <a:avLst/>
              </a:prstGeom>
              <a:grpFill/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>
                  <a:defRPr/>
                </a:pP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РП «Формирование комфортной городской среды»</a:t>
                </a:r>
                <a:endParaRPr sz="1797" dirty="0"/>
              </a:p>
              <a:p>
                <a:pPr marL="12682" marR="76093">
                  <a:defRPr/>
                </a:pPr>
                <a:r>
                  <a:rPr lang="ru-RU" sz="999" spc="10" dirty="0">
                    <a:solidFill>
                      <a:srgbClr val="45B97C"/>
                    </a:solidFill>
                    <a:cs typeface="Calibri"/>
                  </a:rPr>
                  <a:t>Министерство жилищной политики и энергетики Иркутской области</a:t>
                </a:r>
                <a:endParaRPr sz="999" dirty="0">
                  <a:solidFill>
                    <a:srgbClr val="45B97C"/>
                  </a:solidFill>
                  <a:cs typeface="Calibri"/>
                </a:endParaRPr>
              </a:p>
            </p:txBody>
          </p:sp>
          <p:sp>
            <p:nvSpPr>
              <p:cNvPr id="46" name="object 17"/>
              <p:cNvSpPr txBox="1"/>
              <p:nvPr/>
            </p:nvSpPr>
            <p:spPr bwMode="auto">
              <a:xfrm>
                <a:off x="234950" y="1615167"/>
                <a:ext cx="3276600" cy="446720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defRPr/>
                </a:pPr>
                <a:r>
                  <a:rPr lang="ru-RU" sz="1598" spc="-5">
                    <a:solidFill>
                      <a:srgbClr val="FFFFFF"/>
                    </a:solidFill>
                    <a:cs typeface="Calibri"/>
                  </a:rPr>
                  <a:t>Благоустройство общественных и дворовых территорий</a:t>
                </a:r>
                <a:endParaRPr sz="1598">
                  <a:solidFill>
                    <a:prstClr val="black"/>
                  </a:solidFill>
                  <a:cs typeface="Calibri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 bwMode="auto">
            <a:xfrm>
              <a:off x="4083300" y="1236463"/>
              <a:ext cx="2060757" cy="1152128"/>
              <a:chOff x="3380446" y="1492292"/>
              <a:chExt cx="2060757" cy="1152128"/>
            </a:xfrm>
          </p:grpSpPr>
          <p:grpSp>
            <p:nvGrpSpPr>
              <p:cNvPr id="36" name="Группа 35"/>
              <p:cNvGrpSpPr/>
              <p:nvPr/>
            </p:nvGrpSpPr>
            <p:grpSpPr bwMode="auto">
              <a:xfrm>
                <a:off x="3380446" y="1492292"/>
                <a:ext cx="2060757" cy="417830"/>
                <a:chOff x="3380446" y="1492292"/>
                <a:chExt cx="2060757" cy="417830"/>
              </a:xfrm>
            </p:grpSpPr>
            <p:sp>
              <p:nvSpPr>
                <p:cNvPr id="43" name="object 22"/>
                <p:cNvSpPr txBox="1"/>
                <p:nvPr/>
              </p:nvSpPr>
              <p:spPr bwMode="auto">
                <a:xfrm>
                  <a:off x="3380446" y="1492292"/>
                  <a:ext cx="398054" cy="417830"/>
                </a:xfrm>
                <a:prstGeom prst="rect">
                  <a:avLst/>
                </a:prstGeom>
                <a:grp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  <a:defRPr/>
                  </a:pPr>
                  <a:r>
                    <a:rPr lang="ru-RU" sz="2546" b="1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1</a:t>
                  </a:r>
                  <a:endParaRPr sz="2546" b="1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object 24"/>
                <p:cNvSpPr txBox="1"/>
                <p:nvPr/>
              </p:nvSpPr>
              <p:spPr bwMode="auto">
                <a:xfrm>
                  <a:off x="3626736" y="1652066"/>
                  <a:ext cx="1814467" cy="193002"/>
                </a:xfrm>
                <a:prstGeom prst="rect">
                  <a:avLst/>
                </a:prstGeom>
                <a:grp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  <a:defRPr/>
                  </a:pPr>
                  <a:r>
                    <a:rPr lang="ru-RU" sz="1148" spc="-35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общественная территория</a:t>
                  </a:r>
                  <a:endParaRPr sz="1148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 bwMode="auto">
              <a:xfrm>
                <a:off x="3380446" y="2235975"/>
                <a:ext cx="1678255" cy="408445"/>
                <a:chOff x="3380446" y="2235975"/>
                <a:chExt cx="1678255" cy="408445"/>
              </a:xfrm>
            </p:grpSpPr>
            <p:sp>
              <p:nvSpPr>
                <p:cNvPr id="41" name="object 22"/>
                <p:cNvSpPr txBox="1"/>
                <p:nvPr/>
              </p:nvSpPr>
              <p:spPr bwMode="auto">
                <a:xfrm>
                  <a:off x="3380446" y="2235975"/>
                  <a:ext cx="935668" cy="408445"/>
                </a:xfrm>
                <a:prstGeom prst="rect">
                  <a:avLst/>
                </a:prstGeom>
                <a:grp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  <a:defRPr/>
                  </a:pPr>
                  <a:r>
                    <a:rPr lang="ru-RU" sz="2546" b="1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2</a:t>
                  </a:r>
                  <a:endParaRPr sz="2546" b="1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2" name="object 24"/>
                <p:cNvSpPr txBox="1"/>
                <p:nvPr/>
              </p:nvSpPr>
              <p:spPr bwMode="auto">
                <a:xfrm>
                  <a:off x="3626736" y="2395750"/>
                  <a:ext cx="1431965" cy="193002"/>
                </a:xfrm>
                <a:prstGeom prst="rect">
                  <a:avLst/>
                </a:prstGeom>
                <a:grp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  <a:defRPr/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дворовых территории</a:t>
                  </a:r>
                  <a:endParaRPr sz="1148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32" name="object 22"/>
            <p:cNvSpPr txBox="1"/>
            <p:nvPr/>
          </p:nvSpPr>
          <p:spPr bwMode="auto">
            <a:xfrm>
              <a:off x="513858" y="2052154"/>
              <a:ext cx="1001323" cy="408445"/>
            </a:xfrm>
            <a:prstGeom prst="rect">
              <a:avLst/>
            </a:prstGeom>
            <a:grpFill/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  <a:defRPr/>
              </a:pPr>
              <a:r>
                <a:rPr lang="ru-RU" sz="2546" b="1" dirty="0">
                  <a:solidFill>
                    <a:srgbClr val="45B97C"/>
                  </a:solidFill>
                  <a:latin typeface="Arial"/>
                  <a:cs typeface="Arial"/>
                </a:rPr>
                <a:t>38,51</a:t>
              </a:r>
              <a:endParaRPr sz="2546" b="1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 bwMode="auto">
            <a:xfrm>
              <a:off x="1329871" y="2096714"/>
              <a:ext cx="2257879" cy="336631"/>
            </a:xfrm>
            <a:prstGeom prst="rect">
              <a:avLst/>
            </a:prstGeom>
            <a:grpFill/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  <a:defRPr/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руб. </a:t>
              </a:r>
              <a:endParaRPr sz="1797" dirty="0"/>
            </a:p>
            <a:p>
              <a:pPr marL="12682">
                <a:spcBef>
                  <a:spcPts val="125"/>
                </a:spcBef>
                <a:defRPr/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29,78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7,59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МБ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1,13)</a:t>
              </a:r>
              <a:endParaRPr sz="899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3" name="object 24"/>
          <p:cNvSpPr txBox="1"/>
          <p:nvPr/>
        </p:nvSpPr>
        <p:spPr bwMode="auto"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799" spc="-35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24"/>
          <p:cNvSpPr txBox="1"/>
          <p:nvPr/>
        </p:nvSpPr>
        <p:spPr bwMode="auto">
          <a:xfrm>
            <a:off x="6798355" y="2955551"/>
            <a:ext cx="2258475" cy="369459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4"/>
              </a:spcBef>
              <a:defRPr/>
            </a:pPr>
            <a:r>
              <a:rPr lang="ru-RU" sz="1148" spc="-34" dirty="0">
                <a:solidFill>
                  <a:srgbClr val="57585B"/>
                </a:solidFill>
                <a:latin typeface="Arial"/>
                <a:cs typeface="Arial"/>
              </a:rPr>
              <a:t>Благоустройство дворовых территорий завершено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38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5B97C">
                <a:tint val="45000"/>
                <a:satMod val="400000"/>
              </a:srgbClr>
            </a:duotone>
          </a:blip>
          <a:stretch/>
        </p:blipFill>
        <p:spPr bwMode="auto">
          <a:xfrm>
            <a:off x="6297795" y="2945102"/>
            <a:ext cx="379908" cy="379908"/>
          </a:xfrm>
          <a:prstGeom prst="rect">
            <a:avLst/>
          </a:prstGeom>
          <a:noFill/>
        </p:spPr>
      </p:pic>
      <p:sp>
        <p:nvSpPr>
          <p:cNvPr id="40" name="object 24"/>
          <p:cNvSpPr txBox="1"/>
          <p:nvPr/>
        </p:nvSpPr>
        <p:spPr bwMode="auto">
          <a:xfrm>
            <a:off x="6801152" y="2206562"/>
            <a:ext cx="2346241" cy="192734"/>
          </a:xfrm>
          <a:prstGeom prst="rect">
            <a:avLst/>
          </a:prstGeom>
          <a:grpFill/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реализации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47" name="object 22"/>
          <p:cNvSpPr txBox="1"/>
          <p:nvPr/>
        </p:nvSpPr>
        <p:spPr bwMode="auto">
          <a:xfrm>
            <a:off x="6801152" y="2328439"/>
            <a:ext cx="2346241" cy="407879"/>
          </a:xfrm>
          <a:prstGeom prst="rect">
            <a:avLst/>
          </a:prstGeom>
          <a:noFill/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2546" b="1" dirty="0">
                <a:solidFill>
                  <a:srgbClr val="45B97C"/>
                </a:solidFill>
                <a:latin typeface="Arial"/>
                <a:cs typeface="Arial"/>
              </a:rPr>
              <a:t>до 30.11.2022</a:t>
            </a:r>
            <a:endParaRPr sz="2546" b="1" dirty="0">
              <a:solidFill>
                <a:srgbClr val="45B97C"/>
              </a:solidFill>
              <a:latin typeface="Arial"/>
              <a:cs typeface="Arial"/>
            </a:endParaRPr>
          </a:p>
        </p:txBody>
      </p:sp>
      <p:grpSp>
        <p:nvGrpSpPr>
          <p:cNvPr id="49" name="Группа 48"/>
          <p:cNvGrpSpPr/>
          <p:nvPr/>
        </p:nvGrpSpPr>
        <p:grpSpPr bwMode="auto">
          <a:xfrm>
            <a:off x="386813" y="3917598"/>
            <a:ext cx="5748723" cy="1265578"/>
            <a:chOff x="425810" y="1836553"/>
            <a:chExt cx="5721847" cy="955032"/>
          </a:xfrm>
        </p:grpSpPr>
        <p:sp>
          <p:nvSpPr>
            <p:cNvPr id="65" name="object 17"/>
            <p:cNvSpPr txBox="1"/>
            <p:nvPr/>
          </p:nvSpPr>
          <p:spPr bwMode="auto">
            <a:xfrm>
              <a:off x="425810" y="1836553"/>
              <a:ext cx="5721847" cy="491259"/>
            </a:xfrm>
            <a:prstGeom prst="rect">
              <a:avLst/>
            </a:prstGeom>
            <a:solidFill>
              <a:srgbClr val="45B97C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  <a:defRPr/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Всероссийский конкурс лучших проектов создания комфортной городской среды в малых городах и исторических поселениях</a:t>
              </a:r>
              <a:endParaRPr sz="1598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56" name="object 22"/>
            <p:cNvSpPr txBox="1"/>
            <p:nvPr/>
          </p:nvSpPr>
          <p:spPr bwMode="auto">
            <a:xfrm>
              <a:off x="513858" y="2390325"/>
              <a:ext cx="1001323" cy="307794"/>
            </a:xfrm>
            <a:prstGeom prst="rect">
              <a:avLst/>
            </a:prstGeom>
            <a:grpFill/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  <a:defRPr/>
              </a:pPr>
              <a:r>
                <a:rPr lang="ru-RU" sz="2546" b="1" dirty="0">
                  <a:solidFill>
                    <a:srgbClr val="45B97C"/>
                  </a:solidFill>
                  <a:latin typeface="Arial"/>
                  <a:cs typeface="Arial"/>
                </a:rPr>
                <a:t>109,65</a:t>
              </a:r>
              <a:endParaRPr sz="2546" b="1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4"/>
            <p:cNvSpPr txBox="1"/>
            <p:nvPr/>
          </p:nvSpPr>
          <p:spPr bwMode="auto">
            <a:xfrm>
              <a:off x="1546261" y="2433539"/>
              <a:ext cx="2257879" cy="358046"/>
            </a:xfrm>
            <a:prstGeom prst="rect">
              <a:avLst/>
            </a:prstGeom>
            <a:grpFill/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  <a:defRPr/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руб. </a:t>
              </a:r>
              <a:endParaRPr sz="1797" dirty="0"/>
            </a:p>
            <a:p>
              <a:pPr marL="12682">
                <a:spcBef>
                  <a:spcPts val="125"/>
                </a:spcBef>
                <a:defRPr/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80,0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14,07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МБ </a:t>
              </a: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8,44 средства частных инвесторов 7,14)</a:t>
              </a:r>
              <a:endParaRPr sz="899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6" name="object 24"/>
          <p:cNvSpPr txBox="1"/>
          <p:nvPr/>
        </p:nvSpPr>
        <p:spPr bwMode="auto">
          <a:xfrm>
            <a:off x="6801152" y="4723346"/>
            <a:ext cx="2258475" cy="190905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4"/>
              </a:spcBef>
              <a:defRPr/>
            </a:pPr>
            <a:r>
              <a:rPr lang="ru-RU" sz="1148" spc="-34" dirty="0">
                <a:solidFill>
                  <a:srgbClr val="57585B"/>
                </a:solidFill>
                <a:latin typeface="Arial"/>
                <a:cs typeface="Arial"/>
              </a:rPr>
              <a:t>и</a:t>
            </a:r>
            <a:r>
              <a:rPr lang="ru-RU" sz="1148" spc="-34" dirty="0">
                <a:solidFill>
                  <a:srgbClr val="57585B"/>
                </a:solidFill>
                <a:latin typeface="Arial"/>
                <a:cs typeface="Arial"/>
              </a:rPr>
              <a:t>сполнение 36%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67" name="object 24"/>
          <p:cNvSpPr txBox="1"/>
          <p:nvPr/>
        </p:nvSpPr>
        <p:spPr bwMode="auto">
          <a:xfrm>
            <a:off x="6801152" y="3895424"/>
            <a:ext cx="2346241" cy="369460"/>
          </a:xfrm>
          <a:prstGeom prst="rect">
            <a:avLst/>
          </a:prstGeom>
          <a:grpFill/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завершения работ по контракту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68" name="object 22"/>
          <p:cNvSpPr txBox="1"/>
          <p:nvPr/>
        </p:nvSpPr>
        <p:spPr bwMode="auto">
          <a:xfrm>
            <a:off x="6801152" y="4291898"/>
            <a:ext cx="2346241" cy="407879"/>
          </a:xfrm>
          <a:prstGeom prst="rect">
            <a:avLst/>
          </a:prstGeom>
          <a:noFill/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2546" b="1" dirty="0">
                <a:solidFill>
                  <a:srgbClr val="45B97C"/>
                </a:solidFill>
                <a:latin typeface="Arial"/>
                <a:cs typeface="Arial"/>
              </a:rPr>
              <a:t>до 15.12.2022</a:t>
            </a:r>
            <a:endParaRPr sz="2546" b="1" dirty="0">
              <a:solidFill>
                <a:srgbClr val="45B97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7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99272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841793"/>
            <a:ext cx="1126268" cy="1126268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158530" y="1927911"/>
            <a:ext cx="8814237" cy="1717741"/>
            <a:chOff x="375755" y="1213319"/>
            <a:chExt cx="8760178" cy="964045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375755" y="1213319"/>
              <a:ext cx="8760178" cy="964045"/>
              <a:chOff x="375755" y="1060919"/>
              <a:chExt cx="8760178" cy="964045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375755" y="1060919"/>
                <a:ext cx="4566559" cy="578853"/>
                <a:chOff x="223355" y="1066276"/>
                <a:chExt cx="4566559" cy="578853"/>
              </a:xfrm>
            </p:grpSpPr>
            <p:sp>
              <p:nvSpPr>
                <p:cNvPr id="101" name="object 16"/>
                <p:cNvSpPr txBox="1"/>
                <p:nvPr/>
              </p:nvSpPr>
              <p:spPr>
                <a:xfrm>
                  <a:off x="314553" y="1066276"/>
                  <a:ext cx="2971800" cy="265352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«Обеспечение устойчивого сокращения непригодного для проживания жилищного фонда»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45B97C"/>
                      </a:solidFill>
                      <a:latin typeface="Calibri"/>
                      <a:cs typeface="Calibri"/>
                    </a:rPr>
                    <a:t>Министерство строительства Иркутской области</a:t>
                  </a:r>
                  <a:endParaRPr sz="999" dirty="0">
                    <a:solidFill>
                      <a:srgbClr val="45B97C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2" name="object 17"/>
                <p:cNvSpPr txBox="1"/>
                <p:nvPr/>
              </p:nvSpPr>
              <p:spPr>
                <a:xfrm>
                  <a:off x="223355" y="1393183"/>
                  <a:ext cx="4566559" cy="251946"/>
                </a:xfrm>
                <a:prstGeom prst="rect">
                  <a:avLst/>
                </a:prstGeom>
                <a:solidFill>
                  <a:srgbClr val="45B97C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П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риобретение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жилых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помещений, возмещение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за изымаемые жилые </a:t>
                  </a:r>
                  <a:r>
                    <a:rPr lang="ru-RU" sz="1598" spc="-5" dirty="0">
                      <a:solidFill>
                        <a:schemeClr val="bg1"/>
                      </a:solidFill>
                      <a:cs typeface="Calibri"/>
                    </a:rPr>
                    <a:t>помещения</a:t>
                  </a:r>
                  <a:endParaRPr sz="1598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4985441" y="1396849"/>
                <a:ext cx="2140282" cy="628115"/>
                <a:chOff x="4282587" y="1652678"/>
                <a:chExt cx="2140282" cy="628115"/>
              </a:xfrm>
            </p:grpSpPr>
            <p:grpSp>
              <p:nvGrpSpPr>
                <p:cNvPr id="92" name="Группа 91"/>
                <p:cNvGrpSpPr/>
                <p:nvPr/>
              </p:nvGrpSpPr>
              <p:grpSpPr>
                <a:xfrm>
                  <a:off x="4331991" y="1652678"/>
                  <a:ext cx="2090878" cy="394949"/>
                  <a:chOff x="4331991" y="1652678"/>
                  <a:chExt cx="2090878" cy="394949"/>
                </a:xfrm>
              </p:grpSpPr>
              <p:sp>
                <p:nvSpPr>
                  <p:cNvPr id="99" name="object 22"/>
                  <p:cNvSpPr txBox="1"/>
                  <p:nvPr/>
                </p:nvSpPr>
                <p:spPr>
                  <a:xfrm>
                    <a:off x="4331991" y="1818714"/>
                    <a:ext cx="635250" cy="228913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b="1" spc="-25" dirty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  65</a:t>
                    </a: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0" name="object 24"/>
                  <p:cNvSpPr txBox="1"/>
                  <p:nvPr/>
                </p:nvSpPr>
                <p:spPr>
                  <a:xfrm>
                    <a:off x="5051269" y="1652678"/>
                    <a:ext cx="1371600" cy="108168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человека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93" name="Группа 92"/>
                <p:cNvGrpSpPr/>
                <p:nvPr/>
              </p:nvGrpSpPr>
              <p:grpSpPr>
                <a:xfrm>
                  <a:off x="4484329" y="1957804"/>
                  <a:ext cx="1388654" cy="251573"/>
                  <a:chOff x="4484329" y="1957804"/>
                  <a:chExt cx="1388654" cy="251573"/>
                </a:xfrm>
              </p:grpSpPr>
              <p:sp>
                <p:nvSpPr>
                  <p:cNvPr id="97" name="object 22"/>
                  <p:cNvSpPr txBox="1"/>
                  <p:nvPr/>
                </p:nvSpPr>
                <p:spPr>
                  <a:xfrm>
                    <a:off x="4484329" y="1957804"/>
                    <a:ext cx="932180" cy="228554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2546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8" name="object 24"/>
                  <p:cNvSpPr txBox="1"/>
                  <p:nvPr/>
                </p:nvSpPr>
                <p:spPr>
                  <a:xfrm>
                    <a:off x="5047483" y="2101389"/>
                    <a:ext cx="825500" cy="107988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4282587" y="2051880"/>
                  <a:ext cx="1909294" cy="228913"/>
                  <a:chOff x="4282587" y="2051880"/>
                  <a:chExt cx="1909294" cy="228913"/>
                </a:xfrm>
              </p:grpSpPr>
              <p:sp>
                <p:nvSpPr>
                  <p:cNvPr id="95" name="object 22"/>
                  <p:cNvSpPr txBox="1"/>
                  <p:nvPr/>
                </p:nvSpPr>
                <p:spPr>
                  <a:xfrm>
                    <a:off x="4282587" y="2051880"/>
                    <a:ext cx="1487557" cy="228913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2546" dirty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  </a:t>
                    </a:r>
                    <a:r>
                      <a:rPr lang="ru-RU" sz="2546" b="1" dirty="0">
                        <a:solidFill>
                          <a:srgbClr val="45B97C"/>
                        </a:solidFill>
                        <a:latin typeface="Arial"/>
                        <a:cs typeface="Arial"/>
                      </a:rPr>
                      <a:t>1 929,7</a:t>
                    </a:r>
                    <a:endParaRPr sz="2546" b="1" dirty="0">
                      <a:solidFill>
                        <a:srgbClr val="45B97C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6" name="object 24"/>
                  <p:cNvSpPr txBox="1"/>
                  <p:nvPr/>
                </p:nvSpPr>
                <p:spPr>
                  <a:xfrm>
                    <a:off x="5506081" y="2143327"/>
                    <a:ext cx="685800" cy="108168"/>
                  </a:xfrm>
                  <a:prstGeom prst="rect">
                    <a:avLst/>
                  </a:prstGeom>
                </p:spPr>
                <p:txBody>
                  <a:bodyPr vert="horz" wrap="square" lIns="0" tIns="15853" rIns="0" bIns="0" rtlCol="0">
                    <a:spAutoFit/>
                  </a:bodyPr>
                  <a:lstStyle/>
                  <a:p>
                    <a:pPr marL="12682">
                      <a:spcBef>
                        <a:spcPts val="125"/>
                      </a:spcBef>
                    </a:pPr>
                    <a:r>
                      <a:rPr lang="ru-RU" sz="1148" spc="-35" dirty="0">
                        <a:solidFill>
                          <a:srgbClr val="57585B"/>
                        </a:solidFill>
                        <a:latin typeface="Arial"/>
                        <a:cs typeface="Arial"/>
                      </a:rPr>
                      <a:t>кв.м</a:t>
                    </a:r>
                    <a:endParaRPr sz="1148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87" name="Группа 86"/>
              <p:cNvGrpSpPr/>
              <p:nvPr/>
            </p:nvGrpSpPr>
            <p:grpSpPr>
              <a:xfrm>
                <a:off x="6757752" y="1409897"/>
                <a:ext cx="2378181" cy="328249"/>
                <a:chOff x="6191695" y="1516192"/>
                <a:chExt cx="2378181" cy="328249"/>
              </a:xfrm>
            </p:grpSpPr>
            <p:sp>
              <p:nvSpPr>
                <p:cNvPr id="90" name="object 24"/>
                <p:cNvSpPr txBox="1"/>
                <p:nvPr/>
              </p:nvSpPr>
              <p:spPr>
                <a:xfrm>
                  <a:off x="6191695" y="1516192"/>
                  <a:ext cx="2349500" cy="107988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1" name="object 22"/>
                <p:cNvSpPr txBox="1"/>
                <p:nvPr/>
              </p:nvSpPr>
              <p:spPr>
                <a:xfrm>
                  <a:off x="6220376" y="1615528"/>
                  <a:ext cx="2349500" cy="228913"/>
                </a:xfrm>
                <a:prstGeom prst="rect">
                  <a:avLst/>
                </a:prstGeom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</a:pPr>
                  <a:r>
                    <a:rPr lang="ru-RU" sz="2546" b="1" spc="-25" dirty="0">
                      <a:solidFill>
                        <a:srgbClr val="45B97C"/>
                      </a:solidFill>
                      <a:latin typeface="Arial"/>
                      <a:cs typeface="Arial"/>
                    </a:rPr>
                    <a:t>до 31.12.2023</a:t>
                  </a:r>
                  <a:endParaRPr sz="2546" dirty="0">
                    <a:solidFill>
                      <a:srgbClr val="45B97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88" name="object 22"/>
              <p:cNvSpPr txBox="1"/>
              <p:nvPr/>
            </p:nvSpPr>
            <p:spPr>
              <a:xfrm>
                <a:off x="497037" y="1689841"/>
                <a:ext cx="1001323" cy="22891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45B97C"/>
                    </a:solidFill>
                    <a:latin typeface="Arial"/>
                    <a:cs typeface="Arial"/>
                  </a:rPr>
                  <a:t>144,7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9" name="object 24"/>
              <p:cNvSpPr txBox="1"/>
              <p:nvPr/>
            </p:nvSpPr>
            <p:spPr>
              <a:xfrm>
                <a:off x="1358113" y="1718580"/>
                <a:ext cx="2257879" cy="18866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руб.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140,7 ОБ 3,5  МБ 0,5)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83" name="object 24"/>
            <p:cNvSpPr txBox="1"/>
            <p:nvPr/>
          </p:nvSpPr>
          <p:spPr>
            <a:xfrm>
              <a:off x="7084187" y="1970404"/>
              <a:ext cx="1980844" cy="108168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законтрактовано 1 055 кв. м</a:t>
              </a:r>
              <a:endParaRPr lang="ru-RU" sz="1148" dirty="0">
                <a:latin typeface="Arial"/>
                <a:cs typeface="Arial"/>
              </a:endParaRPr>
            </a:p>
          </p:txBody>
        </p:sp>
      </p:grpSp>
      <p:sp>
        <p:nvSpPr>
          <p:cNvPr id="28" name="object 22"/>
          <p:cNvSpPr txBox="1"/>
          <p:nvPr/>
        </p:nvSpPr>
        <p:spPr>
          <a:xfrm>
            <a:off x="4979153" y="2368671"/>
            <a:ext cx="639170" cy="407879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45B97C"/>
                </a:solidFill>
                <a:latin typeface="Arial"/>
                <a:cs typeface="Arial"/>
              </a:rPr>
              <a:t>154</a:t>
            </a:r>
            <a:endParaRPr sz="2546" dirty="0">
              <a:solidFill>
                <a:srgbClr val="45B97C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84" y="3283889"/>
            <a:ext cx="182642" cy="176554"/>
          </a:xfrm>
          <a:prstGeom prst="rect">
            <a:avLst/>
          </a:prstGeom>
        </p:spPr>
      </p:pic>
      <p:sp>
        <p:nvSpPr>
          <p:cNvPr id="30" name="object 24"/>
          <p:cNvSpPr txBox="1"/>
          <p:nvPr/>
        </p:nvSpPr>
        <p:spPr>
          <a:xfrm>
            <a:off x="5581987" y="2770888"/>
            <a:ext cx="1380064" cy="382267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жилых</a:t>
            </a:r>
          </a:p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помещений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0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636028" y="1326356"/>
            <a:ext cx="7463584" cy="396354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  <a:defRPr/>
            </a:pPr>
            <a:r>
              <a:rPr lang="ru-RU" sz="3245" spc="-30">
                <a:solidFill>
                  <a:srgbClr val="57585B"/>
                </a:solidFill>
              </a:rPr>
              <a:t>Национальный проект «Образование»</a:t>
            </a:r>
            <a:endParaRPr sz="3245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797"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505719" y="2184084"/>
            <a:ext cx="8236953" cy="2012455"/>
            <a:chOff x="496442" y="1423116"/>
            <a:chExt cx="8248393" cy="2015250"/>
          </a:xfrm>
        </p:grpSpPr>
        <p:grpSp>
          <p:nvGrpSpPr>
            <p:cNvPr id="27" name="Группа 26"/>
            <p:cNvGrpSpPr/>
            <p:nvPr/>
          </p:nvGrpSpPr>
          <p:grpSpPr bwMode="auto">
            <a:xfrm>
              <a:off x="496442" y="1423116"/>
              <a:ext cx="4359961" cy="2015250"/>
              <a:chOff x="496442" y="1270716"/>
              <a:chExt cx="4359961" cy="2015250"/>
            </a:xfrm>
          </p:grpSpPr>
          <p:grpSp>
            <p:nvGrpSpPr>
              <p:cNvPr id="24" name="Группа 23"/>
              <p:cNvGrpSpPr/>
              <p:nvPr/>
            </p:nvGrpSpPr>
            <p:grpSpPr bwMode="auto">
              <a:xfrm>
                <a:off x="496442" y="1270716"/>
                <a:ext cx="4359961" cy="1609457"/>
                <a:chOff x="344042" y="1276073"/>
                <a:chExt cx="4359961" cy="1609457"/>
              </a:xfrm>
            </p:grpSpPr>
            <p:sp>
              <p:nvSpPr>
                <p:cNvPr id="10" name="object 16"/>
                <p:cNvSpPr txBox="1"/>
                <p:nvPr/>
              </p:nvSpPr>
              <p:spPr bwMode="auto">
                <a:xfrm>
                  <a:off x="344042" y="1276073"/>
                  <a:ext cx="2971800" cy="319959"/>
                </a:xfrm>
                <a:prstGeom prst="rect">
                  <a:avLst/>
                </a:prstGeom>
                <a:grpFill/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>
                    <a:defRPr/>
                  </a:pPr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</a:t>
                  </a:r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«Цифровая образовательная среда»</a:t>
                  </a:r>
                  <a:endParaRPr sz="1797" dirty="0"/>
                </a:p>
                <a:p>
                  <a:pPr marL="12682" marR="76093">
                    <a:defRPr/>
                  </a:pPr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образования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" name="object 17"/>
                <p:cNvSpPr txBox="1"/>
                <p:nvPr/>
              </p:nvSpPr>
              <p:spPr bwMode="auto">
                <a:xfrm>
                  <a:off x="344042" y="1615251"/>
                  <a:ext cx="4359961" cy="1270279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defRPr/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Приобретение 5 комплектов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оборудования:</a:t>
                  </a:r>
                </a:p>
                <a:p>
                  <a:pPr marL="115408" marR="369687">
                    <a:lnSpc>
                      <a:spcPts val="1598"/>
                    </a:lnSpc>
                    <a:defRPr/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МАОУ «Городская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гимназия №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1» </a:t>
                  </a:r>
                </a:p>
                <a:p>
                  <a:pPr marL="115408" marR="369687">
                    <a:lnSpc>
                      <a:spcPts val="1598"/>
                    </a:lnSpc>
                    <a:defRPr/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МАОУ «СОШ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№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9»</a:t>
                  </a:r>
                </a:p>
                <a:p>
                  <a:pPr marL="115408" marR="369687">
                    <a:lnSpc>
                      <a:spcPts val="1598"/>
                    </a:lnSpc>
                    <a:defRPr/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МАОУ «СОШ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№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11»</a:t>
                  </a:r>
                </a:p>
                <a:p>
                  <a:pPr marL="115408" marR="369687">
                    <a:lnSpc>
                      <a:spcPts val="1598"/>
                    </a:lnSpc>
                    <a:defRPr/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МБОУ «СОШ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№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17» </a:t>
                  </a:r>
                </a:p>
                <a:p>
                  <a:pPr marL="115408" marR="369687">
                    <a:lnSpc>
                      <a:spcPts val="1598"/>
                    </a:lnSpc>
                    <a:defRPr/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МБОУ «СОШ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№ 8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имени Бусыгина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М.И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.»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25" name="object 22"/>
              <p:cNvSpPr txBox="1"/>
              <p:nvPr/>
            </p:nvSpPr>
            <p:spPr bwMode="auto">
              <a:xfrm>
                <a:off x="552414" y="2877521"/>
                <a:ext cx="1001323" cy="408445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8,61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object 24"/>
              <p:cNvSpPr txBox="1"/>
              <p:nvPr/>
            </p:nvSpPr>
            <p:spPr bwMode="auto">
              <a:xfrm>
                <a:off x="1183841" y="2936914"/>
                <a:ext cx="1800997" cy="336631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руб. </a:t>
                </a:r>
                <a:endParaRPr sz="1797" dirty="0"/>
              </a:p>
              <a:p>
                <a:pPr marL="12682">
                  <a:spcBef>
                    <a:spcPts val="125"/>
                  </a:spcBef>
                  <a:defRPr/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8,27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0,34)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48" name="object 24"/>
            <p:cNvSpPr txBox="1"/>
            <p:nvPr/>
          </p:nvSpPr>
          <p:spPr bwMode="auto">
            <a:xfrm>
              <a:off x="6957632" y="2214771"/>
              <a:ext cx="1787203" cy="193002"/>
            </a:xfrm>
            <a:prstGeom prst="rect">
              <a:avLst/>
            </a:prstGeom>
            <a:grpFill/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  <a:defRPr/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м</a:t>
              </a: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ероприятие реализовано</a:t>
              </a:r>
              <a:endParaRPr lang="ru-RU" sz="1148" dirty="0">
                <a:latin typeface="Arial"/>
                <a:cs typeface="Arial"/>
              </a:endParaRPr>
            </a:p>
          </p:txBody>
        </p:sp>
        <p:pic>
          <p:nvPicPr>
            <p:cNvPr id="205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EAECD">
                  <a:tint val="45000"/>
                  <a:satMod val="400000"/>
                </a:srgbClr>
              </a:duotone>
            </a:blip>
            <a:stretch/>
          </p:blipFill>
          <p:spPr bwMode="auto">
            <a:xfrm>
              <a:off x="6546281" y="2163019"/>
              <a:ext cx="355056" cy="348715"/>
            </a:xfrm>
            <a:prstGeom prst="rect">
              <a:avLst/>
            </a:prstGeom>
            <a:noFill/>
          </p:spPr>
        </p:pic>
      </p:grp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24266" y="1278392"/>
            <a:ext cx="851362" cy="704816"/>
          </a:xfrm>
          <a:prstGeom prst="rect">
            <a:avLst/>
          </a:prstGeom>
          <a:noFill/>
        </p:spPr>
      </p:pic>
      <p:sp>
        <p:nvSpPr>
          <p:cNvPr id="62" name="object 24"/>
          <p:cNvSpPr txBox="1"/>
          <p:nvPr/>
        </p:nvSpPr>
        <p:spPr bwMode="auto">
          <a:xfrm>
            <a:off x="8909376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799" spc="-35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>
              <a:latin typeface="Arial"/>
              <a:cs typeface="Arial"/>
            </a:endParaRPr>
          </a:p>
        </p:txBody>
      </p:sp>
      <p:grpSp>
        <p:nvGrpSpPr>
          <p:cNvPr id="30" name="Группа 29"/>
          <p:cNvGrpSpPr/>
          <p:nvPr/>
        </p:nvGrpSpPr>
        <p:grpSpPr bwMode="auto">
          <a:xfrm>
            <a:off x="544221" y="4429191"/>
            <a:ext cx="8384634" cy="1176883"/>
            <a:chOff x="496442" y="1423116"/>
            <a:chExt cx="8396279" cy="1178518"/>
          </a:xfrm>
        </p:grpSpPr>
        <p:grpSp>
          <p:nvGrpSpPr>
            <p:cNvPr id="31" name="Группа 30"/>
            <p:cNvGrpSpPr/>
            <p:nvPr/>
          </p:nvGrpSpPr>
          <p:grpSpPr bwMode="auto">
            <a:xfrm>
              <a:off x="496442" y="1423116"/>
              <a:ext cx="8396279" cy="1178518"/>
              <a:chOff x="496442" y="1270716"/>
              <a:chExt cx="8396279" cy="1178518"/>
            </a:xfrm>
          </p:grpSpPr>
          <p:grpSp>
            <p:nvGrpSpPr>
              <p:cNvPr id="34" name="Группа 33"/>
              <p:cNvGrpSpPr/>
              <p:nvPr/>
            </p:nvGrpSpPr>
            <p:grpSpPr bwMode="auto">
              <a:xfrm>
                <a:off x="496442" y="1270716"/>
                <a:ext cx="5732417" cy="794571"/>
                <a:chOff x="344042" y="1276073"/>
                <a:chExt cx="5732417" cy="794571"/>
              </a:xfrm>
            </p:grpSpPr>
            <p:sp>
              <p:nvSpPr>
                <p:cNvPr id="40" name="object 16"/>
                <p:cNvSpPr txBox="1"/>
                <p:nvPr/>
              </p:nvSpPr>
              <p:spPr bwMode="auto">
                <a:xfrm>
                  <a:off x="344042" y="1276073"/>
                  <a:ext cx="3476518" cy="319959"/>
                </a:xfrm>
                <a:prstGeom prst="rect">
                  <a:avLst/>
                </a:prstGeom>
                <a:grpFill/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>
                    <a:defRPr/>
                  </a:pPr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«Патриотическое воспитание граждан»</a:t>
                  </a:r>
                  <a:endParaRPr sz="1797" dirty="0"/>
                </a:p>
                <a:p>
                  <a:pPr marL="12682" marR="76093">
                    <a:defRPr/>
                  </a:pPr>
                  <a:r>
                    <a:rPr lang="ru-RU" sz="999" spc="10" dirty="0">
                      <a:solidFill>
                        <a:srgbClr val="0EAECD"/>
                      </a:solidFill>
                      <a:latin typeface="Calibri"/>
                      <a:cs typeface="Calibri"/>
                    </a:rPr>
                    <a:t>Министерство по молодежной политике Иркутской области</a:t>
                  </a:r>
                  <a:endParaRPr sz="999" dirty="0">
                    <a:solidFill>
                      <a:srgbClr val="0EAECD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" name="object 17"/>
                <p:cNvSpPr txBox="1"/>
                <p:nvPr/>
              </p:nvSpPr>
              <p:spPr bwMode="auto">
                <a:xfrm>
                  <a:off x="361458" y="1623924"/>
                  <a:ext cx="5715001" cy="446720"/>
                </a:xfrm>
                <a:prstGeom prst="rect">
                  <a:avLst/>
                </a:prstGeom>
                <a:solidFill>
                  <a:srgbClr val="64BDE1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  <a:defRPr/>
                  </a:pPr>
                  <a:r>
                    <a:rPr lang="ru-RU" sz="1598" spc="-5" dirty="0">
                      <a:solidFill>
                        <a:srgbClr val="FFFFFF"/>
                      </a:solidFill>
                      <a:latin typeface="Calibri"/>
                      <a:cs typeface="Calibri"/>
                    </a:rPr>
                    <a:t>Проведение мероприятий по патриотическому воспитанию молодежи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5" name="Группа 34"/>
              <p:cNvGrpSpPr/>
              <p:nvPr/>
            </p:nvGrpSpPr>
            <p:grpSpPr bwMode="auto">
              <a:xfrm>
                <a:off x="6543221" y="1397673"/>
                <a:ext cx="2349500" cy="575369"/>
                <a:chOff x="5977164" y="1503968"/>
                <a:chExt cx="2349500" cy="575369"/>
              </a:xfrm>
            </p:grpSpPr>
            <p:sp>
              <p:nvSpPr>
                <p:cNvPr id="38" name="object 24"/>
                <p:cNvSpPr txBox="1"/>
                <p:nvPr/>
              </p:nvSpPr>
              <p:spPr bwMode="auto">
                <a:xfrm>
                  <a:off x="5977164" y="1503968"/>
                  <a:ext cx="2349500" cy="193002"/>
                </a:xfrm>
                <a:prstGeom prst="rect">
                  <a:avLst/>
                </a:prstGeom>
                <a:grp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  <a:defRPr/>
                  </a:pPr>
                  <a:r>
                    <a:rPr lang="ru-RU" sz="1148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Срок реализации</a:t>
                  </a:r>
                  <a:endParaRPr sz="1148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9" name="object 22"/>
                <p:cNvSpPr txBox="1"/>
                <p:nvPr/>
              </p:nvSpPr>
              <p:spPr bwMode="auto">
                <a:xfrm>
                  <a:off x="5977164" y="1670892"/>
                  <a:ext cx="2349500" cy="408445"/>
                </a:xfrm>
                <a:prstGeom prst="rect">
                  <a:avLst/>
                </a:prstGeom>
                <a:noFill/>
              </p:spPr>
              <p:txBody>
                <a:bodyPr vert="horz" wrap="square" lIns="0" tIns="15853" rIns="0" bIns="0" rtlCol="0">
                  <a:spAutoFit/>
                </a:bodyPr>
                <a:lstStyle/>
                <a:p>
                  <a:pPr marL="12682">
                    <a:spcBef>
                      <a:spcPts val="125"/>
                    </a:spcBef>
                    <a:defRPr/>
                  </a:pPr>
                  <a:r>
                    <a:rPr lang="ru-RU" sz="2546" b="1" spc="-25" dirty="0">
                      <a:solidFill>
                        <a:srgbClr val="64BDE1"/>
                      </a:solidFill>
                      <a:latin typeface="Arial"/>
                      <a:cs typeface="Arial"/>
                    </a:rPr>
                    <a:t>в течение года</a:t>
                  </a:r>
                  <a:endParaRPr sz="2546" dirty="0">
                    <a:solidFill>
                      <a:srgbClr val="64BDE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6" name="object 22"/>
              <p:cNvSpPr txBox="1"/>
              <p:nvPr/>
            </p:nvSpPr>
            <p:spPr bwMode="auto">
              <a:xfrm>
                <a:off x="513858" y="2040789"/>
                <a:ext cx="1001323" cy="408445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2546" b="1" spc="-25" dirty="0">
                    <a:solidFill>
                      <a:srgbClr val="64BDE1"/>
                    </a:solidFill>
                    <a:latin typeface="Arial"/>
                    <a:cs typeface="Arial"/>
                  </a:rPr>
                  <a:t>0,41</a:t>
                </a:r>
                <a:endParaRPr sz="2546" dirty="0">
                  <a:solidFill>
                    <a:srgbClr val="64BDE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object 24"/>
              <p:cNvSpPr txBox="1"/>
              <p:nvPr/>
            </p:nvSpPr>
            <p:spPr bwMode="auto">
              <a:xfrm>
                <a:off x="1210363" y="2087037"/>
                <a:ext cx="2257879" cy="336631"/>
              </a:xfrm>
              <a:prstGeom prst="rect">
                <a:avLst/>
              </a:prstGeom>
              <a:grp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  <a:defRPr/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руб. </a:t>
                </a:r>
                <a:endParaRPr sz="1797" dirty="0"/>
              </a:p>
              <a:p>
                <a:pPr marL="12682">
                  <a:spcBef>
                    <a:spcPts val="125"/>
                  </a:spcBef>
                  <a:defRPr/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(ОБ 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0,41)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sp>
          <p:nvSpPr>
            <p:cNvPr id="32" name="object 24"/>
            <p:cNvSpPr txBox="1"/>
            <p:nvPr/>
          </p:nvSpPr>
          <p:spPr bwMode="auto">
            <a:xfrm>
              <a:off x="6813616" y="2125442"/>
              <a:ext cx="1650934" cy="193002"/>
            </a:xfrm>
            <a:prstGeom prst="rect">
              <a:avLst/>
            </a:prstGeom>
            <a:grpFill/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  <a:defRPr/>
              </a:pPr>
              <a:r>
                <a:rPr lang="ru-RU" sz="1148" spc="-35">
                  <a:solidFill>
                    <a:srgbClr val="57585B"/>
                  </a:solidFill>
                  <a:latin typeface="Arial"/>
                  <a:cs typeface="Arial"/>
                </a:rPr>
                <a:t>контракт заключен</a:t>
              </a:r>
              <a:endParaRPr sz="1148">
                <a:latin typeface="Arial"/>
                <a:cs typeface="Arial"/>
              </a:endParaRPr>
            </a:p>
          </p:txBody>
        </p:sp>
        <p:pic>
          <p:nvPicPr>
            <p:cNvPr id="33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EAECD">
                  <a:tint val="45000"/>
                  <a:satMod val="400000"/>
                </a:srgbClr>
              </a:duotone>
            </a:blip>
            <a:stretch/>
          </p:blipFill>
          <p:spPr bwMode="auto">
            <a:xfrm>
              <a:off x="6562271" y="2149437"/>
              <a:ext cx="183273" cy="180000"/>
            </a:xfrm>
            <a:prstGeom prst="rect">
              <a:avLst/>
            </a:prstGeom>
            <a:noFill/>
          </p:spPr>
        </p:pic>
      </p:grpSp>
      <p:sp>
        <p:nvSpPr>
          <p:cNvPr id="42" name="object 22"/>
          <p:cNvSpPr txBox="1"/>
          <p:nvPr/>
        </p:nvSpPr>
        <p:spPr>
          <a:xfrm>
            <a:off x="4947195" y="2860281"/>
            <a:ext cx="397502" cy="4172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dirty="0">
                <a:solidFill>
                  <a:srgbClr val="64BDE1"/>
                </a:solidFill>
                <a:latin typeface="Arial"/>
                <a:cs typeface="Arial"/>
              </a:rPr>
              <a:t>28</a:t>
            </a:r>
            <a:endParaRPr sz="2546" b="1" dirty="0">
              <a:solidFill>
                <a:srgbClr val="64BDE1"/>
              </a:solidFill>
              <a:latin typeface="Arial"/>
              <a:cs typeface="Arial"/>
            </a:endParaRPr>
          </a:p>
        </p:txBody>
      </p:sp>
      <p:sp>
        <p:nvSpPr>
          <p:cNvPr id="43" name="object 24"/>
          <p:cNvSpPr txBox="1"/>
          <p:nvPr/>
        </p:nvSpPr>
        <p:spPr>
          <a:xfrm>
            <a:off x="5344698" y="2956683"/>
            <a:ext cx="1811950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ноутбуков</a:t>
            </a:r>
            <a:endParaRPr sz="114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22"/>
          <p:cNvSpPr txBox="1"/>
          <p:nvPr/>
        </p:nvSpPr>
        <p:spPr>
          <a:xfrm>
            <a:off x="5090003" y="3227474"/>
            <a:ext cx="930887" cy="4172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dirty="0">
                <a:solidFill>
                  <a:srgbClr val="64BDE1"/>
                </a:solidFill>
                <a:latin typeface="Arial"/>
                <a:cs typeface="Arial"/>
              </a:rPr>
              <a:t>1</a:t>
            </a:r>
            <a:endParaRPr sz="2546" b="1" dirty="0">
              <a:solidFill>
                <a:srgbClr val="64BDE1"/>
              </a:solidFill>
              <a:latin typeface="Arial"/>
              <a:cs typeface="Arial"/>
            </a:endParaRPr>
          </a:p>
        </p:txBody>
      </p:sp>
      <p:sp>
        <p:nvSpPr>
          <p:cNvPr id="45" name="object 24"/>
          <p:cNvSpPr txBox="1"/>
          <p:nvPr/>
        </p:nvSpPr>
        <p:spPr>
          <a:xfrm>
            <a:off x="4958268" y="2622401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 каждую организацию</a:t>
            </a:r>
            <a:endParaRPr lang="ru-RU" sz="1148" dirty="0">
              <a:latin typeface="Arial"/>
              <a:cs typeface="Arial"/>
            </a:endParaRPr>
          </a:p>
        </p:txBody>
      </p:sp>
      <p:sp>
        <p:nvSpPr>
          <p:cNvPr id="46" name="object 24"/>
          <p:cNvSpPr txBox="1"/>
          <p:nvPr/>
        </p:nvSpPr>
        <p:spPr>
          <a:xfrm>
            <a:off x="5352328" y="3361592"/>
            <a:ext cx="1416079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МФУ</a:t>
            </a:r>
            <a:endParaRPr sz="1148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8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708" y="1270187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9" y="1279185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00579" y="2503158"/>
            <a:ext cx="8853146" cy="1501107"/>
            <a:chOff x="311148" y="1209675"/>
            <a:chExt cx="8824075" cy="1190877"/>
          </a:xfrm>
        </p:grpSpPr>
        <p:sp>
          <p:nvSpPr>
            <p:cNvPr id="10" name="object 16"/>
            <p:cNvSpPr txBox="1"/>
            <p:nvPr/>
          </p:nvSpPr>
          <p:spPr>
            <a:xfrm>
              <a:off x="496442" y="1209675"/>
              <a:ext cx="4005708" cy="253279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«Модернизация первичного звена здравоохранения»</a:t>
              </a: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11148" y="1514476"/>
              <a:ext cx="8728413" cy="886076"/>
              <a:chOff x="345738" y="2657476"/>
              <a:chExt cx="8728413" cy="886076"/>
            </a:xfrm>
          </p:grpSpPr>
          <p:sp>
            <p:nvSpPr>
              <p:cNvPr id="32" name="object 17"/>
              <p:cNvSpPr txBox="1"/>
              <p:nvPr/>
            </p:nvSpPr>
            <p:spPr>
              <a:xfrm>
                <a:off x="345738" y="2657476"/>
                <a:ext cx="6203837" cy="516460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автомобильного транспорта:</a:t>
                </a:r>
              </a:p>
              <a:p>
                <a:pPr marL="115408" marR="369687">
                  <a:lnSpc>
                    <a:spcPts val="1598"/>
                  </a:lnSpc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4 единицы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в ОГБУЗ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«Усть-Илимская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городская поликлиника №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1»</a:t>
                </a:r>
                <a:endParaRPr lang="ru-RU" sz="1598" spc="-5" dirty="0">
                  <a:solidFill>
                    <a:srgbClr val="FFFFFF"/>
                  </a:solidFill>
                  <a:cs typeface="Calibri"/>
                </a:endParaRPr>
              </a:p>
              <a:p>
                <a:pPr marL="115408" marR="369687">
                  <a:lnSpc>
                    <a:spcPts val="1598"/>
                  </a:lnSpc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2 единицы в ОГБУЗ «Усть-Илимская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городская поликлиника №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2»</a:t>
                </a:r>
                <a:endParaRPr lang="ru-RU" sz="1598" spc="-5" dirty="0">
                  <a:solidFill>
                    <a:srgbClr val="FFFFFF"/>
                  </a:solidFill>
                  <a:cs typeface="Calibri"/>
                </a:endParaRPr>
              </a:p>
            </p:txBody>
          </p:sp>
          <p:sp>
            <p:nvSpPr>
              <p:cNvPr id="35" name="object 22"/>
              <p:cNvSpPr txBox="1"/>
              <p:nvPr/>
            </p:nvSpPr>
            <p:spPr>
              <a:xfrm>
                <a:off x="479166" y="3208380"/>
                <a:ext cx="1001323" cy="33517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6,3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object 24"/>
              <p:cNvSpPr txBox="1"/>
              <p:nvPr/>
            </p:nvSpPr>
            <p:spPr>
              <a:xfrm>
                <a:off x="1084548" y="3223539"/>
                <a:ext cx="2344617" cy="27624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руб.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6,0 ОБ 0,3)</a:t>
                </a:r>
                <a:endParaRPr sz="899" dirty="0">
                  <a:latin typeface="Arial"/>
                  <a:cs typeface="Arial"/>
                </a:endParaRPr>
              </a:p>
            </p:txBody>
          </p:sp>
          <p:sp>
            <p:nvSpPr>
              <p:cNvPr id="37" name="object 24"/>
              <p:cNvSpPr txBox="1"/>
              <p:nvPr/>
            </p:nvSpPr>
            <p:spPr>
              <a:xfrm>
                <a:off x="6813617" y="2938652"/>
                <a:ext cx="2260534" cy="15264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7067225" y="1577363"/>
              <a:ext cx="2067998" cy="353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Вручение автомобилей </a:t>
              </a: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состоялось</a:t>
              </a:r>
              <a:endParaRPr lang="ru-RU" sz="1148" dirty="0">
                <a:latin typeface="Arial"/>
                <a:cs typeface="Arial"/>
              </a:endParaRPr>
            </a:p>
          </p:txBody>
        </p:sp>
      </p:grpSp>
      <p:pic>
        <p:nvPicPr>
          <p:cNvPr id="5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92" y="2977850"/>
            <a:ext cx="425673" cy="4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329420" y="4541249"/>
            <a:ext cx="8988516" cy="1116904"/>
            <a:chOff x="311148" y="1514476"/>
            <a:chExt cx="8959000" cy="886076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11148" y="1514476"/>
              <a:ext cx="8861903" cy="886076"/>
              <a:chOff x="345738" y="2657476"/>
              <a:chExt cx="8861903" cy="886076"/>
            </a:xfrm>
          </p:grpSpPr>
          <p:sp>
            <p:nvSpPr>
              <p:cNvPr id="42" name="object 17"/>
              <p:cNvSpPr txBox="1"/>
              <p:nvPr/>
            </p:nvSpPr>
            <p:spPr>
              <a:xfrm>
                <a:off x="345738" y="2657476"/>
                <a:ext cx="6203837" cy="516460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Комплексный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капремонт отделения первичной специализированной медико-санитарной помощи ОГАУЗ "Усть-Илимская городская поликлиника № 1"</a:t>
                </a:r>
              </a:p>
            </p:txBody>
          </p:sp>
          <p:sp>
            <p:nvSpPr>
              <p:cNvPr id="43" name="object 22"/>
              <p:cNvSpPr txBox="1"/>
              <p:nvPr/>
            </p:nvSpPr>
            <p:spPr>
              <a:xfrm>
                <a:off x="6858141" y="3105875"/>
                <a:ext cx="2349500" cy="32358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д</a:t>
                </a: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о 29.12.2023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4" name="object 22"/>
              <p:cNvSpPr txBox="1"/>
              <p:nvPr/>
            </p:nvSpPr>
            <p:spPr>
              <a:xfrm>
                <a:off x="479166" y="3208380"/>
                <a:ext cx="1001323" cy="33517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23,0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5" name="object 24"/>
              <p:cNvSpPr txBox="1"/>
              <p:nvPr/>
            </p:nvSpPr>
            <p:spPr>
              <a:xfrm>
                <a:off x="1214572" y="3223539"/>
                <a:ext cx="2344617" cy="27624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руб.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(ФБ 21,8 ОБ 1,2)</a:t>
                </a:r>
                <a:endParaRPr sz="899" dirty="0"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6813617" y="2938652"/>
                <a:ext cx="2260534" cy="15264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6778112" y="1780230"/>
              <a:ext cx="2492036" cy="220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Срок завершения работ</a:t>
              </a:r>
              <a:endParaRPr lang="ru-RU" sz="1148" dirty="0">
                <a:latin typeface="Arial"/>
                <a:cs typeface="Arial"/>
              </a:endParaRPr>
            </a:p>
          </p:txBody>
        </p:sp>
      </p:grpSp>
      <p:pic>
        <p:nvPicPr>
          <p:cNvPr id="47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99" y="4519657"/>
            <a:ext cx="228420" cy="22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10118" y="4475067"/>
            <a:ext cx="1693945" cy="268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Первый этап 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выполнен</a:t>
            </a:r>
            <a:endParaRPr lang="ru-RU" sz="1148" spc="-35" dirty="0">
              <a:solidFill>
                <a:srgbClr val="57585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3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9C588-F725-4366-A9A0-24933457EBC7}" type="slidenum">
              <a:rPr lang="en-US" smtClean="0">
                <a:solidFill>
                  <a:srgbClr val="FFFFFF"/>
                </a:solidFill>
              </a:r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9081" name="Прямоугольник 4"/>
          <p:cNvSpPr/>
          <p:nvPr/>
        </p:nvSpPr>
        <p:spPr>
          <a:xfrm>
            <a:off x="162244" y="550292"/>
            <a:ext cx="3316856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"КАДРЫ ДЛЯ ЦИФРОВОЙ ЭКОНОМИКИ"</a:t>
            </a:r>
          </a:p>
        </p:txBody>
      </p:sp>
      <p:sp>
        <p:nvSpPr>
          <p:cNvPr id="1049082" name="Прямоугольник 5"/>
          <p:cNvSpPr/>
          <p:nvPr/>
        </p:nvSpPr>
        <p:spPr>
          <a:xfrm>
            <a:off x="193974" y="910332"/>
            <a:ext cx="3293174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"ИНФОРМАЦИОННАЯ БЕЗОПАСНОСТЬ"</a:t>
            </a:r>
          </a:p>
        </p:txBody>
      </p:sp>
      <p:sp>
        <p:nvSpPr>
          <p:cNvPr id="1049083" name="Прямоугольник 6"/>
          <p:cNvSpPr/>
          <p:nvPr/>
        </p:nvSpPr>
        <p:spPr>
          <a:xfrm>
            <a:off x="193974" y="1252063"/>
            <a:ext cx="2420568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"ЦИФРОВЫЕ ТЕХНОЛОГИИ"</a:t>
            </a:r>
          </a:p>
        </p:txBody>
      </p:sp>
      <p:sp>
        <p:nvSpPr>
          <p:cNvPr id="1049084" name="Прямоугольник 7"/>
          <p:cNvSpPr/>
          <p:nvPr/>
        </p:nvSpPr>
        <p:spPr>
          <a:xfrm>
            <a:off x="193974" y="1640802"/>
            <a:ext cx="4027933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"ЦИФРОВОЕ ГОСУДАРСТВЕННОЕ УПРАВЛЕНИЕ"</a:t>
            </a:r>
          </a:p>
        </p:txBody>
      </p:sp>
      <p:sp>
        <p:nvSpPr>
          <p:cNvPr id="1049085" name="Прямоугольник 8"/>
          <p:cNvSpPr/>
          <p:nvPr/>
        </p:nvSpPr>
        <p:spPr>
          <a:xfrm>
            <a:off x="193974" y="2029540"/>
            <a:ext cx="4570920" cy="6708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"СОЗДАНИЕ БЛАГОПРИЯТНЫХ УСЛОВИЙ ДЛЯ ОСУЩЕСТВЛЕНИЯ ДЕЯТЕЛЬНОСТИ САМОЗАНЯТЫМИ ГРАЖДАНАМИ"</a:t>
            </a:r>
          </a:p>
        </p:txBody>
      </p:sp>
      <p:sp>
        <p:nvSpPr>
          <p:cNvPr id="1049086" name="Прямоугольник 9"/>
          <p:cNvSpPr/>
          <p:nvPr/>
        </p:nvSpPr>
        <p:spPr>
          <a:xfrm>
            <a:off x="232534" y="2811254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"СОЗДАНИЕ УСЛОВИЙ ДЛЯ ЛЕГКОГО СТАРТА И КОМФОРТНОГО ВЕДЕНИЯ БИЗНЕСА"</a:t>
            </a:r>
          </a:p>
        </p:txBody>
      </p:sp>
      <p:sp>
        <p:nvSpPr>
          <p:cNvPr id="1049087" name="Прямоугольник 10"/>
          <p:cNvSpPr/>
          <p:nvPr/>
        </p:nvSpPr>
        <p:spPr>
          <a:xfrm>
            <a:off x="293164" y="3404550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ФЕДЕРАЛЬНЫЙ ПРОЕКТ "АКСЕЛЕРАЦИЯ СУБЪЕКТОВ МАЛОГО И СРЕДНЕГО ПРЕДПРИНИМАТЕЛЬСТВА"</a:t>
            </a:r>
          </a:p>
        </p:txBody>
      </p:sp>
      <p:sp>
        <p:nvSpPr>
          <p:cNvPr id="1049088" name="Прямоугольник 11"/>
          <p:cNvSpPr/>
          <p:nvPr/>
        </p:nvSpPr>
        <p:spPr>
          <a:xfrm>
            <a:off x="232534" y="3997845"/>
            <a:ext cx="4104936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"РЕГИОНАЛЬНАЯ И МЕСТНАЯ ДОРОЖНАЯ СЕТЬ"</a:t>
            </a:r>
          </a:p>
        </p:txBody>
      </p:sp>
      <p:sp>
        <p:nvSpPr>
          <p:cNvPr id="1049089" name="Прямоугольник 12"/>
          <p:cNvSpPr/>
          <p:nvPr/>
        </p:nvSpPr>
        <p:spPr>
          <a:xfrm>
            <a:off x="232534" y="4392476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"ОБЩЕСИСТЕМНЫЕ МЕРЫ РАЗВИТИЯ ДОРОЖНОГО ХОЗЯЙСТВА"</a:t>
            </a:r>
          </a:p>
        </p:txBody>
      </p:sp>
      <p:sp>
        <p:nvSpPr>
          <p:cNvPr id="1049090" name="Прямоугольник 13"/>
          <p:cNvSpPr/>
          <p:nvPr/>
        </p:nvSpPr>
        <p:spPr>
          <a:xfrm>
            <a:off x="192871" y="4942310"/>
            <a:ext cx="3723784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"БЕЗОПАСНОСТЬ ДОРОЖНОГО ДВИЖЕНИЯ"</a:t>
            </a:r>
          </a:p>
        </p:txBody>
      </p:sp>
      <p:sp>
        <p:nvSpPr>
          <p:cNvPr id="1049091" name="Прямоугольник 14"/>
          <p:cNvSpPr/>
          <p:nvPr/>
        </p:nvSpPr>
        <p:spPr>
          <a:xfrm>
            <a:off x="293164" y="5340833"/>
            <a:ext cx="880261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"ЖИЛЬЕ"</a:t>
            </a:r>
          </a:p>
        </p:txBody>
      </p:sp>
      <p:sp>
        <p:nvSpPr>
          <p:cNvPr id="1049092" name="Прямоугольник 15"/>
          <p:cNvSpPr/>
          <p:nvPr/>
        </p:nvSpPr>
        <p:spPr>
          <a:xfrm>
            <a:off x="232533" y="5749139"/>
            <a:ext cx="4509705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"ФОРМИРОВАНИЕ КОМФОРТНОЙ ГОРОДСКОЙ СРЕДЫ"</a:t>
            </a:r>
          </a:p>
        </p:txBody>
      </p:sp>
      <p:sp>
        <p:nvSpPr>
          <p:cNvPr id="1049093" name="Прямоугольник 16"/>
          <p:cNvSpPr/>
          <p:nvPr/>
        </p:nvSpPr>
        <p:spPr>
          <a:xfrm>
            <a:off x="206040" y="6088437"/>
            <a:ext cx="4570920" cy="6708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>
                <a:solidFill>
                  <a:srgbClr val="000000"/>
                </a:solidFill>
                <a:cs typeface="Arial" charset="0"/>
              </a:rPr>
              <a:t> "ОБЕСПЕЧЕНИЕ УСТОЙЧИВОГО СОКРАЩЕНИЯ НЕПРИГОДНОГО ДЛЯ ПРОЖИВАНИЯ ЖИЛИЩНОГО ФОНДА"</a:t>
            </a:r>
            <a:endParaRPr lang="ru-RU" sz="1224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9094" name="Прямоугольник 17"/>
          <p:cNvSpPr/>
          <p:nvPr/>
        </p:nvSpPr>
        <p:spPr>
          <a:xfrm>
            <a:off x="4783786" y="550292"/>
            <a:ext cx="1474166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"ЧИСТАЯ ВОДА"</a:t>
            </a:r>
          </a:p>
        </p:txBody>
      </p:sp>
      <p:sp>
        <p:nvSpPr>
          <p:cNvPr id="1049095" name="Прямоугольник 18"/>
          <p:cNvSpPr/>
          <p:nvPr/>
        </p:nvSpPr>
        <p:spPr>
          <a:xfrm>
            <a:off x="4803454" y="862137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"КОМПЛЕКСНАЯ СИСТЕМА ОБРАЩЕНИЯ С ТВЕРДЫМИ КОММУНАЛЬНЫМИ ОТХОДАМИ"</a:t>
            </a:r>
          </a:p>
        </p:txBody>
      </p:sp>
      <p:sp>
        <p:nvSpPr>
          <p:cNvPr id="1049096" name="Прямоугольник 19"/>
          <p:cNvSpPr/>
          <p:nvPr/>
        </p:nvSpPr>
        <p:spPr>
          <a:xfrm>
            <a:off x="4803454" y="1358176"/>
            <a:ext cx="1717014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"ЧИСТЫЙ ВОЗДУХ"</a:t>
            </a:r>
          </a:p>
        </p:txBody>
      </p:sp>
      <p:sp>
        <p:nvSpPr>
          <p:cNvPr id="1049097" name="Прямоугольник 20"/>
          <p:cNvSpPr/>
          <p:nvPr/>
        </p:nvSpPr>
        <p:spPr>
          <a:xfrm>
            <a:off x="4803454" y="1733674"/>
            <a:ext cx="2691351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"СОХРАНЕНИЕ ОЗЕРА БАЙКАЛ"</a:t>
            </a:r>
          </a:p>
        </p:txBody>
      </p:sp>
      <p:sp>
        <p:nvSpPr>
          <p:cNvPr id="1049098" name="Прямоугольник 21"/>
          <p:cNvSpPr/>
          <p:nvPr/>
        </p:nvSpPr>
        <p:spPr>
          <a:xfrm>
            <a:off x="4861391" y="2092283"/>
            <a:ext cx="1998526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"СОХРАНЕНИЕ ЛЕСОВ"</a:t>
            </a:r>
          </a:p>
        </p:txBody>
      </p:sp>
      <p:sp>
        <p:nvSpPr>
          <p:cNvPr id="1049099" name="Прямоугольник 22"/>
          <p:cNvSpPr/>
          <p:nvPr/>
        </p:nvSpPr>
        <p:spPr>
          <a:xfrm>
            <a:off x="4803454" y="2458261"/>
            <a:ext cx="2494888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"ЭКСПОРТ ПРОДУКЦИИ АПК"</a:t>
            </a:r>
          </a:p>
        </p:txBody>
      </p:sp>
      <p:sp>
        <p:nvSpPr>
          <p:cNvPr id="1049100" name="Прямоугольник 23"/>
          <p:cNvSpPr/>
          <p:nvPr/>
        </p:nvSpPr>
        <p:spPr>
          <a:xfrm>
            <a:off x="4803454" y="2786729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"СИСТЕМНЫЕ МЕРЫ РАЗВИТИЯ МЕЖДУНАРОДНОЙ КООПЕРАЦИИ И ЭКСПОРТА"</a:t>
            </a:r>
          </a:p>
        </p:txBody>
      </p:sp>
      <p:sp>
        <p:nvSpPr>
          <p:cNvPr id="1049101" name="Прямоугольник 24"/>
          <p:cNvSpPr/>
          <p:nvPr/>
        </p:nvSpPr>
        <p:spPr>
          <a:xfrm>
            <a:off x="4830136" y="3325757"/>
            <a:ext cx="4179059" cy="286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"РАЗВИТИЕ ТУРИСТИЧЕСКОЙ ИНФРАСТРУКТУРЫ"</a:t>
            </a:r>
          </a:p>
        </p:txBody>
      </p:sp>
      <p:sp>
        <p:nvSpPr>
          <p:cNvPr id="1049102" name="Прямоугольник 25"/>
          <p:cNvSpPr/>
          <p:nvPr/>
        </p:nvSpPr>
        <p:spPr>
          <a:xfrm>
            <a:off x="4830136" y="3678823"/>
            <a:ext cx="4570920" cy="47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24" dirty="0">
                <a:solidFill>
                  <a:srgbClr val="000000"/>
                </a:solidFill>
                <a:cs typeface="Arial" charset="0"/>
              </a:rPr>
              <a:t> "ПОВЫШЕНИЕ ДОСТУПНОСТИ ТУРИСТИЧЕСКИХ ПРОДУКТОВ"</a:t>
            </a:r>
          </a:p>
        </p:txBody>
      </p:sp>
      <p:sp>
        <p:nvSpPr>
          <p:cNvPr id="1049103" name="object 2"/>
          <p:cNvSpPr txBox="1"/>
          <p:nvPr/>
        </p:nvSpPr>
        <p:spPr bwMode="auto">
          <a:xfrm>
            <a:off x="0" y="-8471"/>
            <a:ext cx="9144000" cy="513763"/>
          </a:xfrm>
          <a:prstGeom prst="rect">
            <a:avLst/>
          </a:prstGeom>
          <a:solidFill>
            <a:srgbClr val="002060"/>
          </a:solidFill>
          <a:ln w="31412">
            <a:solidFill>
              <a:srgbClr val="261773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9861" indent="-349861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>
                <a:solidFill>
                  <a:schemeClr val="tx1"/>
                </a:solidFill>
                <a:latin typeface="+mn-lt"/>
              </a:defRPr>
            </a:lvl2pPr>
            <a:lvl3pPr marL="301269" indent="-152254" algn="l" defTabSz="913526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440566" indent="-137677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>
                <a:solidFill>
                  <a:schemeClr val="tx1"/>
                </a:solidFill>
                <a:latin typeface="+mn-lt"/>
              </a:defRPr>
            </a:lvl4pPr>
            <a:lvl5pPr marL="594440" indent="-152254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5pPr>
            <a:lvl6pPr marL="1060921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6pPr>
            <a:lvl7pPr marL="1527402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7pPr>
            <a:lvl8pPr marL="1993884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8pPr>
            <a:lvl9pPr marL="2460365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000" b="1" kern="0" dirty="0">
                <a:solidFill>
                  <a:schemeClr val="bg1"/>
                </a:solidFill>
              </a:rPr>
              <a:t>Перечень ФЕДЕРАЛЬНЫХ ПРОЕКТОВ в рамках НП (48 ФП)</a:t>
            </a:r>
          </a:p>
        </p:txBody>
      </p:sp>
    </p:spTree>
    <p:extLst>
      <p:ext uri="{BB962C8B-B14F-4D97-AF65-F5344CB8AC3E}">
        <p14:creationId xmlns:p14="http://schemas.microsoft.com/office/powerpoint/2010/main" val="81641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820" y="1359057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0" y="1433127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57512" y="4440663"/>
            <a:ext cx="6224275" cy="1145581"/>
            <a:chOff x="403561" y="1339087"/>
            <a:chExt cx="6009553" cy="1147172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403561" y="1339087"/>
              <a:ext cx="6009553" cy="783078"/>
              <a:chOff x="251161" y="1344444"/>
              <a:chExt cx="6009553" cy="783078"/>
            </a:xfrm>
          </p:grpSpPr>
          <p:sp>
            <p:nvSpPr>
              <p:cNvPr id="42" name="object 16"/>
              <p:cNvSpPr txBox="1"/>
              <p:nvPr/>
            </p:nvSpPr>
            <p:spPr>
              <a:xfrm>
                <a:off x="357376" y="1344444"/>
                <a:ext cx="4005708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«Медицинские кадры Иркутской области»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9124A"/>
                    </a:solidFill>
                    <a:latin typeface="Calibri"/>
                    <a:cs typeface="Calibri"/>
                  </a:rPr>
                  <a:t>Министерство здравоохранения Иркутской области</a:t>
                </a:r>
                <a:endParaRPr sz="999" dirty="0">
                  <a:solidFill>
                    <a:srgbClr val="D9124A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3" name="object 17"/>
              <p:cNvSpPr txBox="1"/>
              <p:nvPr/>
            </p:nvSpPr>
            <p:spPr>
              <a:xfrm>
                <a:off x="251161" y="1680802"/>
                <a:ext cx="6009553" cy="446720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Обучение и повышение квалификации </a:t>
                </a:r>
                <a:r>
                  <a:rPr lang="ru-RU" sz="1598" spc="-5" dirty="0">
                    <a:solidFill>
                      <a:schemeClr val="bg1"/>
                    </a:solidFill>
                    <a:latin typeface="Calibri"/>
                    <a:cs typeface="Calibri"/>
                  </a:rPr>
                  <a:t>46 медицинских работников</a:t>
                </a:r>
              </a:p>
            </p:txBody>
          </p:sp>
        </p:grpSp>
        <p:sp>
          <p:nvSpPr>
            <p:cNvPr id="40" name="object 22"/>
            <p:cNvSpPr txBox="1"/>
            <p:nvPr/>
          </p:nvSpPr>
          <p:spPr>
            <a:xfrm>
              <a:off x="570160" y="2077814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0,09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41" name="object 24"/>
            <p:cNvSpPr txBox="1"/>
            <p:nvPr/>
          </p:nvSpPr>
          <p:spPr>
            <a:xfrm>
              <a:off x="1236691" y="2118934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руб.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(ОБ 0,09)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44" name="object 22"/>
          <p:cNvSpPr txBox="1"/>
          <p:nvPr/>
        </p:nvSpPr>
        <p:spPr>
          <a:xfrm>
            <a:off x="7128659" y="4812298"/>
            <a:ext cx="2346241" cy="36946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Реализация мероприятия завершена</a:t>
            </a:r>
            <a:endParaRPr sz="1148" spc="-35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pic>
        <p:nvPicPr>
          <p:cNvPr id="45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48" y="4795277"/>
            <a:ext cx="464263" cy="4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269342" y="2350379"/>
            <a:ext cx="6224274" cy="1416898"/>
            <a:chOff x="330847" y="1206972"/>
            <a:chExt cx="6310831" cy="1256034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330847" y="1206972"/>
              <a:ext cx="6310831" cy="908547"/>
              <a:chOff x="178447" y="1212329"/>
              <a:chExt cx="6310831" cy="908547"/>
            </a:xfrm>
          </p:grpSpPr>
          <p:sp>
            <p:nvSpPr>
              <p:cNvPr id="50" name="object 16"/>
              <p:cNvSpPr txBox="1"/>
              <p:nvPr/>
            </p:nvSpPr>
            <p:spPr>
              <a:xfrm>
                <a:off x="344042" y="1212329"/>
                <a:ext cx="4005708" cy="283013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«Цифровой контур здравоохранения (ЕГИСЗ)»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9124A"/>
                    </a:solidFill>
                    <a:latin typeface="Calibri"/>
                    <a:cs typeface="Calibri"/>
                  </a:rPr>
                  <a:t>Министерство здравоохранения Иркутской области</a:t>
                </a:r>
                <a:endParaRPr sz="999" dirty="0">
                  <a:solidFill>
                    <a:srgbClr val="D9124A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1" name="object 17"/>
              <p:cNvSpPr txBox="1"/>
              <p:nvPr/>
            </p:nvSpPr>
            <p:spPr>
              <a:xfrm>
                <a:off x="178447" y="1543785"/>
                <a:ext cx="6310831" cy="577091"/>
              </a:xfrm>
              <a:prstGeom prst="rect">
                <a:avLst/>
              </a:prstGeom>
              <a:solidFill>
                <a:srgbClr val="D9124A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Закупка компьютерного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оборудования и программного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обеспечения («Усть-Илимская городская больница»,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«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Усть-Илимская городская поликлиника №1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»)</a:t>
                </a:r>
                <a:endParaRPr lang="ru-RU" sz="1598" spc="-5" dirty="0">
                  <a:solidFill>
                    <a:srgbClr val="1D3C62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bject 22"/>
            <p:cNvSpPr txBox="1"/>
            <p:nvPr/>
          </p:nvSpPr>
          <p:spPr>
            <a:xfrm>
              <a:off x="514150" y="2102002"/>
              <a:ext cx="1001323" cy="361004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1,6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49" name="object 24"/>
            <p:cNvSpPr txBox="1"/>
            <p:nvPr/>
          </p:nvSpPr>
          <p:spPr>
            <a:xfrm>
              <a:off x="1116618" y="2115519"/>
              <a:ext cx="2257879" cy="29760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руб.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1,5 ОБ 0,1)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52" name="object 22"/>
          <p:cNvSpPr txBox="1"/>
          <p:nvPr/>
        </p:nvSpPr>
        <p:spPr>
          <a:xfrm>
            <a:off x="7128659" y="2857088"/>
            <a:ext cx="2346241" cy="36946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Реализация мероприятия завершена</a:t>
            </a:r>
            <a:endParaRPr sz="1148" spc="-35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pic>
        <p:nvPicPr>
          <p:cNvPr id="57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14" y="2857088"/>
            <a:ext cx="420529" cy="4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74" name="object 24"/>
          <p:cNvSpPr txBox="1"/>
          <p:nvPr/>
        </p:nvSpPr>
        <p:spPr>
          <a:xfrm>
            <a:off x="8947423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dirty="0">
                <a:latin typeface="Arial"/>
                <a:cs typeface="Arial"/>
              </a:rPr>
              <a:t>7</a:t>
            </a:r>
            <a:endParaRPr sz="799" dirty="0">
              <a:latin typeface="Arial"/>
              <a:cs typeface="Arial"/>
            </a:endParaRPr>
          </a:p>
        </p:txBody>
      </p:sp>
      <p:pic>
        <p:nvPicPr>
          <p:cNvPr id="32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A%D1%83%D0%BB%D1%8C%D1%82%D1%83%D1%80%D0%B0/%D0%9B%D0%BE%D0%B3%D0%BE%D1%82%D0%B8%D0%BF/%D0%9A%D1%83%D0%BB%D1%8C%D1%82%D1%83%D1%80%D0%B0_%D0%BB%D0%BE%D0%B3%D1%82%D0%B8%D0%BF_RGB/%D0%9A%D1%83%D0%BB%D1%8C%D1%82%D1%83%D1%80%D0%B0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8" y="926886"/>
            <a:ext cx="862482" cy="7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bject 2"/>
          <p:cNvSpPr txBox="1">
            <a:spLocks/>
          </p:cNvSpPr>
          <p:nvPr/>
        </p:nvSpPr>
        <p:spPr>
          <a:xfrm>
            <a:off x="1632982" y="1084682"/>
            <a:ext cx="6591545" cy="396354"/>
          </a:xfrm>
          <a:prstGeom prst="rect">
            <a:avLst/>
          </a:prstGeom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«Культура»</a:t>
            </a:r>
            <a:endParaRPr lang="ru-RU" sz="3245" kern="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262425" y="1678831"/>
            <a:ext cx="6596215" cy="1208808"/>
            <a:chOff x="262790" y="1423116"/>
            <a:chExt cx="6605376" cy="1210487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62790" y="1423116"/>
              <a:ext cx="5839560" cy="1210487"/>
              <a:chOff x="262790" y="1270716"/>
              <a:chExt cx="5839560" cy="1210487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387350" y="1270716"/>
                <a:ext cx="5715000" cy="785814"/>
                <a:chOff x="234950" y="1276073"/>
                <a:chExt cx="5715000" cy="785814"/>
              </a:xfrm>
            </p:grpSpPr>
            <p:sp>
              <p:nvSpPr>
                <p:cNvPr id="45" name="object 16"/>
                <p:cNvSpPr txBox="1"/>
                <p:nvPr/>
              </p:nvSpPr>
              <p:spPr>
                <a:xfrm>
                  <a:off x="344042" y="1276073"/>
                  <a:ext cx="3476518" cy="319959"/>
                </a:xfrm>
                <a:prstGeom prst="rect">
                  <a:avLst/>
                </a:prstGeom>
              </p:spPr>
              <p:txBody>
                <a:bodyPr vert="horz" wrap="square" lIns="0" tIns="12048" rIns="0" bIns="0" rtlCol="0">
                  <a:spAutoFit/>
                </a:bodyPr>
                <a:lstStyle/>
                <a:p>
                  <a:pPr marL="12682" marR="76093"/>
                  <a:r>
                    <a:rPr lang="ru-RU" sz="999" spc="10" dirty="0">
                      <a:solidFill>
                        <a:srgbClr val="404041"/>
                      </a:solidFill>
                      <a:latin typeface="Calibri"/>
                      <a:cs typeface="Calibri"/>
                    </a:rPr>
                    <a:t>РП «Культурная среда»</a:t>
                  </a:r>
                </a:p>
                <a:p>
                  <a:pPr marL="12682" marR="76093"/>
                  <a:r>
                    <a:rPr lang="ru-RU" sz="999" spc="10" dirty="0">
                      <a:solidFill>
                        <a:srgbClr val="7C6EB0"/>
                      </a:solidFill>
                      <a:latin typeface="Calibri"/>
                      <a:cs typeface="Calibri"/>
                    </a:rPr>
                    <a:t>Министерство культуры Иркутской области</a:t>
                  </a:r>
                  <a:endParaRPr sz="999" dirty="0">
                    <a:solidFill>
                      <a:srgbClr val="7C6EB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" name="object 17"/>
                <p:cNvSpPr txBox="1"/>
                <p:nvPr/>
              </p:nvSpPr>
              <p:spPr>
                <a:xfrm>
                  <a:off x="234950" y="1615167"/>
                  <a:ext cx="5715000" cy="446720"/>
                </a:xfrm>
                <a:prstGeom prst="rect">
                  <a:avLst/>
                </a:prstGeom>
                <a:solidFill>
                  <a:srgbClr val="7C6EB0"/>
                </a:solidFill>
              </p:spPr>
              <p:txBody>
                <a:bodyPr vert="horz" wrap="square" lIns="0" tIns="35950" rIns="0" bIns="0" rtlCol="0">
                  <a:spAutoFit/>
                </a:bodyPr>
                <a:lstStyle/>
                <a:p>
                  <a:pPr marL="115408" marR="369687">
                    <a:lnSpc>
                      <a:spcPts val="1598"/>
                    </a:lnSpc>
                    <a:spcBef>
                      <a:spcPts val="554"/>
                    </a:spcBef>
                  </a:pP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Приобретение музыкальных инструментов, оборудования и материалов для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МБУДО </a:t>
                  </a:r>
                  <a:r>
                    <a:rPr lang="ru-RU" sz="1598" spc="-5" dirty="0">
                      <a:solidFill>
                        <a:srgbClr val="FFFFFF"/>
                      </a:solidFill>
                      <a:cs typeface="Calibri"/>
                    </a:rPr>
                    <a:t>«Школа искусств №1» </a:t>
                  </a:r>
                  <a:endParaRPr sz="1598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0" name="object 22"/>
              <p:cNvSpPr txBox="1"/>
              <p:nvPr/>
            </p:nvSpPr>
            <p:spPr>
              <a:xfrm>
                <a:off x="262790" y="2072758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7C6EB0"/>
                    </a:solidFill>
                    <a:latin typeface="Arial"/>
                    <a:cs typeface="Arial"/>
                  </a:rPr>
                  <a:t>   5,86</a:t>
                </a:r>
                <a:endParaRPr sz="2546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1264113" y="2108664"/>
                <a:ext cx="2248331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руб.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ФБ 4,9 ОБ 0,2 МБ 0,76)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pic>
          <p:nvPicPr>
            <p:cNvPr id="37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7C6EB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691" y="1770712"/>
              <a:ext cx="459475" cy="45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object 24"/>
          <p:cNvSpPr txBox="1"/>
          <p:nvPr/>
        </p:nvSpPr>
        <p:spPr>
          <a:xfrm>
            <a:off x="6930924" y="2147719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</a:t>
            </a:r>
            <a:endParaRPr sz="1148" dirty="0">
              <a:latin typeface="Arial"/>
              <a:cs typeface="Arial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75218" y="3077238"/>
            <a:ext cx="6578509" cy="1032288"/>
            <a:chOff x="280520" y="1762210"/>
            <a:chExt cx="6587646" cy="103372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280520" y="1762210"/>
              <a:ext cx="5821830" cy="1033722"/>
              <a:chOff x="280520" y="1609810"/>
              <a:chExt cx="5821830" cy="1033722"/>
            </a:xfrm>
          </p:grpSpPr>
          <p:sp>
            <p:nvSpPr>
              <p:cNvPr id="53" name="object 17"/>
              <p:cNvSpPr txBox="1"/>
              <p:nvPr/>
            </p:nvSpPr>
            <p:spPr>
              <a:xfrm>
                <a:off x="387350" y="1609810"/>
                <a:ext cx="5715000" cy="654726"/>
              </a:xfrm>
              <a:prstGeom prst="rect">
                <a:avLst/>
              </a:prstGeom>
              <a:solidFill>
                <a:srgbClr val="7C6EB0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Капитальный ремонт кровли здания МБУ ДО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«Школа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искусств № 2 имени Т.Г. 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Сафиулиной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»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по адресу: Иркутская область, г. Усть-Илимск, ул. Героев Труда, 51</a:t>
                </a:r>
                <a:endParaRPr sz="1598" dirty="0">
                  <a:latin typeface="Calibri"/>
                  <a:cs typeface="Calibri"/>
                </a:endParaRPr>
              </a:p>
            </p:txBody>
          </p:sp>
          <p:sp>
            <p:nvSpPr>
              <p:cNvPr id="42" name="object 22"/>
              <p:cNvSpPr txBox="1"/>
              <p:nvPr/>
            </p:nvSpPr>
            <p:spPr>
              <a:xfrm>
                <a:off x="280520" y="2235087"/>
                <a:ext cx="1001323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7C6EB0"/>
                    </a:solidFill>
                    <a:latin typeface="Arial"/>
                    <a:cs typeface="Arial"/>
                  </a:rPr>
                  <a:t>   7,2</a:t>
                </a:r>
                <a:endParaRPr sz="2546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object 24"/>
              <p:cNvSpPr txBox="1"/>
              <p:nvPr/>
            </p:nvSpPr>
            <p:spPr>
              <a:xfrm>
                <a:off x="1259556" y="2270995"/>
                <a:ext cx="2248331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руб.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</a:t>
                </a: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ФБ 5,2 ОБ 1,7 МБ 0,3)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pic>
          <p:nvPicPr>
            <p:cNvPr id="3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7C6EB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691" y="1770712"/>
              <a:ext cx="459475" cy="45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object 24"/>
          <p:cNvSpPr txBox="1"/>
          <p:nvPr/>
        </p:nvSpPr>
        <p:spPr>
          <a:xfrm>
            <a:off x="6944968" y="3046904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Работы завершены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542" y="3234057"/>
            <a:ext cx="1798882" cy="48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2546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15.11.2022</a:t>
            </a:r>
            <a:endParaRPr lang="ru-RU" sz="2546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02407" y="4410139"/>
            <a:ext cx="6633615" cy="1032288"/>
            <a:chOff x="225338" y="1762210"/>
            <a:chExt cx="6642828" cy="1033722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225338" y="1762210"/>
              <a:ext cx="5877012" cy="1033722"/>
              <a:chOff x="225338" y="1609810"/>
              <a:chExt cx="5877012" cy="1033722"/>
            </a:xfrm>
          </p:grpSpPr>
          <p:sp>
            <p:nvSpPr>
              <p:cNvPr id="58" name="object 17"/>
              <p:cNvSpPr txBox="1"/>
              <p:nvPr/>
            </p:nvSpPr>
            <p:spPr>
              <a:xfrm>
                <a:off x="387350" y="1609810"/>
                <a:ext cx="5715000" cy="654726"/>
              </a:xfrm>
              <a:prstGeom prst="rect">
                <a:avLst/>
              </a:prstGeom>
              <a:solidFill>
                <a:srgbClr val="7C6EB0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Капитальный ремонт кровли здания МАУК ГДК "Дружба", расположенного по адресу: Иркутская область, г. Усть-Илимск, проспект Мира, д. 36</a:t>
                </a:r>
                <a:endParaRPr sz="1598" dirty="0">
                  <a:latin typeface="Calibri"/>
                  <a:cs typeface="Calibri"/>
                </a:endParaRPr>
              </a:p>
            </p:txBody>
          </p:sp>
          <p:sp>
            <p:nvSpPr>
              <p:cNvPr id="59" name="object 22"/>
              <p:cNvSpPr txBox="1"/>
              <p:nvPr/>
            </p:nvSpPr>
            <p:spPr>
              <a:xfrm>
                <a:off x="225338" y="2235087"/>
                <a:ext cx="108012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7C6EB0"/>
                    </a:solidFill>
                    <a:latin typeface="Arial"/>
                    <a:cs typeface="Arial"/>
                  </a:rPr>
                  <a:t>   35,93</a:t>
                </a:r>
                <a:endParaRPr sz="2546" dirty="0">
                  <a:solidFill>
                    <a:srgbClr val="7C6EB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0" name="object 24"/>
              <p:cNvSpPr txBox="1"/>
              <p:nvPr/>
            </p:nvSpPr>
            <p:spPr>
              <a:xfrm>
                <a:off x="1304310" y="2285718"/>
                <a:ext cx="2248331" cy="33663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руб. </a:t>
                </a:r>
              </a:p>
              <a:p>
                <a:pPr marL="12682">
                  <a:spcBef>
                    <a:spcPts val="125"/>
                  </a:spcBef>
                </a:pPr>
                <a:r>
                  <a:rPr lang="ru-RU" sz="899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(ОБ 35,93)</a:t>
                </a:r>
                <a:endParaRPr sz="899" dirty="0">
                  <a:latin typeface="Arial"/>
                  <a:cs typeface="Arial"/>
                </a:endParaRPr>
              </a:p>
            </p:txBody>
          </p:sp>
        </p:grpSp>
        <p:pic>
          <p:nvPicPr>
            <p:cNvPr id="57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7C6EB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691" y="1770712"/>
              <a:ext cx="459475" cy="45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object 24"/>
          <p:cNvSpPr txBox="1"/>
          <p:nvPr/>
        </p:nvSpPr>
        <p:spPr>
          <a:xfrm>
            <a:off x="6853727" y="4379806"/>
            <a:ext cx="2419777" cy="382266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Объемы работ 2022 года </a:t>
            </a:r>
          </a:p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завершены</a:t>
            </a:r>
            <a:endParaRPr sz="1148" dirty="0">
              <a:latin typeface="Arial"/>
              <a:cs typeface="Arial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01152" y="5034550"/>
            <a:ext cx="1798882" cy="48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2546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2024 год</a:t>
            </a:r>
          </a:p>
        </p:txBody>
      </p:sp>
      <p:sp>
        <p:nvSpPr>
          <p:cNvPr id="63" name="object 24"/>
          <p:cNvSpPr txBox="1"/>
          <p:nvPr/>
        </p:nvSpPr>
        <p:spPr>
          <a:xfrm>
            <a:off x="6853727" y="4896292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завершения работ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8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27536" y="2740025"/>
            <a:ext cx="6688929" cy="137795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5073">
              <a:lnSpc>
                <a:spcPct val="100899"/>
              </a:lnSpc>
              <a:spcBef>
                <a:spcPts val="95"/>
              </a:spcBef>
            </a:pPr>
            <a:r>
              <a:rPr lang="ru-RU" sz="3595" b="1" dirty="0">
                <a:solidFill>
                  <a:srgbClr val="271D70"/>
                </a:solidFill>
                <a:latin typeface="+mn-lt"/>
              </a:rPr>
              <a:t>РЕАЛИЗАЦИЯ МЕРОПРИЯТИЙ НАЦИОНАЛЬНЫХ ПРОЕКТОВ </a:t>
            </a:r>
            <a:r>
              <a:rPr lang="ru-RU" sz="2397" b="1" dirty="0">
                <a:solidFill>
                  <a:srgbClr val="271D70"/>
                </a:solidFill>
                <a:latin typeface="+mn-lt"/>
              </a:rPr>
              <a:t/>
            </a:r>
            <a:br>
              <a:rPr lang="ru-RU" sz="2397" b="1" dirty="0">
                <a:solidFill>
                  <a:srgbClr val="271D70"/>
                </a:solidFill>
                <a:latin typeface="+mn-lt"/>
              </a:rPr>
            </a:br>
            <a:r>
              <a:rPr lang="ru-RU" sz="1598" dirty="0">
                <a:solidFill>
                  <a:srgbClr val="271D70"/>
                </a:solidFill>
                <a:latin typeface="+mn-lt"/>
              </a:rPr>
              <a:t>НА ТЕРРИТОРИИ УСТЬ-ИЛИМСКОГО РАЙОНА В 2022 ГОДУ</a:t>
            </a:r>
            <a:endParaRPr sz="1598" dirty="0">
              <a:solidFill>
                <a:srgbClr val="271D70"/>
              </a:solidFill>
              <a:latin typeface="+mn-lt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="" xmlns:a16="http://schemas.microsoft.com/office/drawing/2014/main" id="{98BF4223-0D5B-0145-8AB6-E843A67FD5CF}"/>
              </a:ext>
            </a:extLst>
          </p:cNvPr>
          <p:cNvGrpSpPr/>
          <p:nvPr/>
        </p:nvGrpSpPr>
        <p:grpSpPr>
          <a:xfrm>
            <a:off x="6397175" y="3885566"/>
            <a:ext cx="2746826" cy="2121129"/>
            <a:chOff x="6594150" y="3486486"/>
            <a:chExt cx="2550314" cy="1658081"/>
          </a:xfrm>
        </p:grpSpPr>
        <p:sp>
          <p:nvSpPr>
            <p:cNvPr id="7" name="object 4">
              <a:extLst>
                <a:ext uri="{FF2B5EF4-FFF2-40B4-BE49-F238E27FC236}">
                  <a16:creationId xmlns="" xmlns:a16="http://schemas.microsoft.com/office/drawing/2014/main" id="{220F0632-0116-B442-A753-CDD6C3C35C40}"/>
                </a:ext>
              </a:extLst>
            </p:cNvPr>
            <p:cNvSpPr/>
            <p:nvPr/>
          </p:nvSpPr>
          <p:spPr>
            <a:xfrm>
              <a:off x="8279595" y="3486486"/>
              <a:ext cx="864869" cy="1130300"/>
            </a:xfrm>
            <a:custGeom>
              <a:avLst/>
              <a:gdLst/>
              <a:ahLst/>
              <a:cxnLst/>
              <a:rect l="l" t="t" r="r" b="b"/>
              <a:pathLst>
                <a:path w="864870" h="1130300">
                  <a:moveTo>
                    <a:pt x="864400" y="0"/>
                  </a:moveTo>
                  <a:lnTo>
                    <a:pt x="0" y="575881"/>
                  </a:lnTo>
                  <a:lnTo>
                    <a:pt x="864400" y="1129753"/>
                  </a:lnTo>
                  <a:lnTo>
                    <a:pt x="864400" y="0"/>
                  </a:lnTo>
                  <a:close/>
                </a:path>
              </a:pathLst>
            </a:custGeom>
            <a:solidFill>
              <a:srgbClr val="1F165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7344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4689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2033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29378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36722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44067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51411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58756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393" dirty="0">
                <a:latin typeface="Roboto" panose="02000000000000000000" pitchFamily="2" charset="0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="" xmlns:a16="http://schemas.microsoft.com/office/drawing/2014/main" id="{5CBB374B-24C8-1E42-9340-16D905885B03}"/>
                </a:ext>
              </a:extLst>
            </p:cNvPr>
            <p:cNvSpPr/>
            <p:nvPr/>
          </p:nvSpPr>
          <p:spPr>
            <a:xfrm>
              <a:off x="6594150" y="3926637"/>
              <a:ext cx="2550160" cy="1217930"/>
            </a:xfrm>
            <a:custGeom>
              <a:avLst/>
              <a:gdLst/>
              <a:ahLst/>
              <a:cxnLst/>
              <a:rect l="l" t="t" r="r" b="b"/>
              <a:pathLst>
                <a:path w="2550159" h="1217929">
                  <a:moveTo>
                    <a:pt x="1895716" y="0"/>
                  </a:moveTo>
                  <a:lnTo>
                    <a:pt x="0" y="1217752"/>
                  </a:lnTo>
                  <a:lnTo>
                    <a:pt x="2549855" y="1217752"/>
                  </a:lnTo>
                  <a:lnTo>
                    <a:pt x="2549855" y="322173"/>
                  </a:lnTo>
                  <a:lnTo>
                    <a:pt x="1895716" y="0"/>
                  </a:lnTo>
                  <a:close/>
                </a:path>
              </a:pathLst>
            </a:custGeom>
            <a:solidFill>
              <a:srgbClr val="2E2183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7344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4689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2033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29378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36722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44067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51411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58756" algn="l" defTabSz="1214689" rtl="0" eaLnBrk="1" latinLnBrk="0" hangingPunct="1">
                <a:defRPr sz="23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393" dirty="0">
                <a:latin typeface="Roboto" panose="02000000000000000000" pitchFamily="2" charset="0"/>
              </a:endParaRPr>
            </a:p>
          </p:txBody>
        </p:sp>
      </p:grpSp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9C19D50E-85FA-4B40-84C2-F9B519386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6" y="1070077"/>
            <a:ext cx="1483620" cy="10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70076"/>
            <a:ext cx="6591545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Общая информация о реализации национальных проектов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11" name="object 17"/>
          <p:cNvSpPr txBox="1"/>
          <p:nvPr/>
        </p:nvSpPr>
        <p:spPr>
          <a:xfrm>
            <a:off x="386813" y="4782963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2020</a:t>
            </a:r>
            <a:endParaRPr sz="1598" dirty="0"/>
          </a:p>
        </p:txBody>
      </p:sp>
      <p:sp>
        <p:nvSpPr>
          <p:cNvPr id="5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386813" y="3563497"/>
            <a:ext cx="2815490" cy="244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35950" rIns="0" bIns="0" rtlCol="0">
            <a:spAutoFit/>
          </a:bodyPr>
          <a:lstStyle>
            <a:defPPr>
              <a:defRPr lang="ru-RU"/>
            </a:defPPr>
            <a:lvl1pPr marL="115570" marR="370205">
              <a:lnSpc>
                <a:spcPts val="1600"/>
              </a:lnSpc>
              <a:spcBef>
                <a:spcPts val="555"/>
              </a:spcBef>
              <a:defRPr sz="1600" spc="-5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ru-RU" sz="1598" dirty="0"/>
              <a:t>2021</a:t>
            </a:r>
            <a:endParaRPr sz="1598" dirty="0"/>
          </a:p>
        </p:txBody>
      </p:sp>
      <p:sp>
        <p:nvSpPr>
          <p:cNvPr id="29" name="object 17"/>
          <p:cNvSpPr txBox="1"/>
          <p:nvPr/>
        </p:nvSpPr>
        <p:spPr>
          <a:xfrm>
            <a:off x="386813" y="2344030"/>
            <a:ext cx="2815490" cy="31380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850" rIns="0" bIns="0" rtlCol="0">
            <a:spAutoFit/>
          </a:bodyPr>
          <a:lstStyle/>
          <a:p>
            <a:pPr marL="115408" marR="369687">
              <a:lnSpc>
                <a:spcPts val="1598"/>
              </a:lnSpc>
              <a:spcBef>
                <a:spcPts val="554"/>
              </a:spcBef>
            </a:pPr>
            <a:r>
              <a:rPr lang="ru-RU" sz="2796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6" dirty="0">
              <a:latin typeface="Calibri"/>
              <a:cs typeface="Calibri"/>
            </a:endParaRPr>
          </a:p>
        </p:txBody>
      </p:sp>
      <p:pic>
        <p:nvPicPr>
          <p:cNvPr id="102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2_%D0%9B%D0%BE%D0%B3%D0%BE%D1%82%D0%B8%D0%BF/%D0%9D%D0%B0%D1%86_%D0%BF%D1%80%D0%BE%D0%B5%D0%BA%D1%82%D1%8B_%D0%BB%D0%BE%D0%B3%D0%BE%D1%82%D0%B8%D0%BF_RGB/%D0%9D%D0%B0%D1%86_%D0%BF%D1%80%D0%BE%D0%B5%D0%BA%D1%82%D1%8B_%D0%BB%D0%BE%D0%B3%D0%BE_%D1%81%D0%B8%D0%BD_%D0%BA%D0%BE%D0%BD%D1%82%D1%83%D1%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5" y="1114655"/>
            <a:ext cx="897169" cy="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04800" y="2186566"/>
            <a:ext cx="5419727" cy="938057"/>
            <a:chOff x="2808696" y="1337115"/>
            <a:chExt cx="5427254" cy="93936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08696" y="1337115"/>
              <a:ext cx="1922054" cy="939360"/>
              <a:chOff x="3552190" y="1050224"/>
              <a:chExt cx="1922054" cy="939360"/>
            </a:xfrm>
          </p:grpSpPr>
          <p:sp>
            <p:nvSpPr>
              <p:cNvPr id="12" name="object 22"/>
              <p:cNvSpPr txBox="1"/>
              <p:nvPr/>
            </p:nvSpPr>
            <p:spPr>
              <a:xfrm>
                <a:off x="3552190" y="1050224"/>
                <a:ext cx="398054" cy="939360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5992" b="1" dirty="0">
                    <a:solidFill>
                      <a:srgbClr val="1D3C62"/>
                    </a:solidFill>
                    <a:latin typeface="Arial"/>
                    <a:cs typeface="Arial"/>
                  </a:rPr>
                  <a:t>5</a:t>
                </a:r>
                <a:endParaRPr sz="5992" b="1" dirty="0">
                  <a:solidFill>
                    <a:srgbClr val="1D3C6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object 24"/>
              <p:cNvSpPr txBox="1"/>
              <p:nvPr/>
            </p:nvSpPr>
            <p:spPr>
              <a:xfrm>
                <a:off x="4044950" y="1456184"/>
                <a:ext cx="1429294" cy="36227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825456" y="1414059"/>
              <a:ext cx="3410494" cy="785471"/>
              <a:chOff x="3552190" y="1127168"/>
              <a:chExt cx="3410494" cy="785471"/>
            </a:xfrm>
          </p:grpSpPr>
          <p:sp>
            <p:nvSpPr>
              <p:cNvPr id="32" name="object 22"/>
              <p:cNvSpPr txBox="1"/>
              <p:nvPr/>
            </p:nvSpPr>
            <p:spPr>
              <a:xfrm>
                <a:off x="3552190" y="1127168"/>
                <a:ext cx="2343694" cy="785471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993" b="1" spc="-25" dirty="0">
                    <a:solidFill>
                      <a:srgbClr val="002060"/>
                    </a:solidFill>
                    <a:latin typeface="Arial"/>
                    <a:cs typeface="Arial"/>
                  </a:rPr>
                  <a:t>452,87</a:t>
                </a:r>
                <a:endParaRPr sz="4993" dirty="0">
                  <a:solidFill>
                    <a:srgbClr val="00206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object 24"/>
              <p:cNvSpPr txBox="1"/>
              <p:nvPr/>
            </p:nvSpPr>
            <p:spPr>
              <a:xfrm>
                <a:off x="5533390" y="1519903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5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руб.</a:t>
                </a:r>
                <a:endParaRPr sz="15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2804800" y="3423927"/>
            <a:ext cx="4868586" cy="692177"/>
            <a:chOff x="2808696" y="1337115"/>
            <a:chExt cx="4875348" cy="69313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4</a:t>
                </a:r>
                <a:endParaRPr sz="4394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825456" y="1337115"/>
              <a:ext cx="2858588" cy="693138"/>
              <a:chOff x="3552190" y="1050224"/>
              <a:chExt cx="2858588" cy="693138"/>
            </a:xfrm>
          </p:grpSpPr>
          <p:sp>
            <p:nvSpPr>
              <p:cNvPr id="38" name="object 22"/>
              <p:cNvSpPr txBox="1"/>
              <p:nvPr/>
            </p:nvSpPr>
            <p:spPr>
              <a:xfrm>
                <a:off x="3552190" y="1050224"/>
                <a:ext cx="2858588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34,3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object 24"/>
              <p:cNvSpPr txBox="1"/>
              <p:nvPr/>
            </p:nvSpPr>
            <p:spPr>
              <a:xfrm>
                <a:off x="4981484" y="1400960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руб.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04800" y="4639153"/>
            <a:ext cx="4868586" cy="692177"/>
            <a:chOff x="2808696" y="1337115"/>
            <a:chExt cx="4875348" cy="693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808696" y="1337115"/>
              <a:ext cx="1786545" cy="693138"/>
              <a:chOff x="3552190" y="1050224"/>
              <a:chExt cx="1786545" cy="693138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3552190" y="1050224"/>
                <a:ext cx="398054" cy="693138"/>
              </a:xfrm>
              <a:prstGeom prst="rect">
                <a:avLst/>
              </a:prstGeom>
              <a:noFill/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4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909441" y="1347084"/>
                <a:ext cx="1429294" cy="285399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 </a:t>
                </a:r>
              </a:p>
              <a:p>
                <a:pPr marL="12682">
                  <a:lnSpc>
                    <a:spcPts val="999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825456" y="1337115"/>
              <a:ext cx="2858588" cy="693138"/>
              <a:chOff x="3552190" y="1050224"/>
              <a:chExt cx="2858588" cy="693138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3552190" y="1050224"/>
                <a:ext cx="1657894" cy="69313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4394" b="1" spc="-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207,2</a:t>
                </a:r>
                <a:endParaRPr sz="439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4981484" y="1393679"/>
                <a:ext cx="1429294" cy="18774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lnSpc>
                    <a:spcPts val="1298"/>
                  </a:lnSpc>
                  <a:spcBef>
                    <a:spcPts val="125"/>
                  </a:spcBef>
                </a:pP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млн руб</a:t>
                </a:r>
                <a:r>
                  <a:rPr lang="ru-RU" sz="109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.</a:t>
                </a:r>
                <a:endParaRPr sz="1098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11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982" y="1099272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«Жилье и городская среда»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D167A4-7337-834D-AFAE-EBE0FC91F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3" y="841793"/>
            <a:ext cx="1126268" cy="1126268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158530" y="1983208"/>
            <a:ext cx="8814237" cy="1681343"/>
            <a:chOff x="375755" y="1087874"/>
            <a:chExt cx="8760178" cy="943617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375755" y="1087874"/>
              <a:ext cx="6200082" cy="710016"/>
              <a:chOff x="223355" y="1093231"/>
              <a:chExt cx="6200082" cy="710016"/>
            </a:xfrm>
          </p:grpSpPr>
          <p:sp>
            <p:nvSpPr>
              <p:cNvPr id="101" name="object 16"/>
              <p:cNvSpPr txBox="1"/>
              <p:nvPr/>
            </p:nvSpPr>
            <p:spPr>
              <a:xfrm>
                <a:off x="314553" y="1093231"/>
                <a:ext cx="2971800" cy="265352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«Обеспечение устойчивого сокращения непригодного для проживания жилищного фонда»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rPr>
                  <a:t>Министерство строительства Иркутской области</a:t>
                </a:r>
                <a:endParaRPr sz="999" dirty="0">
                  <a:solidFill>
                    <a:srgbClr val="45B97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2" name="object 17"/>
              <p:cNvSpPr txBox="1"/>
              <p:nvPr/>
            </p:nvSpPr>
            <p:spPr>
              <a:xfrm>
                <a:off x="223355" y="1393183"/>
                <a:ext cx="6200082" cy="410064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chemeClr val="bg1"/>
                    </a:solidFill>
                    <a:cs typeface="Calibri"/>
                  </a:rPr>
                  <a:t>П</a:t>
                </a:r>
                <a:r>
                  <a:rPr lang="ru-RU" sz="1598" spc="-5" dirty="0">
                    <a:solidFill>
                      <a:schemeClr val="bg1"/>
                    </a:solidFill>
                    <a:cs typeface="Calibri"/>
                  </a:rPr>
                  <a:t>риобретение </a:t>
                </a:r>
                <a:r>
                  <a:rPr lang="ru-RU" sz="1598" spc="-5" dirty="0">
                    <a:solidFill>
                      <a:schemeClr val="bg1"/>
                    </a:solidFill>
                    <a:cs typeface="Calibri"/>
                  </a:rPr>
                  <a:t>жилых </a:t>
                </a:r>
                <a:r>
                  <a:rPr lang="ru-RU" sz="1598" spc="-5" dirty="0">
                    <a:solidFill>
                      <a:schemeClr val="bg1"/>
                    </a:solidFill>
                    <a:cs typeface="Calibri"/>
                  </a:rPr>
                  <a:t>помещений, возмещение </a:t>
                </a:r>
                <a:r>
                  <a:rPr lang="ru-RU" sz="1598" spc="-5" dirty="0">
                    <a:solidFill>
                      <a:schemeClr val="bg1"/>
                    </a:solidFill>
                    <a:cs typeface="Calibri"/>
                  </a:rPr>
                  <a:t>за изымаемые жилые помещения </a:t>
                </a:r>
                <a:r>
                  <a:rPr lang="ru-RU" sz="1598" spc="-5" dirty="0">
                    <a:solidFill>
                      <a:schemeClr val="bg1"/>
                    </a:solidFill>
                    <a:cs typeface="Calibri"/>
                  </a:rPr>
                  <a:t>(г. Железногорск-Илимский) </a:t>
                </a: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endParaRPr sz="1598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5187183" y="1701975"/>
              <a:ext cx="1388654" cy="251573"/>
              <a:chOff x="4484329" y="1957804"/>
              <a:chExt cx="1388654" cy="251573"/>
            </a:xfrm>
          </p:grpSpPr>
          <p:sp>
            <p:nvSpPr>
              <p:cNvPr id="97" name="object 22"/>
              <p:cNvSpPr txBox="1"/>
              <p:nvPr/>
            </p:nvSpPr>
            <p:spPr>
              <a:xfrm>
                <a:off x="4484329" y="1957804"/>
                <a:ext cx="932180" cy="22855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object 24"/>
              <p:cNvSpPr txBox="1"/>
              <p:nvPr/>
            </p:nvSpPr>
            <p:spPr>
              <a:xfrm>
                <a:off x="5047483" y="2101389"/>
                <a:ext cx="825500" cy="10798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1148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6757752" y="1409897"/>
              <a:ext cx="2378181" cy="328249"/>
              <a:chOff x="6191695" y="1516192"/>
              <a:chExt cx="2378181" cy="328249"/>
            </a:xfrm>
          </p:grpSpPr>
          <p:sp>
            <p:nvSpPr>
              <p:cNvPr id="90" name="object 24"/>
              <p:cNvSpPr txBox="1"/>
              <p:nvPr/>
            </p:nvSpPr>
            <p:spPr>
              <a:xfrm>
                <a:off x="6191695" y="1516192"/>
                <a:ext cx="2349500" cy="10798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Срок реализации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91" name="object 22"/>
              <p:cNvSpPr txBox="1"/>
              <p:nvPr/>
            </p:nvSpPr>
            <p:spPr>
              <a:xfrm>
                <a:off x="6220376" y="1615528"/>
                <a:ext cx="2349500" cy="228913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45B97C"/>
                    </a:solidFill>
                    <a:latin typeface="Arial"/>
                    <a:cs typeface="Arial"/>
                  </a:rPr>
                  <a:t>до 31.12.2023</a:t>
                </a: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8" name="object 22"/>
            <p:cNvSpPr txBox="1"/>
            <p:nvPr/>
          </p:nvSpPr>
          <p:spPr>
            <a:xfrm>
              <a:off x="497037" y="1802578"/>
              <a:ext cx="1001323" cy="22891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45B97C"/>
                  </a:solidFill>
                  <a:latin typeface="Arial"/>
                  <a:cs typeface="Arial"/>
                </a:rPr>
                <a:t>72,03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89" name="object 24"/>
            <p:cNvSpPr txBox="1"/>
            <p:nvPr/>
          </p:nvSpPr>
          <p:spPr>
            <a:xfrm>
              <a:off x="1358113" y="1831317"/>
              <a:ext cx="2257879" cy="18866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руб.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66,68 ОБ 4,97  МБ 0,37)</a:t>
              </a:r>
              <a:endParaRPr sz="899" dirty="0">
                <a:latin typeface="Arial"/>
                <a:cs typeface="Arial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04400" y="3946523"/>
            <a:ext cx="9161542" cy="1392978"/>
            <a:chOff x="375756" y="1171770"/>
            <a:chExt cx="9105354" cy="781779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75756" y="1171770"/>
              <a:ext cx="4291871" cy="466420"/>
              <a:chOff x="223356" y="1177127"/>
              <a:chExt cx="4291871" cy="466420"/>
            </a:xfrm>
          </p:grpSpPr>
          <p:sp>
            <p:nvSpPr>
              <p:cNvPr id="49" name="object 16"/>
              <p:cNvSpPr txBox="1"/>
              <p:nvPr/>
            </p:nvSpPr>
            <p:spPr>
              <a:xfrm>
                <a:off x="314553" y="1177127"/>
                <a:ext cx="3947106" cy="179321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«Формирование комфортной городской среды»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45B97C"/>
                    </a:solidFill>
                    <a:latin typeface="Calibri"/>
                    <a:cs typeface="Calibri"/>
                  </a:rPr>
                  <a:t>Министерство жилищной политики и энергетики Иркутской области</a:t>
                </a:r>
                <a:endParaRPr sz="999" dirty="0">
                  <a:solidFill>
                    <a:srgbClr val="45B97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0" name="object 17"/>
              <p:cNvSpPr txBox="1"/>
              <p:nvPr/>
            </p:nvSpPr>
            <p:spPr>
              <a:xfrm>
                <a:off x="223356" y="1393183"/>
                <a:ext cx="4291871" cy="250364"/>
              </a:xfrm>
              <a:prstGeom prst="rect">
                <a:avLst/>
              </a:prstGeom>
              <a:solidFill>
                <a:srgbClr val="45B97C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  <a:defRPr/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Благоустройство общественных и дворовых территорий (</a:t>
                </a:r>
                <a:r>
                  <a:rPr lang="ru-RU" sz="1598" spc="-5" dirty="0" err="1">
                    <a:solidFill>
                      <a:srgbClr val="FFFFFF"/>
                    </a:solidFill>
                    <a:cs typeface="Calibri"/>
                  </a:rPr>
                  <a:t>рп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 Железнодорожный)</a:t>
                </a:r>
                <a:endParaRPr lang="ru-RU" sz="1598" dirty="0">
                  <a:solidFill>
                    <a:prstClr val="black"/>
                  </a:solidFill>
                  <a:cs typeface="Calibri"/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5187183" y="1701975"/>
              <a:ext cx="1388654" cy="251574"/>
              <a:chOff x="4484329" y="1957804"/>
              <a:chExt cx="1388654" cy="251574"/>
            </a:xfrm>
          </p:grpSpPr>
          <p:sp>
            <p:nvSpPr>
              <p:cNvPr id="45" name="object 22"/>
              <p:cNvSpPr txBox="1"/>
              <p:nvPr/>
            </p:nvSpPr>
            <p:spPr>
              <a:xfrm>
                <a:off x="4484329" y="1957804"/>
                <a:ext cx="932180" cy="228554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2546" dirty="0">
                  <a:solidFill>
                    <a:srgbClr val="45B97C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object 24"/>
              <p:cNvSpPr txBox="1"/>
              <p:nvPr/>
            </p:nvSpPr>
            <p:spPr>
              <a:xfrm>
                <a:off x="5047483" y="2101390"/>
                <a:ext cx="825500" cy="107988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endParaRPr sz="1148" dirty="0">
                  <a:latin typeface="Arial"/>
                  <a:cs typeface="Arial"/>
                </a:endParaRPr>
              </a:p>
            </p:txBody>
          </p:sp>
        </p:grpSp>
        <p:sp>
          <p:nvSpPr>
            <p:cNvPr id="39" name="object 22"/>
            <p:cNvSpPr txBox="1"/>
            <p:nvPr/>
          </p:nvSpPr>
          <p:spPr>
            <a:xfrm>
              <a:off x="7256164" y="1456455"/>
              <a:ext cx="2224946" cy="108168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  <a:defRPr/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Работы завершены</a:t>
              </a:r>
              <a:endParaRPr sz="1148" spc="-35" dirty="0">
                <a:solidFill>
                  <a:srgbClr val="57585B"/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22"/>
            <p:cNvSpPr txBox="1"/>
            <p:nvPr/>
          </p:nvSpPr>
          <p:spPr>
            <a:xfrm>
              <a:off x="497037" y="1676718"/>
              <a:ext cx="1001323" cy="22891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45B97C"/>
                  </a:solidFill>
                  <a:latin typeface="Arial"/>
                  <a:cs typeface="Arial"/>
                </a:rPr>
                <a:t>2,92</a:t>
              </a:r>
              <a:endParaRPr sz="2546" dirty="0">
                <a:solidFill>
                  <a:srgbClr val="45B97C"/>
                </a:solidFill>
                <a:latin typeface="Arial"/>
                <a:cs typeface="Arial"/>
              </a:endParaRPr>
            </a:p>
          </p:txBody>
        </p:sp>
        <p:sp>
          <p:nvSpPr>
            <p:cNvPr id="37" name="object 24"/>
            <p:cNvSpPr txBox="1"/>
            <p:nvPr/>
          </p:nvSpPr>
          <p:spPr>
            <a:xfrm>
              <a:off x="1185382" y="1696841"/>
              <a:ext cx="2420945" cy="18866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руб.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2,3 ОБ 0,59  МБ 0,03)</a:t>
              </a:r>
              <a:endParaRPr sz="899" dirty="0">
                <a:latin typeface="Arial"/>
                <a:cs typeface="Arial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657" y="4377109"/>
            <a:ext cx="395456" cy="382273"/>
          </a:xfrm>
          <a:prstGeom prst="rect">
            <a:avLst/>
          </a:prstGeom>
        </p:spPr>
      </p:pic>
      <p:sp>
        <p:nvSpPr>
          <p:cNvPr id="52" name="object 22"/>
          <p:cNvSpPr txBox="1"/>
          <p:nvPr/>
        </p:nvSpPr>
        <p:spPr bwMode="auto">
          <a:xfrm>
            <a:off x="5025213" y="4189943"/>
            <a:ext cx="397502" cy="417250"/>
          </a:xfrm>
          <a:prstGeom prst="rect">
            <a:avLst/>
          </a:prstGeom>
          <a:grpFill/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2546" b="1">
                <a:solidFill>
                  <a:srgbClr val="45B97C"/>
                </a:solidFill>
                <a:latin typeface="Arial"/>
                <a:cs typeface="Arial"/>
              </a:rPr>
              <a:t>1</a:t>
            </a:r>
            <a:endParaRPr sz="2546" b="1">
              <a:solidFill>
                <a:srgbClr val="45B97C"/>
              </a:solidFill>
              <a:latin typeface="Arial"/>
              <a:cs typeface="Arial"/>
            </a:endParaRPr>
          </a:p>
        </p:txBody>
      </p:sp>
      <p:sp>
        <p:nvSpPr>
          <p:cNvPr id="53" name="object 24"/>
          <p:cNvSpPr txBox="1"/>
          <p:nvPr/>
        </p:nvSpPr>
        <p:spPr bwMode="auto">
          <a:xfrm>
            <a:off x="5271163" y="4349496"/>
            <a:ext cx="1811950" cy="382266"/>
          </a:xfrm>
          <a:prstGeom prst="rect">
            <a:avLst/>
          </a:prstGeom>
          <a:grpFill/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общественная </a:t>
            </a:r>
            <a:endParaRPr lang="ru-RU" sz="1148" spc="-35" dirty="0">
              <a:solidFill>
                <a:srgbClr val="57585B"/>
              </a:solidFill>
              <a:latin typeface="Arial"/>
              <a:cs typeface="Arial"/>
            </a:endParaRPr>
          </a:p>
          <a:p>
            <a:pPr marL="12682">
              <a:spcBef>
                <a:spcPts val="125"/>
              </a:spcBef>
              <a:defRPr/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территория</a:t>
            </a:r>
            <a:endParaRPr sz="1148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9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2975" y="635386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sp>
        <p:nvSpPr>
          <p:cNvPr id="53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3</a:t>
            </a:r>
            <a:endParaRPr sz="799" dirty="0">
              <a:latin typeface="Arial"/>
              <a:cs typeface="Arial"/>
            </a:endParaRPr>
          </a:p>
        </p:txBody>
      </p:sp>
      <p:sp>
        <p:nvSpPr>
          <p:cNvPr id="61" name="object 2"/>
          <p:cNvSpPr txBox="1">
            <a:spLocks/>
          </p:cNvSpPr>
          <p:nvPr/>
        </p:nvSpPr>
        <p:spPr>
          <a:xfrm>
            <a:off x="1535779" y="1678831"/>
            <a:ext cx="7121160" cy="794371"/>
          </a:xfrm>
          <a:prstGeom prst="rect">
            <a:avLst/>
          </a:prstGeom>
          <a:noFill/>
        </p:spPr>
        <p:txBody>
          <a:bodyPr vert="horz" wrap="square" lIns="0" tIns="12048" rIns="0" bIns="0" rtlCol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kern="0" spc="-30" dirty="0">
                <a:solidFill>
                  <a:srgbClr val="57585B"/>
                </a:solidFill>
              </a:rPr>
              <a:t>Национальный проект </a:t>
            </a:r>
            <a:br>
              <a:rPr lang="ru-RU" sz="3245" kern="0" spc="-30" dirty="0">
                <a:solidFill>
                  <a:srgbClr val="57585B"/>
                </a:solidFill>
              </a:rPr>
            </a:br>
            <a:r>
              <a:rPr lang="ru-RU" sz="3245" kern="0" spc="-30" dirty="0">
                <a:solidFill>
                  <a:srgbClr val="57585B"/>
                </a:solidFill>
              </a:rPr>
              <a:t>«Безопасные качественные дороги»</a:t>
            </a:r>
            <a:endParaRPr lang="ru-RU" sz="3245" kern="0" dirty="0"/>
          </a:p>
        </p:txBody>
      </p:sp>
      <p:pic>
        <p:nvPicPr>
          <p:cNvPr id="62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4%D0%BE%D1%80%D0%BE%D0%B3%D0%B8/%D0%9B%D0%BE%D0%B3%D0%BE%D1%82%D0%B8%D0%BF/%D0%94%D0%BE%D1%80%D0%BE%D0%B3%D0%B8_%D0%BB%D0%BE%D0%B3%D0%BE%D1%82%D0%B8%D0%BF_RGB/%D0%94%D0%BE%D1%80%D0%BE%D0%B3%D0%B8_%D0%BB%D0%BE%D0%B3%D0%BE_%D1%86%D0%B2%D0%B5%D1%82_%D0%BB%D0%B5%D0%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4" y="1754926"/>
            <a:ext cx="842899" cy="6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286565" y="2744150"/>
            <a:ext cx="8803081" cy="1397106"/>
            <a:chOff x="387351" y="3415224"/>
            <a:chExt cx="8815308" cy="1399046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87351" y="3415224"/>
              <a:ext cx="6142605" cy="853709"/>
              <a:chOff x="234950" y="1352581"/>
              <a:chExt cx="6142605" cy="679216"/>
            </a:xfrm>
          </p:grpSpPr>
          <p:sp>
            <p:nvSpPr>
              <p:cNvPr id="71" name="object 16"/>
              <p:cNvSpPr txBox="1"/>
              <p:nvPr/>
            </p:nvSpPr>
            <p:spPr>
              <a:xfrm>
                <a:off x="374793" y="1352581"/>
                <a:ext cx="4310508" cy="261584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no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«Дорожная сеть»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DCAA44"/>
                    </a:solidFill>
                    <a:latin typeface="Calibri"/>
                    <a:cs typeface="Calibri"/>
                  </a:rPr>
                  <a:t>Министерство транспорта и дорожного хозяйства Иркутской области</a:t>
                </a:r>
                <a:endParaRPr sz="999" dirty="0">
                  <a:solidFill>
                    <a:srgbClr val="DCAA44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2" name="object 17"/>
              <p:cNvSpPr txBox="1"/>
              <p:nvPr/>
            </p:nvSpPr>
            <p:spPr>
              <a:xfrm>
                <a:off x="234950" y="1615167"/>
                <a:ext cx="6142605" cy="416630"/>
              </a:xfrm>
              <a:prstGeom prst="rect">
                <a:avLst/>
              </a:prstGeom>
              <a:solidFill>
                <a:srgbClr val="DCAA44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Ремонт автомобильной дороги Братск-Усть-Илимск на участке </a:t>
                </a:r>
                <a:endParaRPr lang="ru-RU" sz="1598" spc="-5" dirty="0">
                  <a:cs typeface="Calibri"/>
                </a:endParaRPr>
              </a:p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cs typeface="Calibri"/>
                  </a:rPr>
                  <a:t>км </a:t>
                </a:r>
                <a:r>
                  <a:rPr lang="ru-RU" sz="1598" spc="-5" dirty="0">
                    <a:cs typeface="Calibri"/>
                  </a:rPr>
                  <a:t>230+500 - км </a:t>
                </a:r>
                <a:r>
                  <a:rPr lang="ru-RU" sz="1598" spc="-5" dirty="0">
                    <a:cs typeface="Calibri"/>
                  </a:rPr>
                  <a:t>239+198</a:t>
                </a:r>
              </a:p>
            </p:txBody>
          </p:sp>
        </p:grpSp>
        <p:sp>
          <p:nvSpPr>
            <p:cNvPr id="65" name="object 22"/>
            <p:cNvSpPr txBox="1"/>
            <p:nvPr/>
          </p:nvSpPr>
          <p:spPr>
            <a:xfrm>
              <a:off x="6738738" y="3858284"/>
              <a:ext cx="2349500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CAA44"/>
                  </a:solidFill>
                  <a:latin typeface="Arial"/>
                  <a:cs typeface="Arial"/>
                </a:rPr>
                <a:t>до 30.11.2022</a:t>
              </a:r>
              <a:endParaRPr sz="2546" dirty="0">
                <a:solidFill>
                  <a:srgbClr val="DCAA44"/>
                </a:solidFill>
                <a:latin typeface="Arial"/>
                <a:cs typeface="Arial"/>
              </a:endParaRPr>
            </a:p>
          </p:txBody>
        </p:sp>
        <p:sp>
          <p:nvSpPr>
            <p:cNvPr id="66" name="object 22"/>
            <p:cNvSpPr txBox="1"/>
            <p:nvPr/>
          </p:nvSpPr>
          <p:spPr>
            <a:xfrm>
              <a:off x="454213" y="4405825"/>
              <a:ext cx="990031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dirty="0">
                  <a:solidFill>
                    <a:srgbClr val="DCAA44"/>
                  </a:solidFill>
                  <a:latin typeface="Arial"/>
                  <a:cs typeface="Arial"/>
                </a:rPr>
                <a:t>354,4</a:t>
              </a:r>
              <a:endParaRPr sz="2546" b="1" dirty="0">
                <a:solidFill>
                  <a:srgbClr val="DCAA44"/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4"/>
            <p:cNvSpPr txBox="1"/>
            <p:nvPr/>
          </p:nvSpPr>
          <p:spPr>
            <a:xfrm>
              <a:off x="1371264" y="4477639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.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186,6 ОБ 167,8)</a:t>
              </a:r>
              <a:endParaRPr sz="899" dirty="0">
                <a:latin typeface="Arial"/>
                <a:cs typeface="Arial"/>
              </a:endParaRPr>
            </a:p>
          </p:txBody>
        </p:sp>
        <p:sp>
          <p:nvSpPr>
            <p:cNvPr id="68" name="object 24"/>
            <p:cNvSpPr txBox="1"/>
            <p:nvPr/>
          </p:nvSpPr>
          <p:spPr>
            <a:xfrm>
              <a:off x="6942125" y="4270319"/>
              <a:ext cx="2260534" cy="19300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контракт заключен</a:t>
              </a:r>
              <a:endParaRPr sz="1148" dirty="0">
                <a:latin typeface="Arial"/>
                <a:cs typeface="Arial"/>
              </a:endParaRPr>
            </a:p>
          </p:txBody>
        </p:sp>
        <p:pic>
          <p:nvPicPr>
            <p:cNvPr id="69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CAA4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737" y="4314120"/>
              <a:ext cx="183273" cy="16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object 24"/>
          <p:cNvSpPr txBox="1"/>
          <p:nvPr/>
        </p:nvSpPr>
        <p:spPr>
          <a:xfrm>
            <a:off x="6579910" y="3009014"/>
            <a:ext cx="2363999" cy="19241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реализации</a:t>
            </a:r>
            <a:endParaRPr sz="114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6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1341026"/>
            <a:ext cx="5255059" cy="794371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«Здравоохранение»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7170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7%D0%B4%D1%80%D0%B0%D0%B2%D0%BE%D0%BE%D1%85%D1%80%D0%B0%D0%BD%D0%B5%D0%BD%D0%B8%D0%B5/%D0%9B%D0%BE%D0%B3%D0%BE%D1%82%D0%B8%D0%BF/%D0%97%D0%B4%D1%80%D0%B0%D0%B2%D0%BE%D0%BE%D1%85%D1%80%D0%B0%D0%BD%D0%B5%D0%BD%D0%B8%D0%B5_%D0%BB%D0%BE%D0%B3%D0%BE%D1%82%D0%B8%D0%BF%D1%8B_RGB/%D0%97%D0%B4%D1%80%D0%B0%D0%B2%D0%BE%D0%BE%D1%85%D1%80%D0%B0%D0%BD%D0%B5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2" y="1417120"/>
            <a:ext cx="892611" cy="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6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95754" y="2222957"/>
            <a:ext cx="8531270" cy="905503"/>
            <a:chOff x="496442" y="1209675"/>
            <a:chExt cx="8543119" cy="744092"/>
          </a:xfrm>
        </p:grpSpPr>
        <p:sp>
          <p:nvSpPr>
            <p:cNvPr id="10" name="object 16"/>
            <p:cNvSpPr txBox="1"/>
            <p:nvPr/>
          </p:nvSpPr>
          <p:spPr>
            <a:xfrm>
              <a:off x="496442" y="1209675"/>
              <a:ext cx="4005708" cy="262350"/>
            </a:xfrm>
            <a:prstGeom prst="rect">
              <a:avLst/>
            </a:prstGeom>
          </p:spPr>
          <p:txBody>
            <a:bodyPr vert="horz" wrap="square" lIns="0" tIns="12048" rIns="0" bIns="0" rtlCol="0">
              <a:spAutoFit/>
            </a:bodyPr>
            <a:lstStyle/>
            <a:p>
              <a:pPr marL="12682" marR="76093"/>
              <a:r>
                <a:rPr lang="ru-RU" sz="999" spc="10" dirty="0">
                  <a:solidFill>
                    <a:srgbClr val="404041"/>
                  </a:solidFill>
                  <a:latin typeface="Calibri"/>
                  <a:cs typeface="Calibri"/>
                </a:rPr>
                <a:t>РП «Модернизация первичного звена здравоохранения»</a:t>
              </a:r>
            </a:p>
            <a:p>
              <a:pPr marL="12682" marR="76093"/>
              <a:r>
                <a:rPr lang="ru-RU" sz="999" spc="10" dirty="0">
                  <a:solidFill>
                    <a:srgbClr val="D9124A"/>
                  </a:solidFill>
                  <a:latin typeface="Calibri"/>
                  <a:cs typeface="Calibri"/>
                </a:rPr>
                <a:t>Министерство здравоохранения Иркутской области</a:t>
              </a:r>
              <a:endParaRPr sz="999" dirty="0">
                <a:solidFill>
                  <a:srgbClr val="D9124A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bject 24"/>
            <p:cNvSpPr txBox="1"/>
            <p:nvPr/>
          </p:nvSpPr>
          <p:spPr>
            <a:xfrm>
              <a:off x="6779027" y="1795652"/>
              <a:ext cx="2260534" cy="15811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endParaRPr sz="1148" dirty="0">
                <a:latin typeface="Arial"/>
                <a:cs typeface="Arial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5883" y="2679069"/>
            <a:ext cx="8815504" cy="902120"/>
            <a:chOff x="342437" y="1604887"/>
            <a:chExt cx="8827748" cy="903373"/>
          </a:xfrm>
        </p:grpSpPr>
        <p:sp>
          <p:nvSpPr>
            <p:cNvPr id="49" name="object 17"/>
            <p:cNvSpPr txBox="1"/>
            <p:nvPr/>
          </p:nvSpPr>
          <p:spPr>
            <a:xfrm>
              <a:off x="342437" y="1609810"/>
              <a:ext cx="6184349" cy="526486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Комплексный капремонт врачебной амбулатории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п.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Невон</a:t>
              </a:r>
              <a:endParaRPr lang="ru-RU" sz="1598" spc="-5" dirty="0">
                <a:solidFill>
                  <a:srgbClr val="FFFFFF"/>
                </a:solidFill>
                <a:cs typeface="Calibri"/>
              </a:endParaRPr>
            </a:p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46" name="object 22"/>
            <p:cNvSpPr txBox="1"/>
            <p:nvPr/>
          </p:nvSpPr>
          <p:spPr>
            <a:xfrm>
              <a:off x="7167415" y="1604887"/>
              <a:ext cx="2002770" cy="369973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Реализация мероприятия завершена</a:t>
              </a:r>
              <a:endParaRPr sz="1148" spc="-35" dirty="0">
                <a:solidFill>
                  <a:srgbClr val="57585B"/>
                </a:solidFill>
                <a:latin typeface="Arial"/>
                <a:cs typeface="Arial"/>
              </a:endParaRPr>
            </a:p>
          </p:txBody>
        </p:sp>
        <p:sp>
          <p:nvSpPr>
            <p:cNvPr id="43" name="object 22"/>
            <p:cNvSpPr txBox="1"/>
            <p:nvPr/>
          </p:nvSpPr>
          <p:spPr>
            <a:xfrm>
              <a:off x="394472" y="2099815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2,0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44" name="object 24"/>
            <p:cNvSpPr txBox="1"/>
            <p:nvPr/>
          </p:nvSpPr>
          <p:spPr>
            <a:xfrm>
              <a:off x="1023336" y="2135721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.</a:t>
              </a:r>
              <a:endParaRPr lang="ru-RU" sz="1098" spc="-35" dirty="0">
                <a:solidFill>
                  <a:srgbClr val="57585B"/>
                </a:solidFill>
                <a:latin typeface="Arial"/>
                <a:cs typeface="Arial"/>
              </a:endParaRP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1,9 ОБ 0,1)</a:t>
              </a:r>
              <a:endParaRPr sz="899" dirty="0">
                <a:latin typeface="Arial"/>
                <a:cs typeface="Arial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85240" y="3692832"/>
            <a:ext cx="8675136" cy="953677"/>
            <a:chOff x="347680" y="1565031"/>
            <a:chExt cx="8687185" cy="955002"/>
          </a:xfrm>
        </p:grpSpPr>
        <p:sp>
          <p:nvSpPr>
            <p:cNvPr id="42" name="object 17"/>
            <p:cNvSpPr txBox="1"/>
            <p:nvPr/>
          </p:nvSpPr>
          <p:spPr>
            <a:xfrm>
              <a:off x="347680" y="1609810"/>
              <a:ext cx="6226683" cy="526486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Комплексный капремонт врачебной амбулатории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п.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Седаново</a:t>
              </a:r>
              <a:endParaRPr lang="ru-RU" sz="1598" spc="-5" dirty="0">
                <a:solidFill>
                  <a:srgbClr val="FFFFFF"/>
                </a:solidFill>
                <a:cs typeface="Calibri"/>
              </a:endParaRPr>
            </a:p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6678488" y="1565031"/>
              <a:ext cx="2356377" cy="574002"/>
              <a:chOff x="6112431" y="1671326"/>
              <a:chExt cx="2356377" cy="574002"/>
            </a:xfrm>
          </p:grpSpPr>
          <p:sp>
            <p:nvSpPr>
              <p:cNvPr id="51" name="object 24"/>
              <p:cNvSpPr txBox="1"/>
              <p:nvPr/>
            </p:nvSpPr>
            <p:spPr>
              <a:xfrm>
                <a:off x="6119308" y="1671326"/>
                <a:ext cx="2349500" cy="193002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1148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Завершение капремонта</a:t>
                </a:r>
                <a:endParaRPr sz="1148" dirty="0">
                  <a:latin typeface="Arial"/>
                  <a:cs typeface="Arial"/>
                </a:endParaRPr>
              </a:p>
            </p:txBody>
          </p:sp>
          <p:sp>
            <p:nvSpPr>
              <p:cNvPr id="52" name="object 22"/>
              <p:cNvSpPr txBox="1"/>
              <p:nvPr/>
            </p:nvSpPr>
            <p:spPr>
              <a:xfrm>
                <a:off x="6112431" y="1836883"/>
                <a:ext cx="2349500" cy="408445"/>
              </a:xfrm>
              <a:prstGeom prst="rect">
                <a:avLst/>
              </a:prstGeom>
            </p:spPr>
            <p:txBody>
              <a:bodyPr vert="horz" wrap="square" lIns="0" tIns="15853" rIns="0" bIns="0" rtlCol="0">
                <a:spAutoFit/>
              </a:bodyPr>
              <a:lstStyle/>
              <a:p>
                <a:pPr marL="12682">
                  <a:spcBef>
                    <a:spcPts val="125"/>
                  </a:spcBef>
                </a:pPr>
                <a:r>
                  <a:rPr lang="ru-RU" sz="2546" b="1" spc="-25" dirty="0">
                    <a:solidFill>
                      <a:srgbClr val="D9124A"/>
                    </a:solidFill>
                    <a:latin typeface="Arial"/>
                    <a:cs typeface="Arial"/>
                  </a:rPr>
                  <a:t>до 31.12.2022</a:t>
                </a:r>
                <a:endParaRPr sz="2546" dirty="0">
                  <a:solidFill>
                    <a:srgbClr val="D9124A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8" name="object 22"/>
            <p:cNvSpPr txBox="1"/>
            <p:nvPr/>
          </p:nvSpPr>
          <p:spPr>
            <a:xfrm>
              <a:off x="360634" y="2111588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6,28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50" name="object 24"/>
            <p:cNvSpPr txBox="1"/>
            <p:nvPr/>
          </p:nvSpPr>
          <p:spPr>
            <a:xfrm>
              <a:off x="1039238" y="2147494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руб.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5,95 ОБ 0,33)</a:t>
              </a:r>
              <a:endParaRPr sz="899" dirty="0">
                <a:latin typeface="Arial"/>
                <a:cs typeface="Arial"/>
              </a:endParaRPr>
            </a:p>
          </p:txBody>
        </p:sp>
      </p:grpSp>
      <p:pic>
        <p:nvPicPr>
          <p:cNvPr id="57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60" y="2689835"/>
            <a:ext cx="389265" cy="3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490989" y="4864990"/>
            <a:ext cx="6096480" cy="922934"/>
            <a:chOff x="232918" y="1609810"/>
            <a:chExt cx="6104947" cy="924216"/>
          </a:xfrm>
        </p:grpSpPr>
        <p:sp>
          <p:nvSpPr>
            <p:cNvPr id="60" name="object 17"/>
            <p:cNvSpPr txBox="1"/>
            <p:nvPr/>
          </p:nvSpPr>
          <p:spPr>
            <a:xfrm>
              <a:off x="241865" y="1609810"/>
              <a:ext cx="6096000" cy="526486"/>
            </a:xfrm>
            <a:prstGeom prst="rect">
              <a:avLst/>
            </a:prstGeom>
            <a:solidFill>
              <a:srgbClr val="D9124A"/>
            </a:solidFill>
          </p:spPr>
          <p:txBody>
            <a:bodyPr vert="horz" wrap="square" lIns="0" tIns="35950" rIns="0" bIns="0" rtlCol="0">
              <a:spAutoFit/>
            </a:bodyPr>
            <a:lstStyle/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Комплексный капремонт врачебной амбулатории </a:t>
              </a:r>
              <a:r>
                <a:rPr lang="ru-RU" sz="1598" spc="-5" dirty="0">
                  <a:solidFill>
                    <a:srgbClr val="FFFFFF"/>
                  </a:solidFill>
                  <a:cs typeface="Calibri"/>
                </a:rPr>
                <a:t>п. </a:t>
              </a:r>
              <a:r>
                <a:rPr lang="ru-RU" sz="1598" spc="-5" dirty="0" err="1">
                  <a:solidFill>
                    <a:srgbClr val="FFFFFF"/>
                  </a:solidFill>
                  <a:cs typeface="Calibri"/>
                </a:rPr>
                <a:t>Эдучанка</a:t>
              </a:r>
              <a:endParaRPr lang="ru-RU" sz="1598" spc="-5" dirty="0">
                <a:solidFill>
                  <a:srgbClr val="FFFFFF"/>
                </a:solidFill>
                <a:cs typeface="Calibri"/>
              </a:endParaRPr>
            </a:p>
            <a:p>
              <a:pPr marL="115408" marR="369687">
                <a:lnSpc>
                  <a:spcPts val="1598"/>
                </a:lnSpc>
                <a:spcBef>
                  <a:spcPts val="554"/>
                </a:spcBef>
              </a:pPr>
              <a:endParaRPr lang="ru-RU" sz="1598" spc="-5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45" name="object 22"/>
            <p:cNvSpPr txBox="1"/>
            <p:nvPr/>
          </p:nvSpPr>
          <p:spPr>
            <a:xfrm>
              <a:off x="232918" y="2125581"/>
              <a:ext cx="1001323" cy="408445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D9124A"/>
                  </a:solidFill>
                  <a:latin typeface="Arial"/>
                  <a:cs typeface="Arial"/>
                </a:rPr>
                <a:t>1,7</a:t>
              </a:r>
              <a:endParaRPr sz="2546" dirty="0">
                <a:solidFill>
                  <a:srgbClr val="D9124A"/>
                </a:solidFill>
                <a:latin typeface="Arial"/>
                <a:cs typeface="Arial"/>
              </a:endParaRPr>
            </a:p>
          </p:txBody>
        </p:sp>
        <p:sp>
          <p:nvSpPr>
            <p:cNvPr id="58" name="object 24"/>
            <p:cNvSpPr txBox="1"/>
            <p:nvPr/>
          </p:nvSpPr>
          <p:spPr>
            <a:xfrm>
              <a:off x="766318" y="2169165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руб.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1,6 ОБ 0,1)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61" name="object 22"/>
          <p:cNvSpPr txBox="1"/>
          <p:nvPr/>
        </p:nvSpPr>
        <p:spPr>
          <a:xfrm>
            <a:off x="7311395" y="4885804"/>
            <a:ext cx="1902358" cy="36946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Реализация мероприятия завершена</a:t>
            </a:r>
            <a:endParaRPr sz="1148" spc="-35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pic>
        <p:nvPicPr>
          <p:cNvPr id="62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124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76" y="4864990"/>
            <a:ext cx="419549" cy="4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6028" y="901457"/>
            <a:ext cx="5255059" cy="780540"/>
          </a:xfrm>
          <a:prstGeom prst="rect">
            <a:avLst/>
          </a:prstGeom>
        </p:spPr>
        <p:txBody>
          <a:bodyPr vert="horz" wrap="square" lIns="0" tIns="12048" rIns="0" bIns="0" rtlCol="0" anchor="ctr">
            <a:spAutoFit/>
          </a:bodyPr>
          <a:lstStyle/>
          <a:p>
            <a:pPr marL="12682" marR="299300">
              <a:lnSpc>
                <a:spcPts val="2996"/>
              </a:lnSpc>
              <a:spcBef>
                <a:spcPts val="95"/>
              </a:spcBef>
            </a:pPr>
            <a:r>
              <a:rPr lang="ru-RU" sz="3245" spc="-30" dirty="0">
                <a:solidFill>
                  <a:srgbClr val="57585B"/>
                </a:solidFill>
              </a:rPr>
              <a:t>Национальный проект «Образование»</a:t>
            </a:r>
            <a:endParaRPr sz="3245" dirty="0"/>
          </a:p>
        </p:txBody>
      </p:sp>
      <p:sp>
        <p:nvSpPr>
          <p:cNvPr id="14" name="TextBox 13"/>
          <p:cNvSpPr txBox="1"/>
          <p:nvPr/>
        </p:nvSpPr>
        <p:spPr>
          <a:xfrm>
            <a:off x="3782975" y="-427577"/>
            <a:ext cx="184475" cy="36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7"/>
          </a:p>
        </p:txBody>
      </p:sp>
      <p:pic>
        <p:nvPicPr>
          <p:cNvPr id="3074" name="Picture 2" descr="https://brandbook.nationalpriority.ru/brandbook/02_%D0%9D%D0%B0%D1%86%D0%B8%D0%BE%D0%BD%D0%B0%D0%BB%D1%8C%D0%BD%D1%8B%D0%B5_%D0%BF%D1%80%D0%BE%D0%B5%D0%BA%D1%82%D1%8B_%D0%BF%D0%BE_%D0%BD%D0%B0%D0%BF%D1%80%D0%B0%D0%B2%D0%BB%D0%B5%D0%BD%D0%B8%D1%8F%D0%BC/02_%D0%9F%D0%BE_%D0%BD%D0%B0%D0%BF%D1%80%D0%B0%D0%B2%D0%BB%D0%B5%D0%BD%D0%B8%D1%8F%D0%BC/%D0%9E%D0%B1%D1%80%D0%B0%D0%B7%D0%BE%D0%B2%D0%B0%D0%BD%D0%B8%D0%B5/%D0%9B%D0%BE%D0%B3%D0%BE%D1%82%D0%B8%D0%BF/%D0%9E%D0%B1%D1%80%D0%B0%D0%B7%D0%BE%D0%B2%D0%B0%D0%BD%D0%B8%D0%B5_%D0%BB%D0%BE%D0%B3%D0%BE%D1%82%D0%B8%D0%BF_RGB/%D0%9E%D0%B1%D1%80%D0%B0%D0%B7%D0%BE%D0%B2%D0%B0%D0%BD%D0%B8%D0%B5_%D0%BB%D0%BE%D0%B3%D0%BE_%D1%86%D0%B2%D0%B5%D1%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" y="943563"/>
            <a:ext cx="851362" cy="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bject 24"/>
          <p:cNvSpPr txBox="1"/>
          <p:nvPr/>
        </p:nvSpPr>
        <p:spPr>
          <a:xfrm>
            <a:off x="8899411" y="5754605"/>
            <a:ext cx="190236" cy="13894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799" spc="-35" dirty="0">
                <a:solidFill>
                  <a:srgbClr val="57585B"/>
                </a:solidFill>
                <a:latin typeface="Arial"/>
                <a:cs typeface="Arial"/>
              </a:rPr>
              <a:t>5</a:t>
            </a:r>
            <a:endParaRPr sz="799" dirty="0">
              <a:latin typeface="Arial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16070" y="1754926"/>
            <a:ext cx="9383514" cy="1617873"/>
            <a:chOff x="285123" y="1359943"/>
            <a:chExt cx="9324844" cy="158158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285123" y="1359943"/>
              <a:ext cx="6248400" cy="1190200"/>
              <a:chOff x="132723" y="1365300"/>
              <a:chExt cx="6248400" cy="1190200"/>
            </a:xfrm>
          </p:grpSpPr>
          <p:sp>
            <p:nvSpPr>
              <p:cNvPr id="47" name="object 16"/>
              <p:cNvSpPr txBox="1"/>
              <p:nvPr/>
            </p:nvSpPr>
            <p:spPr>
              <a:xfrm>
                <a:off x="344042" y="1365300"/>
                <a:ext cx="2971800" cy="319959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«Современная школа»</a:t>
                </a: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0" name="object 17"/>
              <p:cNvSpPr txBox="1"/>
              <p:nvPr/>
            </p:nvSpPr>
            <p:spPr>
              <a:xfrm>
                <a:off x="132723" y="1716043"/>
                <a:ext cx="6248400" cy="839457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Создание 3 центров «Точка роста» на базе </a:t>
                </a:r>
                <a:endParaRPr lang="ru-RU" sz="1598" spc="-5" dirty="0">
                  <a:solidFill>
                    <a:srgbClr val="FFFFFF"/>
                  </a:solidFill>
                  <a:cs typeface="Calibri"/>
                </a:endParaRPr>
              </a:p>
              <a:p>
                <a:pPr marL="115408" marR="369687">
                  <a:lnSpc>
                    <a:spcPts val="1598"/>
                  </a:lnSpc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МОУ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Невонская СОШ № 1 имени Родькина Николая Дмитриевича, </a:t>
                </a:r>
                <a:endParaRPr lang="ru-RU" sz="1598" spc="-5" dirty="0">
                  <a:solidFill>
                    <a:srgbClr val="FFFFFF"/>
                  </a:solidFill>
                  <a:cs typeface="Calibri"/>
                </a:endParaRPr>
              </a:p>
              <a:p>
                <a:pPr marL="115408" marR="369687">
                  <a:lnSpc>
                    <a:spcPts val="1598"/>
                  </a:lnSpc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МОУ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Седановская  СОШ, </a:t>
                </a:r>
                <a:endParaRPr lang="ru-RU" sz="1598" spc="-5" dirty="0">
                  <a:solidFill>
                    <a:srgbClr val="FFFFFF"/>
                  </a:solidFill>
                  <a:cs typeface="Calibri"/>
                </a:endParaRPr>
              </a:p>
              <a:p>
                <a:pPr marL="115408" marR="369687">
                  <a:lnSpc>
                    <a:spcPts val="1598"/>
                  </a:lnSpc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МКОУ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Подъеланская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СОШ</a:t>
                </a:r>
                <a:endParaRPr sz="1598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46" name="object 22"/>
            <p:cNvSpPr txBox="1"/>
            <p:nvPr/>
          </p:nvSpPr>
          <p:spPr>
            <a:xfrm>
              <a:off x="7260467" y="1879907"/>
              <a:ext cx="2349500" cy="373692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М</a:t>
              </a: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ероприятие </a:t>
              </a:r>
            </a:p>
            <a:p>
              <a:pPr marL="12682">
                <a:spcBef>
                  <a:spcPts val="125"/>
                </a:spcBef>
              </a:pPr>
              <a:r>
                <a:rPr lang="ru-RU" sz="1148" spc="-35" dirty="0">
                  <a:solidFill>
                    <a:srgbClr val="57585B"/>
                  </a:solidFill>
                  <a:latin typeface="Arial"/>
                  <a:cs typeface="Arial"/>
                </a:rPr>
                <a:t>реализовано</a:t>
              </a:r>
              <a:endParaRPr sz="1148" spc="-35" dirty="0">
                <a:solidFill>
                  <a:srgbClr val="57585B"/>
                </a:solidFill>
                <a:latin typeface="Arial"/>
                <a:cs typeface="Arial"/>
              </a:endParaRPr>
            </a:p>
          </p:txBody>
        </p:sp>
        <p:sp>
          <p:nvSpPr>
            <p:cNvPr id="43" name="object 22"/>
            <p:cNvSpPr txBox="1"/>
            <p:nvPr/>
          </p:nvSpPr>
          <p:spPr>
            <a:xfrm>
              <a:off x="452642" y="2533080"/>
              <a:ext cx="1001323" cy="408446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64BDE1"/>
                  </a:solidFill>
                  <a:latin typeface="Arial"/>
                  <a:cs typeface="Arial"/>
                </a:rPr>
                <a:t>4,71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44" name="object 24"/>
            <p:cNvSpPr txBox="1"/>
            <p:nvPr/>
          </p:nvSpPr>
          <p:spPr>
            <a:xfrm>
              <a:off x="1247530" y="2562899"/>
              <a:ext cx="2257879" cy="336631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руб.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4,52 ОБ 0,19)</a:t>
              </a:r>
              <a:endParaRPr sz="899" dirty="0">
                <a:latin typeface="Arial"/>
                <a:cs typeface="Arial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89418" y="3376806"/>
            <a:ext cx="6239735" cy="1144923"/>
            <a:chOff x="311150" y="1312359"/>
            <a:chExt cx="6248401" cy="1029442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11150" y="1312359"/>
              <a:ext cx="6248401" cy="698556"/>
              <a:chOff x="158750" y="1317716"/>
              <a:chExt cx="6248401" cy="698556"/>
            </a:xfrm>
          </p:grpSpPr>
          <p:sp>
            <p:nvSpPr>
              <p:cNvPr id="70" name="object 16"/>
              <p:cNvSpPr txBox="1"/>
              <p:nvPr/>
            </p:nvSpPr>
            <p:spPr>
              <a:xfrm>
                <a:off x="344042" y="1317716"/>
                <a:ext cx="4005708" cy="287288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«Патриотическое воспитание граждан»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cs typeface="Calibri"/>
                  </a:rPr>
                  <a:t>Министерство по молодежной политике Иркутской области</a:t>
                </a:r>
              </a:p>
            </p:txBody>
          </p:sp>
          <p:sp>
            <p:nvSpPr>
              <p:cNvPr id="71" name="object 17"/>
              <p:cNvSpPr txBox="1"/>
              <p:nvPr/>
            </p:nvSpPr>
            <p:spPr>
              <a:xfrm>
                <a:off x="158750" y="1615167"/>
                <a:ext cx="6248401" cy="401105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Проведение мероприятий по патриотическому воспитанию молодежи</a:t>
                </a:r>
                <a:endParaRPr lang="ru-RU" sz="1598" dirty="0">
                  <a:cs typeface="Calibri"/>
                </a:endParaRPr>
              </a:p>
            </p:txBody>
          </p:sp>
        </p:grpSp>
        <p:sp>
          <p:nvSpPr>
            <p:cNvPr id="66" name="object 22"/>
            <p:cNvSpPr txBox="1"/>
            <p:nvPr/>
          </p:nvSpPr>
          <p:spPr>
            <a:xfrm>
              <a:off x="524993" y="1975063"/>
              <a:ext cx="1001323" cy="366738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64BDE1"/>
                  </a:solidFill>
                  <a:latin typeface="Arial"/>
                  <a:cs typeface="Arial"/>
                </a:rPr>
                <a:t>0,186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67" name="object 24"/>
            <p:cNvSpPr txBox="1"/>
            <p:nvPr/>
          </p:nvSpPr>
          <p:spPr>
            <a:xfrm>
              <a:off x="1377537" y="1989852"/>
              <a:ext cx="2257879" cy="302257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руб. </a:t>
              </a: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(ОБ 0,186)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49" name="object 24"/>
          <p:cNvSpPr txBox="1"/>
          <p:nvPr/>
        </p:nvSpPr>
        <p:spPr>
          <a:xfrm>
            <a:off x="6563134" y="3557872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Срок реализации</a:t>
            </a:r>
            <a:endParaRPr lang="ru-RU" sz="1148" dirty="0">
              <a:latin typeface="Arial"/>
              <a:cs typeface="Arial"/>
            </a:endParaRPr>
          </a:p>
        </p:txBody>
      </p:sp>
      <p:sp>
        <p:nvSpPr>
          <p:cNvPr id="51" name="object 22"/>
          <p:cNvSpPr txBox="1"/>
          <p:nvPr/>
        </p:nvSpPr>
        <p:spPr>
          <a:xfrm>
            <a:off x="6563135" y="3671145"/>
            <a:ext cx="2346241" cy="407878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spc="-25" dirty="0">
                <a:solidFill>
                  <a:srgbClr val="64BDE1"/>
                </a:solidFill>
                <a:latin typeface="Arial"/>
                <a:cs typeface="Arial"/>
              </a:rPr>
              <a:t>в течение года</a:t>
            </a:r>
            <a:endParaRPr sz="2546" dirty="0">
              <a:solidFill>
                <a:srgbClr val="64BDE1"/>
              </a:solidFill>
              <a:latin typeface="Arial"/>
              <a:cs typeface="Arial"/>
            </a:endParaRPr>
          </a:p>
        </p:txBody>
      </p:sp>
      <p:sp>
        <p:nvSpPr>
          <p:cNvPr id="52" name="object 24"/>
          <p:cNvSpPr txBox="1"/>
          <p:nvPr/>
        </p:nvSpPr>
        <p:spPr>
          <a:xfrm>
            <a:off x="6814131" y="4040643"/>
            <a:ext cx="2095245" cy="19241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контракт заключен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53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EAE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59" y="4056915"/>
            <a:ext cx="175084" cy="1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Группа 73"/>
          <p:cNvGrpSpPr/>
          <p:nvPr/>
        </p:nvGrpSpPr>
        <p:grpSpPr>
          <a:xfrm>
            <a:off x="313141" y="4564295"/>
            <a:ext cx="8669906" cy="1368753"/>
            <a:chOff x="387350" y="1312359"/>
            <a:chExt cx="8636130" cy="1194913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387350" y="1312359"/>
              <a:ext cx="4280139" cy="868230"/>
              <a:chOff x="234950" y="1317716"/>
              <a:chExt cx="4280139" cy="868230"/>
            </a:xfrm>
          </p:grpSpPr>
          <p:sp>
            <p:nvSpPr>
              <p:cNvPr id="83" name="object 16"/>
              <p:cNvSpPr txBox="1"/>
              <p:nvPr/>
            </p:nvSpPr>
            <p:spPr>
              <a:xfrm>
                <a:off x="344042" y="1317716"/>
                <a:ext cx="2971800" cy="278712"/>
              </a:xfrm>
              <a:prstGeom prst="rect">
                <a:avLst/>
              </a:prstGeom>
            </p:spPr>
            <p:txBody>
              <a:bodyPr vert="horz" wrap="square" lIns="0" tIns="12048" rIns="0" bIns="0" rtlCol="0">
                <a:spAutoFit/>
              </a:bodyPr>
              <a:lstStyle/>
              <a:p>
                <a:pPr marL="12682" marR="76093"/>
                <a:r>
                  <a:rPr lang="ru-RU" sz="999" spc="10" dirty="0">
                    <a:solidFill>
                      <a:srgbClr val="404041"/>
                    </a:solidFill>
                    <a:latin typeface="Calibri"/>
                    <a:cs typeface="Calibri"/>
                  </a:rPr>
                  <a:t>РП </a:t>
                </a:r>
                <a:r>
                  <a:rPr lang="ru-RU" sz="999" spc="10" dirty="0">
                    <a:solidFill>
                      <a:srgbClr val="404041"/>
                    </a:solidFill>
                    <a:cs typeface="Calibri"/>
                  </a:rPr>
                  <a:t>«Цифровая образовательная среда»</a:t>
                </a:r>
                <a:endParaRPr lang="ru-RU" sz="999" spc="10" dirty="0">
                  <a:solidFill>
                    <a:srgbClr val="404041"/>
                  </a:solidFill>
                  <a:latin typeface="Calibri"/>
                  <a:cs typeface="Calibri"/>
                </a:endParaRPr>
              </a:p>
              <a:p>
                <a:pPr marL="12682" marR="76093"/>
                <a:r>
                  <a:rPr lang="ru-RU" sz="999" spc="10" dirty="0">
                    <a:solidFill>
                      <a:srgbClr val="0EAECD"/>
                    </a:solidFill>
                    <a:latin typeface="Calibri"/>
                    <a:cs typeface="Calibri"/>
                  </a:rPr>
                  <a:t>Министерство образования Иркутской области</a:t>
                </a:r>
                <a:endParaRPr sz="999" dirty="0">
                  <a:solidFill>
                    <a:srgbClr val="0EAEC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4" name="object 17"/>
              <p:cNvSpPr txBox="1"/>
              <p:nvPr/>
            </p:nvSpPr>
            <p:spPr>
              <a:xfrm>
                <a:off x="234950" y="1615167"/>
                <a:ext cx="4280139" cy="570779"/>
              </a:xfrm>
              <a:prstGeom prst="rect">
                <a:avLst/>
              </a:prstGeom>
              <a:solidFill>
                <a:srgbClr val="64BDE1"/>
              </a:solidFill>
            </p:spPr>
            <p:txBody>
              <a:bodyPr vert="horz" wrap="square" lIns="0" tIns="35950" rIns="0" bIns="0" rtlCol="0">
                <a:spAutoFit/>
              </a:bodyPr>
              <a:lstStyle/>
              <a:p>
                <a:pPr marL="115408" marR="369687">
                  <a:lnSpc>
                    <a:spcPts val="1598"/>
                  </a:lnSpc>
                  <a:spcBef>
                    <a:spcPts val="554"/>
                  </a:spcBef>
                </a:pP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Приобретение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2 комплектов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оборудования </a:t>
                </a:r>
                <a:br>
                  <a:rPr lang="ru-RU" sz="1598" spc="-5" dirty="0">
                    <a:solidFill>
                      <a:srgbClr val="FFFFFF"/>
                    </a:solidFill>
                    <a:cs typeface="Calibri"/>
                  </a:rPr>
                </a:b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в МОУ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«Железнодорожная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СОШ № 1» и МОУ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«Железнодорожная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СОШ </a:t>
                </a:r>
                <a:r>
                  <a:rPr lang="ru-RU" sz="1598" spc="-5" dirty="0">
                    <a:solidFill>
                      <a:srgbClr val="FFFFFF"/>
                    </a:solidFill>
                    <a:cs typeface="Calibri"/>
                  </a:rPr>
                  <a:t>№ 2»</a:t>
                </a:r>
                <a:endParaRPr lang="ru-RU" sz="1598" dirty="0">
                  <a:cs typeface="Calibri"/>
                </a:endParaRPr>
              </a:p>
            </p:txBody>
          </p:sp>
        </p:grpSp>
        <p:sp>
          <p:nvSpPr>
            <p:cNvPr id="81" name="object 24"/>
            <p:cNvSpPr txBox="1"/>
            <p:nvPr/>
          </p:nvSpPr>
          <p:spPr>
            <a:xfrm>
              <a:off x="6673980" y="1553581"/>
              <a:ext cx="2349500" cy="173294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endParaRPr sz="1148" dirty="0">
                <a:latin typeface="Arial"/>
                <a:cs typeface="Arial"/>
              </a:endParaRPr>
            </a:p>
          </p:txBody>
        </p:sp>
        <p:sp>
          <p:nvSpPr>
            <p:cNvPr id="79" name="object 22"/>
            <p:cNvSpPr txBox="1"/>
            <p:nvPr/>
          </p:nvSpPr>
          <p:spPr>
            <a:xfrm>
              <a:off x="520083" y="2126765"/>
              <a:ext cx="1001323" cy="366738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2546" b="1" spc="-25" dirty="0">
                  <a:solidFill>
                    <a:srgbClr val="64BDE1"/>
                  </a:solidFill>
                  <a:latin typeface="Arial"/>
                  <a:cs typeface="Arial"/>
                </a:rPr>
                <a:t>3,44</a:t>
              </a:r>
              <a:endParaRPr sz="2546" dirty="0">
                <a:solidFill>
                  <a:srgbClr val="64BDE1"/>
                </a:solidFill>
                <a:latin typeface="Arial"/>
                <a:cs typeface="Arial"/>
              </a:endParaRPr>
            </a:p>
          </p:txBody>
        </p:sp>
        <p:sp>
          <p:nvSpPr>
            <p:cNvPr id="80" name="object 24"/>
            <p:cNvSpPr txBox="1"/>
            <p:nvPr/>
          </p:nvSpPr>
          <p:spPr>
            <a:xfrm>
              <a:off x="1193103" y="2205015"/>
              <a:ext cx="2257879" cy="302257"/>
            </a:xfrm>
            <a:prstGeom prst="rect">
              <a:avLst/>
            </a:prstGeom>
          </p:spPr>
          <p:txBody>
            <a:bodyPr vert="horz" wrap="square" lIns="0" tIns="15853" rIns="0" bIns="0" rtlCol="0">
              <a:spAutoFit/>
            </a:bodyPr>
            <a:lstStyle/>
            <a:p>
              <a:pPr marL="12682">
                <a:spcBef>
                  <a:spcPts val="125"/>
                </a:spcBef>
              </a:pP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млн руб</a:t>
              </a:r>
              <a:r>
                <a:rPr lang="ru-RU" sz="1098" spc="-35" dirty="0">
                  <a:solidFill>
                    <a:srgbClr val="57585B"/>
                  </a:solidFill>
                  <a:latin typeface="Arial"/>
                  <a:cs typeface="Arial"/>
                </a:rPr>
                <a:t>.</a:t>
              </a:r>
              <a:endParaRPr lang="ru-RU" sz="1098" spc="-35" dirty="0">
                <a:solidFill>
                  <a:srgbClr val="57585B"/>
                </a:solidFill>
                <a:latin typeface="Arial"/>
                <a:cs typeface="Arial"/>
              </a:endParaRPr>
            </a:p>
            <a:p>
              <a:pPr marL="12682">
                <a:spcBef>
                  <a:spcPts val="125"/>
                </a:spcBef>
              </a:pPr>
              <a:r>
                <a:rPr lang="ru-RU" sz="899" spc="-35" dirty="0">
                  <a:solidFill>
                    <a:srgbClr val="57585B"/>
                  </a:solidFill>
                  <a:latin typeface="Arial"/>
                  <a:cs typeface="Arial"/>
                </a:rPr>
                <a:t>(ФБ 3,3 ОБ 0,14)</a:t>
              </a:r>
              <a:endParaRPr sz="899" dirty="0">
                <a:latin typeface="Arial"/>
                <a:cs typeface="Arial"/>
              </a:endParaRPr>
            </a:p>
          </p:txBody>
        </p:sp>
      </p:grpSp>
      <p:sp>
        <p:nvSpPr>
          <p:cNvPr id="37" name="object 22"/>
          <p:cNvSpPr txBox="1"/>
          <p:nvPr/>
        </p:nvSpPr>
        <p:spPr>
          <a:xfrm>
            <a:off x="4954081" y="4960483"/>
            <a:ext cx="397502" cy="4172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dirty="0">
                <a:solidFill>
                  <a:srgbClr val="64BDE1"/>
                </a:solidFill>
                <a:latin typeface="Arial"/>
                <a:cs typeface="Arial"/>
              </a:rPr>
              <a:t>28</a:t>
            </a:r>
            <a:endParaRPr sz="2546" b="1" dirty="0">
              <a:solidFill>
                <a:srgbClr val="64BDE1"/>
              </a:solidFill>
              <a:latin typeface="Arial"/>
              <a:cs typeface="Arial"/>
            </a:endParaRPr>
          </a:p>
        </p:txBody>
      </p:sp>
      <p:sp>
        <p:nvSpPr>
          <p:cNvPr id="39" name="object 24"/>
          <p:cNvSpPr txBox="1"/>
          <p:nvPr/>
        </p:nvSpPr>
        <p:spPr>
          <a:xfrm>
            <a:off x="5351584" y="5056885"/>
            <a:ext cx="1811950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ноутбуков</a:t>
            </a:r>
            <a:endParaRPr sz="114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22"/>
          <p:cNvSpPr txBox="1"/>
          <p:nvPr/>
        </p:nvSpPr>
        <p:spPr>
          <a:xfrm>
            <a:off x="5096889" y="5327676"/>
            <a:ext cx="930887" cy="41725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2546" b="1" dirty="0">
                <a:solidFill>
                  <a:srgbClr val="64BDE1"/>
                </a:solidFill>
                <a:latin typeface="Arial"/>
                <a:cs typeface="Arial"/>
              </a:rPr>
              <a:t>1</a:t>
            </a:r>
            <a:endParaRPr sz="2546" b="1" dirty="0">
              <a:solidFill>
                <a:srgbClr val="64BDE1"/>
              </a:solidFill>
              <a:latin typeface="Arial"/>
              <a:cs typeface="Arial"/>
            </a:endParaRPr>
          </a:p>
        </p:txBody>
      </p:sp>
      <p:sp>
        <p:nvSpPr>
          <p:cNvPr id="42" name="object 24"/>
          <p:cNvSpPr txBox="1"/>
          <p:nvPr/>
        </p:nvSpPr>
        <p:spPr>
          <a:xfrm>
            <a:off x="5319737" y="5436366"/>
            <a:ext cx="1416079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МФУ</a:t>
            </a:r>
            <a:endParaRPr sz="114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24"/>
          <p:cNvSpPr txBox="1"/>
          <p:nvPr/>
        </p:nvSpPr>
        <p:spPr>
          <a:xfrm>
            <a:off x="4965154" y="4722603"/>
            <a:ext cx="2346241" cy="192734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  <a:defRPr/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в</a:t>
            </a: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 каждую организацию</a:t>
            </a:r>
            <a:endParaRPr lang="ru-RU" sz="1148" dirty="0">
              <a:latin typeface="Arial"/>
              <a:cs typeface="Arial"/>
            </a:endParaRPr>
          </a:p>
        </p:txBody>
      </p:sp>
      <p:sp>
        <p:nvSpPr>
          <p:cNvPr id="48" name="object 24"/>
          <p:cNvSpPr txBox="1"/>
          <p:nvPr/>
        </p:nvSpPr>
        <p:spPr>
          <a:xfrm>
            <a:off x="7235301" y="5026980"/>
            <a:ext cx="1521886" cy="369460"/>
          </a:xfrm>
          <a:prstGeom prst="rect">
            <a:avLst/>
          </a:prstGeom>
        </p:spPr>
        <p:txBody>
          <a:bodyPr vert="horz" wrap="square" lIns="0" tIns="15853" rIns="0" bIns="0" rtlCol="0">
            <a:spAutoFit/>
          </a:bodyPr>
          <a:lstStyle/>
          <a:p>
            <a:pPr marL="12682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Мероприятие реализовано</a:t>
            </a:r>
            <a:endParaRPr sz="1148" dirty="0">
              <a:latin typeface="Arial"/>
              <a:cs typeface="Arial"/>
            </a:endParaRPr>
          </a:p>
        </p:txBody>
      </p:sp>
      <p:pic>
        <p:nvPicPr>
          <p:cNvPr id="55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EAE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03" y="4989231"/>
            <a:ext cx="414613" cy="4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EAE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94" y="2287586"/>
            <a:ext cx="414613" cy="4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1" y="1172650"/>
            <a:ext cx="886543" cy="73343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28227" y="1172650"/>
            <a:ext cx="6615548" cy="99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1404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ru-RU" sz="3245" kern="0" spc="-30" dirty="0">
                <a:solidFill>
                  <a:srgbClr val="57585B"/>
                </a:solidFill>
              </a:rPr>
              <a:t>Национальный проект «Экология»</a:t>
            </a:r>
            <a:r>
              <a:rPr lang="ru-RU" sz="3245" kern="0" dirty="0"/>
              <a:t/>
            </a:r>
            <a:br>
              <a:rPr lang="ru-RU" sz="3245" kern="0" dirty="0"/>
            </a:br>
            <a:endParaRPr lang="ru-RU" sz="3245" kern="0" dirty="0"/>
          </a:p>
        </p:txBody>
      </p:sp>
      <p:sp>
        <p:nvSpPr>
          <p:cNvPr id="5" name="object 16"/>
          <p:cNvSpPr txBox="1"/>
          <p:nvPr/>
        </p:nvSpPr>
        <p:spPr>
          <a:xfrm>
            <a:off x="319071" y="2134899"/>
            <a:ext cx="5275626" cy="380969"/>
          </a:xfrm>
          <a:prstGeom prst="rect">
            <a:avLst/>
          </a:prstGeom>
        </p:spPr>
        <p:txBody>
          <a:bodyPr vert="horz" wrap="square" lIns="0" tIns="12031" rIns="0" bIns="0" rtlCol="0">
            <a:spAutoFit/>
          </a:bodyPr>
          <a:lstStyle/>
          <a:p>
            <a:pPr marL="12664" marR="75986"/>
            <a:r>
              <a:rPr lang="ru-RU" sz="1198" spc="10" dirty="0">
                <a:solidFill>
                  <a:srgbClr val="404041"/>
                </a:solidFill>
                <a:latin typeface="Calibri"/>
                <a:cs typeface="Calibri"/>
              </a:rPr>
              <a:t>РП </a:t>
            </a:r>
            <a:r>
              <a:rPr lang="ru-RU" sz="1198" spc="10" dirty="0">
                <a:solidFill>
                  <a:srgbClr val="404041"/>
                </a:solidFill>
                <a:cs typeface="Calibri"/>
              </a:rPr>
              <a:t>«Сохранение лесов»</a:t>
            </a:r>
            <a:endParaRPr lang="ru-RU" sz="1198" spc="10" dirty="0">
              <a:solidFill>
                <a:srgbClr val="404041"/>
              </a:solidFill>
              <a:latin typeface="Calibri"/>
              <a:cs typeface="Calibri"/>
            </a:endParaRPr>
          </a:p>
          <a:p>
            <a:pPr marL="12664" marR="75986"/>
            <a:r>
              <a:rPr lang="ru-RU" sz="1198" spc="10" dirty="0">
                <a:solidFill>
                  <a:srgbClr val="90C36D"/>
                </a:solidFill>
                <a:latin typeface="Calibri"/>
                <a:cs typeface="Calibri"/>
              </a:rPr>
              <a:t>Министерство </a:t>
            </a:r>
            <a:r>
              <a:rPr lang="ru-RU" sz="1198" spc="10" dirty="0">
                <a:solidFill>
                  <a:srgbClr val="90C36D"/>
                </a:solidFill>
                <a:latin typeface="Calibri"/>
                <a:cs typeface="Calibri"/>
              </a:rPr>
              <a:t>лесного комплекса Иркутской области</a:t>
            </a:r>
            <a:endParaRPr sz="1198" dirty="0">
              <a:solidFill>
                <a:srgbClr val="90C36D"/>
              </a:solidFill>
              <a:latin typeface="Calibri"/>
              <a:cs typeface="Calibri"/>
            </a:endParaRPr>
          </a:p>
        </p:txBody>
      </p:sp>
      <p:sp>
        <p:nvSpPr>
          <p:cNvPr id="6" name="object 17"/>
          <p:cNvSpPr txBox="1"/>
          <p:nvPr/>
        </p:nvSpPr>
        <p:spPr>
          <a:xfrm>
            <a:off x="319071" y="2589582"/>
            <a:ext cx="5522680" cy="532492"/>
          </a:xfrm>
          <a:prstGeom prst="rect">
            <a:avLst/>
          </a:prstGeom>
          <a:solidFill>
            <a:srgbClr val="90C36D"/>
          </a:solidFill>
        </p:spPr>
        <p:txBody>
          <a:bodyPr vert="horz" wrap="square" lIns="0" tIns="35900" rIns="0" bIns="0" rtlCol="0">
            <a:spAutoFit/>
          </a:bodyPr>
          <a:lstStyle/>
          <a:p>
            <a:pPr marL="115246" marR="369169">
              <a:lnSpc>
                <a:spcPts val="1596"/>
              </a:lnSpc>
              <a:spcBef>
                <a:spcPts val="553"/>
              </a:spcBef>
            </a:pPr>
            <a:r>
              <a:rPr lang="ru-RU" sz="1797" spc="-5" dirty="0">
                <a:solidFill>
                  <a:srgbClr val="FFFFFF"/>
                </a:solidFill>
                <a:cs typeface="Calibri"/>
              </a:rPr>
              <a:t>Лесовосстановительные мероприятия</a:t>
            </a:r>
          </a:p>
          <a:p>
            <a:pPr marL="115246" marR="369169">
              <a:lnSpc>
                <a:spcPts val="1596"/>
              </a:lnSpc>
              <a:spcBef>
                <a:spcPts val="553"/>
              </a:spcBef>
            </a:pPr>
            <a:endParaRPr sz="1797" dirty="0">
              <a:latin typeface="Calibri"/>
              <a:cs typeface="Calibri"/>
            </a:endParaRPr>
          </a:p>
        </p:txBody>
      </p:sp>
      <p:sp>
        <p:nvSpPr>
          <p:cNvPr id="7" name="object 22"/>
          <p:cNvSpPr txBox="1"/>
          <p:nvPr/>
        </p:nvSpPr>
        <p:spPr>
          <a:xfrm>
            <a:off x="386813" y="3245804"/>
            <a:ext cx="987328" cy="407312"/>
          </a:xfrm>
          <a:prstGeom prst="rect">
            <a:avLst/>
          </a:prstGeom>
        </p:spPr>
        <p:txBody>
          <a:bodyPr vert="horz" wrap="square" lIns="0" tIns="15831" rIns="0" bIns="0" rtlCol="0">
            <a:spAutoFit/>
          </a:bodyPr>
          <a:lstStyle/>
          <a:p>
            <a:pPr marL="12664">
              <a:spcBef>
                <a:spcPts val="125"/>
              </a:spcBef>
            </a:pPr>
            <a:r>
              <a:rPr lang="ru-RU" sz="2542" b="1" spc="-25" dirty="0">
                <a:solidFill>
                  <a:srgbClr val="90C36D"/>
                </a:solidFill>
                <a:latin typeface="Arial"/>
                <a:cs typeface="Arial"/>
              </a:rPr>
              <a:t>5,22</a:t>
            </a:r>
            <a:endParaRPr sz="2542" dirty="0">
              <a:solidFill>
                <a:srgbClr val="90C36D"/>
              </a:solidFill>
              <a:latin typeface="Arial"/>
              <a:cs typeface="Arial"/>
            </a:endParaRPr>
          </a:p>
        </p:txBody>
      </p:sp>
      <p:sp>
        <p:nvSpPr>
          <p:cNvPr id="8" name="object 24"/>
          <p:cNvSpPr txBox="1"/>
          <p:nvPr/>
        </p:nvSpPr>
        <p:spPr>
          <a:xfrm>
            <a:off x="1071662" y="3281611"/>
            <a:ext cx="2251620" cy="335698"/>
          </a:xfrm>
          <a:prstGeom prst="rect">
            <a:avLst/>
          </a:prstGeom>
        </p:spPr>
        <p:txBody>
          <a:bodyPr vert="horz" wrap="square" lIns="0" tIns="15831" rIns="0" bIns="0" rtlCol="0">
            <a:spAutoFit/>
          </a:bodyPr>
          <a:lstStyle/>
          <a:p>
            <a:pPr marL="12664"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млн </a:t>
            </a: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руб. </a:t>
            </a:r>
            <a:endParaRPr lang="ru-RU" sz="1096" spc="-35" dirty="0">
              <a:solidFill>
                <a:srgbClr val="57585B"/>
              </a:solidFill>
              <a:latin typeface="Arial"/>
              <a:cs typeface="Arial"/>
            </a:endParaRPr>
          </a:p>
          <a:p>
            <a:pPr marL="12664">
              <a:spcBef>
                <a:spcPts val="125"/>
              </a:spcBef>
            </a:pPr>
            <a:r>
              <a:rPr lang="ru-RU" sz="898" spc="-35" dirty="0">
                <a:solidFill>
                  <a:srgbClr val="57585B"/>
                </a:solidFill>
                <a:latin typeface="Arial"/>
                <a:cs typeface="Arial"/>
              </a:rPr>
              <a:t>(ФБ </a:t>
            </a:r>
            <a:r>
              <a:rPr lang="ru-RU" sz="898" spc="-35" dirty="0">
                <a:solidFill>
                  <a:srgbClr val="57585B"/>
                </a:solidFill>
                <a:latin typeface="Arial"/>
                <a:cs typeface="Arial"/>
              </a:rPr>
              <a:t>5,22)</a:t>
            </a:r>
            <a:endParaRPr sz="898" dirty="0">
              <a:latin typeface="Arial"/>
              <a:cs typeface="Arial"/>
            </a:endParaRPr>
          </a:p>
        </p:txBody>
      </p:sp>
      <p:sp>
        <p:nvSpPr>
          <p:cNvPr id="9" name="object 24"/>
          <p:cNvSpPr txBox="1"/>
          <p:nvPr/>
        </p:nvSpPr>
        <p:spPr>
          <a:xfrm>
            <a:off x="6626547" y="2632690"/>
            <a:ext cx="2342987" cy="369438"/>
          </a:xfrm>
          <a:prstGeom prst="rect">
            <a:avLst/>
          </a:prstGeom>
        </p:spPr>
        <p:txBody>
          <a:bodyPr vert="horz" wrap="square" lIns="0" tIns="15831" rIns="0" bIns="0" rtlCol="0">
            <a:spAutoFit/>
          </a:bodyPr>
          <a:lstStyle/>
          <a:p>
            <a:pPr marL="12664" marR="75986">
              <a:spcBef>
                <a:spcPts val="125"/>
              </a:spcBef>
            </a:pPr>
            <a:r>
              <a:rPr lang="ru-RU" sz="1148" spc="-35" dirty="0">
                <a:solidFill>
                  <a:srgbClr val="57585B"/>
                </a:solidFill>
                <a:latin typeface="Arial"/>
                <a:cs typeface="Arial"/>
              </a:rPr>
              <a:t>Реализация мероприятия завершена</a:t>
            </a:r>
          </a:p>
        </p:txBody>
      </p:sp>
      <p:pic>
        <p:nvPicPr>
          <p:cNvPr id="10" name="Picture 2" descr="https://brandbook.nationalpriority.ru/brandbook/01_%D0%9D%D0%B0%D1%86%D0%B8%D0%BE%D0%BD%D0%B0%D0%BB%D1%8C%D0%BD%D1%8B%D0%B5_%D0%BF%D1%80%D0%BE%D0%B5%D0%BA%D1%82%D1%8B_%D0%A0%D0%BE%D1%81%D1%81%D0%B8%D0%B8_%D0%BE%D1%81%D0%BD%D0%BE%D0%B2%D0%BD%D0%BE%D0%B9/06_%D0%A8%D0%B0%D0%B1%D0%BB%D0%BE%D0%BD_%D0%BF%D1%80%D0%B5%D0%B7%D0%B5%D0%BD%D1%82%D0%B0%D1%86%D0%B8%D0%B8/%D0%B8%D0%BA%D0%BE%D0%BD%D0%BA%D0%B8_%D0%B1%D0%B5%D0%BB%D1%8B%D0%B5/%D0%B1%D0%B5%D0%BB_%D0%B8%D0%BA%D0%BE%D0%BD%D0%BA%D0%B8-15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64" y="2649811"/>
            <a:ext cx="381227" cy="3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2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4" name="Прямоугольник 5"/>
          <p:cNvSpPr/>
          <p:nvPr/>
        </p:nvSpPr>
        <p:spPr>
          <a:xfrm>
            <a:off x="162245" y="589175"/>
            <a:ext cx="4570920" cy="595727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"ОБЕСПЕЧЕНИЕ РАСШИРЕННОГО НЕОНАТАЛЬНОГО СКРИНИНГА"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"ОПТИМАЛЬНАЯ ДЛЯ ВОССТАНОВЛЕНИЯ ЗДОРОВЬЯ МЕДИЦИНСКАЯ РЕАБИЛИТАЦИЯ"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"БИЗНЕС-СПРИНТ (Я ВЫБИРАЮ СПОРТ)"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"РАЗВИТИЕ ИНФРАСТРУКТУРЫ В СФЕРЕ КУЛЬТУРЫ"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"РАЗВИТИЕ ОТРАСЛЕЙ ОВОЩЕВОДСТВА И КАРТОФЕЛЕВОДСТВА«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ФЕДЕРАЛЬНЫЙ ПРОЕКТ "СОЗДАНИЕ УСЛОВИЙ ДЛЯ ОБУЧЕНИЯ, ОТДЫХА И ОЗДОРОВЛЕНИЯ ДЕТЕЙ И МОЛОДЕЖИ 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 "СОДЕЙСТВИЕ СУБЪЕКТАМ РОССИЙСКОЙ ФЕДЕРАЦИИ В РЕАЛИЗАЦИИ АДРЕСНОЙ СОЦИАЛЬНОЙ ПОДДЕРЖКИ ГРАЖДАН"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 "ОБЕСПЕЧЕНИЕ РАСШИРЕННОГО НЕОНАТАЛЬНОГО СКРИНИНГА 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 "ОПТИМАЛЬНАЯ ДЛЯ ВОССТАНОВЛЕНИЯ ЗДОРОВЬЯ МЕДИЦИНСКАЯ РЕАБИЛИТАЦИЯ 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"РАЗВИТИЕ ИСКУССТВА И ТВОРЧЕСТВА"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"СОХРАНЕНИЕ КУЛЬТУРНОГО И ИСТОРИЧЕСКОГО НАСЛЕДИЯ 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 "РАЗВИТИЕ ИНФРАСТРУКТУРЫ В СФЕРЕ КУЛЬТУРЫ"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07000"/>
              </a:lnSpc>
              <a:spcBef>
                <a:spcPct val="0"/>
              </a:spcBef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"СОВЕРШЕНСТВОВАНИЕ ГОСУДАРСТВЕННО-ОБЩЕСТВЕННОГО ПАРТНЕРСТВА В СФЕРЕ ГОС. НАЦ. ПОЛИТИКИ И В ОТНОШЕНИИ РОССИЙСКОГО КАЗАЧЕСТВА, А ТАКЖЕ ПОДДЕРЖКА ЭКОНОМИЧЕСКОГО И СОЦИАЛЬНОГО РАЗВИТИЯ КМНС "</a:t>
            </a:r>
          </a:p>
        </p:txBody>
      </p:sp>
      <p:sp>
        <p:nvSpPr>
          <p:cNvPr id="1049265" name="Прямоугольник 6"/>
          <p:cNvSpPr/>
          <p:nvPr/>
        </p:nvSpPr>
        <p:spPr>
          <a:xfrm>
            <a:off x="4733165" y="417527"/>
            <a:ext cx="4570920" cy="63940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"РАЗВИТИЕ ОТРАСЛЕЙ И ТЕХНИЧЕСКАЯ МОДЕРНИЗАЦИЯ АГРОПРОМЫШЛЕННОГО КОМПЛЕКСА"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"РАЗВИТИЕ ОТРАСЛЕЙ ОВОЩЕВОДСТВА И КАРТОФЕЛЕВОДСТВА"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"ВОВЛЕЧЕНИЕ В ОБОРОТ И КОМПЛЕКСНАЯ МЕЛИОРАЦИЯ ЗЕМЕЛЬ СЕЛЬСКОХОЗЯЙСТВЕННОГО НАЗНАЧЕНИЯ"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"РАЗВИТИЕ СЕЛЬСКОГО ТУРИЗМА"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"ЗАЩИТА ОТ НАВОДНЕНИЙ И ИНЫХ НЕГАТИВНЫХ ВОЗДЕЙСТВИЙ ВОД И ОБЕСПЕЧЕНИЕ БЕЗОПАСНОСТИ ГИДРОТЕХНИЧЕСКИХ СООРУЖЕНИЙ"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"СОДЕЙСТВИЕ РАЗВИТИЮ АВТОМОБИЛЬНЫХ ДОРОГ РЕГИОНАЛЬНОГО, МЕЖМУНИЦИПАЛЬНОГО И МЕСТНОГО ЗНАЧЕНИЯ"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"СОДЕЙСТВИЕ СУБЪЕКТАМ РОССИЙСКОЙ ФЕДЕРАЦИИ В РЕАЛИЗАЦИИ ПОЛНОМОЧИЙ ПО ОКАЗАНИЮ ГОС. ПОДДЕРЖКИ ГРАЖДАНАМ В ОБЕСПЕЧЕНИИ ЖИЛЬЕМ И ОПЛАТЕ ЖКХ"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"РАЗВИТИЕ ЖИЛИЩНОГО СТРОИТЕЛЬСТВА НА СЕЛЬСКИХ ТЕРРИТОРИЯХ И ПОВЫШЕНИЕ УРОВНЯ БЛАГОУСТРОЙСТВА ДОМОВЛАДЕНИЙ 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"СОВРЕМЕННЫЙ ОБЛИК СЕЛЬСКИХ ТЕРРИТОРИЙ"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"СОДЕЙСТВИЕ ЗАНЯТОСТИ СЕЛЬСКОГО НАСЕЛЕНИЯ"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"РАЗВИТИЕ ТРАНСПОРТНОЙ ИНФРАСТРУКТУРЫ НА СЕЛЬСКИХ ТЕРРИТОРИЯХ"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"БЛАГОУСТРОЙСТВО СЕЛЬСКИХ ТЕРРИТОРИЙ"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solidFill>
                  <a:srgbClr val="000000"/>
                </a:solidFill>
                <a:cs typeface="Arial" charset="0"/>
              </a:rPr>
              <a:t>"РАЗВИТИЕ ЦИФРОВЫХ И ИНФОРМАЦИОННЫХ ПРОЕКТОВ НА ТЕРРИТОРИИ СУБЪЕКТОВ РОССИЙСКОЙ ФЕДЕРАЦИИ"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9266" name="object 2"/>
          <p:cNvSpPr txBox="1"/>
          <p:nvPr/>
        </p:nvSpPr>
        <p:spPr bwMode="auto">
          <a:xfrm>
            <a:off x="0" y="-27384"/>
            <a:ext cx="9144000" cy="513763"/>
          </a:xfrm>
          <a:prstGeom prst="rect">
            <a:avLst/>
          </a:prstGeom>
          <a:solidFill>
            <a:srgbClr val="002060"/>
          </a:solidFill>
          <a:ln w="31412">
            <a:solidFill>
              <a:srgbClr val="261773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9861" indent="-349861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>
                <a:solidFill>
                  <a:schemeClr val="tx1"/>
                </a:solidFill>
                <a:latin typeface="+mn-lt"/>
              </a:defRPr>
            </a:lvl2pPr>
            <a:lvl3pPr marL="301269" indent="-152254" algn="l" defTabSz="913526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440566" indent="-137677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>
                <a:solidFill>
                  <a:schemeClr val="tx1"/>
                </a:solidFill>
                <a:latin typeface="+mn-lt"/>
              </a:defRPr>
            </a:lvl4pPr>
            <a:lvl5pPr marL="594440" indent="-152254" algn="l" defTabSz="913526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5pPr>
            <a:lvl6pPr marL="1060921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6pPr>
            <a:lvl7pPr marL="1527402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7pPr>
            <a:lvl8pPr marL="1993884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8pPr>
            <a:lvl9pPr marL="2460365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000" b="1" kern="0" dirty="0">
                <a:solidFill>
                  <a:schemeClr val="bg1"/>
                </a:solidFill>
              </a:rPr>
              <a:t>Перечень ФЕДЕРАЛЬНЫХ ПРОЕКТОВ вне НП (26 ФП)</a:t>
            </a:r>
          </a:p>
        </p:txBody>
      </p:sp>
    </p:spTree>
    <p:extLst>
      <p:ext uri="{BB962C8B-B14F-4D97-AF65-F5344CB8AC3E}">
        <p14:creationId xmlns:p14="http://schemas.microsoft.com/office/powerpoint/2010/main" val="138655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4795" y="-426592"/>
            <a:ext cx="184731" cy="36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793"/>
          </a:p>
        </p:txBody>
      </p:sp>
      <p:sp>
        <p:nvSpPr>
          <p:cNvPr id="52" name="object 24"/>
          <p:cNvSpPr txBox="1"/>
          <p:nvPr/>
        </p:nvSpPr>
        <p:spPr>
          <a:xfrm>
            <a:off x="8889431" y="5749242"/>
            <a:ext cx="189797" cy="138634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spcBef>
                <a:spcPts val="125"/>
              </a:spcBef>
            </a:pPr>
            <a:r>
              <a:rPr lang="ru-RU" sz="797" spc="-35" dirty="0">
                <a:solidFill>
                  <a:srgbClr val="57585B"/>
                </a:solidFill>
                <a:latin typeface="Arial"/>
                <a:cs typeface="Arial"/>
              </a:rPr>
              <a:t>2</a:t>
            </a:r>
            <a:endParaRPr sz="797" dirty="0">
              <a:latin typeface="Arial"/>
              <a:cs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16123" y="3441361"/>
            <a:ext cx="8068699" cy="952990"/>
            <a:chOff x="334704" y="3940667"/>
            <a:chExt cx="10758265" cy="1270654"/>
          </a:xfrm>
        </p:grpSpPr>
        <p:sp>
          <p:nvSpPr>
            <p:cNvPr id="28" name="object 17"/>
            <p:cNvSpPr txBox="1"/>
            <p:nvPr/>
          </p:nvSpPr>
          <p:spPr>
            <a:xfrm>
              <a:off x="334704" y="4191817"/>
              <a:ext cx="3747600" cy="32186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p:spPr>
          <p:txBody>
            <a:bodyPr vert="horz" wrap="square" lIns="0" tIns="35867" rIns="0" bIns="0" rtlCol="0">
              <a:spAutoFit/>
            </a:bodyPr>
            <a:lstStyle>
              <a:defPPr>
                <a:defRPr lang="ru-RU"/>
              </a:defPPr>
              <a:lvl1pPr marL="115570" marR="370205">
                <a:lnSpc>
                  <a:spcPts val="1600"/>
                </a:lnSpc>
                <a:spcBef>
                  <a:spcPts val="555"/>
                </a:spcBef>
                <a:defRPr sz="1600" spc="-5">
                  <a:solidFill>
                    <a:srgbClr val="FFFFFF"/>
                  </a:solidFill>
                  <a:latin typeface="Calibri"/>
                  <a:cs typeface="Calibri"/>
                </a:defRPr>
              </a:lvl1pPr>
            </a:lstStyle>
            <a:p>
              <a:r>
                <a:rPr lang="ru-RU" sz="1594" dirty="0"/>
                <a:t>2021</a:t>
              </a:r>
              <a:endParaRPr sz="1594" dirty="0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1878735" y="3940667"/>
              <a:ext cx="2783508" cy="1006180"/>
              <a:chOff x="2391254" y="1018109"/>
              <a:chExt cx="2095363" cy="757430"/>
            </a:xfrm>
          </p:grpSpPr>
          <p:sp>
            <p:nvSpPr>
              <p:cNvPr id="40" name="object 22"/>
              <p:cNvSpPr txBox="1"/>
              <p:nvPr/>
            </p:nvSpPr>
            <p:spPr>
              <a:xfrm>
                <a:off x="2391254" y="1018109"/>
                <a:ext cx="979533" cy="757430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spcBef>
                    <a:spcPts val="125"/>
                  </a:spcBef>
                </a:pPr>
                <a:r>
                  <a:rPr lang="ru-RU" sz="4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11</a:t>
                </a:r>
                <a:endParaRPr sz="4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object 24"/>
              <p:cNvSpPr txBox="1"/>
              <p:nvPr/>
            </p:nvSpPr>
            <p:spPr>
              <a:xfrm>
                <a:off x="3057323" y="1347534"/>
                <a:ext cx="1429294" cy="286333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lnSpc>
                    <a:spcPts val="996"/>
                  </a:lnSpc>
                  <a:spcBef>
                    <a:spcPts val="125"/>
                  </a:spcBef>
                </a:pPr>
                <a:r>
                  <a:rPr lang="ru-RU" sz="1096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</a:t>
                </a:r>
                <a:endParaRPr lang="ru-RU" sz="1096" spc="-35" dirty="0">
                  <a:solidFill>
                    <a:srgbClr val="57585B"/>
                  </a:solidFill>
                  <a:latin typeface="Arial"/>
                  <a:cs typeface="Arial"/>
                </a:endParaRPr>
              </a:p>
              <a:p>
                <a:pPr marL="12653">
                  <a:lnSpc>
                    <a:spcPts val="996"/>
                  </a:lnSpc>
                  <a:spcBef>
                    <a:spcPts val="125"/>
                  </a:spcBef>
                </a:pPr>
                <a:r>
                  <a:rPr lang="ru-RU" sz="1096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проекта</a:t>
                </a:r>
                <a:endParaRPr sz="1096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56DE07CA-1968-FB42-B5AF-6EFAE10181E9}"/>
                </a:ext>
              </a:extLst>
            </p:cNvPr>
            <p:cNvGrpSpPr/>
            <p:nvPr/>
          </p:nvGrpSpPr>
          <p:grpSpPr>
            <a:xfrm>
              <a:off x="4682470" y="3983330"/>
              <a:ext cx="2701765" cy="1227991"/>
              <a:chOff x="4177266" y="4079027"/>
              <a:chExt cx="2701765" cy="1227991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177266" y="4079027"/>
                <a:ext cx="2384802" cy="920858"/>
                <a:chOff x="2844372" y="1050224"/>
                <a:chExt cx="1795226" cy="693201"/>
              </a:xfrm>
            </p:grpSpPr>
            <p:sp>
              <p:nvSpPr>
                <p:cNvPr id="38" name="object 22"/>
                <p:cNvSpPr txBox="1"/>
                <p:nvPr/>
              </p:nvSpPr>
              <p:spPr>
                <a:xfrm>
                  <a:off x="2844372" y="1050224"/>
                  <a:ext cx="1657894" cy="693201"/>
                </a:xfrm>
                <a:prstGeom prst="rect">
                  <a:avLst/>
                </a:prstGeom>
              </p:spPr>
              <p:txBody>
                <a:bodyPr vert="horz" wrap="square" lIns="0" tIns="15817" rIns="0" bIns="0" rtlCol="0">
                  <a:spAutoFit/>
                </a:bodyPr>
                <a:lstStyle/>
                <a:p>
                  <a:pPr marL="12653">
                    <a:spcBef>
                      <a:spcPts val="125"/>
                    </a:spcBef>
                  </a:pPr>
                  <a:r>
                    <a:rPr lang="ru-RU" sz="4384" b="1" spc="-25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/>
                      <a:cs typeface="Arial"/>
                    </a:rPr>
                    <a:t>32,9</a:t>
                  </a:r>
                  <a:endParaRPr sz="4384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9" name="object 24"/>
                <p:cNvSpPr txBox="1"/>
                <p:nvPr/>
              </p:nvSpPr>
              <p:spPr>
                <a:xfrm>
                  <a:off x="3943604" y="1122320"/>
                  <a:ext cx="695994" cy="543762"/>
                </a:xfrm>
                <a:prstGeom prst="rect">
                  <a:avLst/>
                </a:prstGeom>
              </p:spPr>
              <p:txBody>
                <a:bodyPr vert="horz" wrap="square" lIns="0" tIns="15817" rIns="0" bIns="0" rtlCol="0">
                  <a:spAutoFit/>
                </a:bodyPr>
                <a:lstStyle/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млрд </a:t>
                  </a:r>
                  <a:r>
                    <a:rPr lang="ru-RU" sz="1096" spc="-35" dirty="0" err="1">
                      <a:solidFill>
                        <a:srgbClr val="57585B"/>
                      </a:solidFill>
                      <a:latin typeface="Arial"/>
                      <a:cs typeface="Arial"/>
                    </a:rPr>
                    <a:t>руб</a:t>
                  </a:r>
                  <a:endParaRPr lang="ru-RU" sz="1096" spc="-35" dirty="0">
                    <a:solidFill>
                      <a:srgbClr val="57585B"/>
                    </a:solidFill>
                    <a:latin typeface="Arial"/>
                    <a:cs typeface="Arial"/>
                  </a:endParaRPr>
                </a:p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ФБ 20,4</a:t>
                  </a:r>
                </a:p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 12,4</a:t>
                  </a:r>
                  <a:endParaRPr sz="1096" dirty="0">
                    <a:solidFill>
                      <a:srgbClr val="57585B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0" name="object 24"/>
              <p:cNvSpPr txBox="1"/>
              <p:nvPr/>
            </p:nvSpPr>
            <p:spPr>
              <a:xfrm>
                <a:off x="4198353" y="4892453"/>
                <a:ext cx="2680678" cy="414565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lnSpc>
                    <a:spcPts val="1070"/>
                  </a:lnSpc>
                  <a:spcBef>
                    <a:spcPts val="125"/>
                  </a:spcBef>
                </a:pP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Кассовое освоение 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– 27,7 млрд (84%)</a:t>
                </a:r>
              </a:p>
              <a:p>
                <a:pPr marL="12653">
                  <a:lnSpc>
                    <a:spcPts val="1070"/>
                  </a:lnSpc>
                  <a:spcBef>
                    <a:spcPts val="125"/>
                  </a:spcBef>
                </a:pP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                                        </a:t>
                </a: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ФБ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17,5 </a:t>
                </a: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10,1</a:t>
                </a:r>
                <a:endParaRPr sz="900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object 22"/>
            <p:cNvSpPr txBox="1"/>
            <p:nvPr/>
          </p:nvSpPr>
          <p:spPr>
            <a:xfrm>
              <a:off x="7427170" y="3972696"/>
              <a:ext cx="2202368" cy="920858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384" b="1" spc="-2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87%</a:t>
              </a:r>
              <a:endParaRPr sz="4384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7" name="object 24"/>
            <p:cNvSpPr txBox="1"/>
            <p:nvPr/>
          </p:nvSpPr>
          <p:spPr>
            <a:xfrm>
              <a:off x="8988973" y="4109277"/>
              <a:ext cx="351645" cy="688145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 algn="ctr">
                <a:lnSpc>
                  <a:spcPts val="1295"/>
                </a:lnSpc>
                <a:spcBef>
                  <a:spcPts val="125"/>
                </a:spcBef>
              </a:pP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117из</a:t>
              </a:r>
              <a:b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</a:b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135</a:t>
              </a:r>
            </a:p>
          </p:txBody>
        </p:sp>
        <p:sp>
          <p:nvSpPr>
            <p:cNvPr id="66" name="object 22"/>
            <p:cNvSpPr txBox="1"/>
            <p:nvPr/>
          </p:nvSpPr>
          <p:spPr>
            <a:xfrm>
              <a:off x="9790980" y="3983329"/>
              <a:ext cx="1301989" cy="920858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384" b="1" spc="-2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124</a:t>
              </a:r>
              <a:endParaRPr sz="4384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Стрелка вниз 9"/>
          <p:cNvSpPr/>
          <p:nvPr/>
        </p:nvSpPr>
        <p:spPr>
          <a:xfrm rot="10800000">
            <a:off x="5796136" y="2642932"/>
            <a:ext cx="217960" cy="499466"/>
          </a:xfrm>
          <a:prstGeom prst="downArrow">
            <a:avLst>
              <a:gd name="adj1" fmla="val 28105"/>
              <a:gd name="adj2" fmla="val 7736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object 24"/>
          <p:cNvSpPr txBox="1"/>
          <p:nvPr/>
        </p:nvSpPr>
        <p:spPr>
          <a:xfrm>
            <a:off x="6038270" y="2700439"/>
            <a:ext cx="974798" cy="40069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900" b="1" i="1" spc="-35" dirty="0">
                <a:solidFill>
                  <a:srgbClr val="00B050"/>
                </a:solidFill>
                <a:latin typeface="Arial"/>
                <a:cs typeface="Arial"/>
              </a:rPr>
              <a:t>+  7% </a:t>
            </a:r>
            <a:r>
              <a:rPr lang="ru-RU" sz="900" i="1" spc="-35" dirty="0">
                <a:solidFill>
                  <a:srgbClr val="00B050"/>
                </a:solidFill>
                <a:latin typeface="Arial"/>
                <a:cs typeface="Arial"/>
              </a:rPr>
              <a:t>увеличилось достижение показателей</a:t>
            </a:r>
            <a:endParaRPr sz="900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223" y="1652631"/>
            <a:ext cx="8068699" cy="920502"/>
            <a:chOff x="334704" y="5520248"/>
            <a:chExt cx="10758265" cy="1227335"/>
          </a:xfrm>
        </p:grpSpPr>
        <p:sp>
          <p:nvSpPr>
            <p:cNvPr id="11" name="object 17"/>
            <p:cNvSpPr txBox="1"/>
            <p:nvPr/>
          </p:nvSpPr>
          <p:spPr>
            <a:xfrm>
              <a:off x="334704" y="5727837"/>
              <a:ext cx="3745328" cy="32186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p:spPr>
          <p:txBody>
            <a:bodyPr vert="horz" wrap="square" lIns="0" tIns="35867" rIns="0" bIns="0" rtlCol="0">
              <a:spAutoFit/>
            </a:bodyPr>
            <a:lstStyle>
              <a:defPPr>
                <a:defRPr lang="ru-RU"/>
              </a:defPPr>
              <a:lvl1pPr marL="115570" marR="370205">
                <a:lnSpc>
                  <a:spcPts val="1600"/>
                </a:lnSpc>
                <a:spcBef>
                  <a:spcPts val="555"/>
                </a:spcBef>
                <a:defRPr sz="1600" spc="-5">
                  <a:solidFill>
                    <a:srgbClr val="FFFFFF"/>
                  </a:solidFill>
                  <a:latin typeface="Calibri"/>
                  <a:cs typeface="Calibri"/>
                </a:defRPr>
              </a:lvl1pPr>
            </a:lstStyle>
            <a:p>
              <a:r>
                <a:rPr lang="ru-RU" sz="1594" dirty="0"/>
                <a:t>2020</a:t>
              </a:r>
              <a:endParaRPr sz="1594" dirty="0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904709" y="5530879"/>
              <a:ext cx="2735579" cy="920858"/>
              <a:chOff x="2410815" y="1050224"/>
              <a:chExt cx="2059285" cy="693202"/>
            </a:xfrm>
          </p:grpSpPr>
          <p:sp>
            <p:nvSpPr>
              <p:cNvPr id="47" name="object 22"/>
              <p:cNvSpPr txBox="1"/>
              <p:nvPr/>
            </p:nvSpPr>
            <p:spPr>
              <a:xfrm>
                <a:off x="2410815" y="1050224"/>
                <a:ext cx="797560" cy="693202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spcBef>
                    <a:spcPts val="125"/>
                  </a:spcBef>
                </a:pPr>
                <a:r>
                  <a:rPr lang="ru-RU" sz="4384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rPr>
                  <a:t>11</a:t>
                </a:r>
                <a:endParaRPr sz="4384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object 24"/>
              <p:cNvSpPr txBox="1"/>
              <p:nvPr/>
            </p:nvSpPr>
            <p:spPr>
              <a:xfrm>
                <a:off x="3040806" y="1366565"/>
                <a:ext cx="1429294" cy="286333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lnSpc>
                    <a:spcPts val="996"/>
                  </a:lnSpc>
                  <a:spcBef>
                    <a:spcPts val="125"/>
                  </a:spcBef>
                </a:pPr>
                <a:r>
                  <a:rPr lang="ru-RU" sz="1096" spc="-35" dirty="0" smtClean="0">
                    <a:solidFill>
                      <a:srgbClr val="57585B"/>
                    </a:solidFill>
                    <a:latin typeface="Arial"/>
                    <a:cs typeface="Arial"/>
                  </a:rPr>
                  <a:t>национальных</a:t>
                </a:r>
                <a:endParaRPr lang="ru-RU" sz="1096" spc="-35" dirty="0">
                  <a:solidFill>
                    <a:srgbClr val="57585B"/>
                  </a:solidFill>
                  <a:latin typeface="Arial"/>
                  <a:cs typeface="Arial"/>
                </a:endParaRPr>
              </a:p>
              <a:p>
                <a:pPr marL="12653">
                  <a:lnSpc>
                    <a:spcPts val="996"/>
                  </a:lnSpc>
                  <a:spcBef>
                    <a:spcPts val="125"/>
                  </a:spcBef>
                </a:pPr>
                <a:r>
                  <a:rPr lang="ru-RU" sz="1096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проектов</a:t>
                </a:r>
                <a:endParaRPr sz="1096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6A4CF9A4-F5BE-AA40-9FD1-DED0B70BD460}"/>
                </a:ext>
              </a:extLst>
            </p:cNvPr>
            <p:cNvGrpSpPr/>
            <p:nvPr/>
          </p:nvGrpSpPr>
          <p:grpSpPr>
            <a:xfrm>
              <a:off x="4693103" y="5520248"/>
              <a:ext cx="3608263" cy="1227335"/>
              <a:chOff x="4185899" y="5547165"/>
              <a:chExt cx="3608263" cy="1227335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4185903" y="5547165"/>
                <a:ext cx="2360198" cy="920858"/>
                <a:chOff x="2844387" y="1042220"/>
                <a:chExt cx="1776706" cy="693201"/>
              </a:xfrm>
            </p:grpSpPr>
            <p:sp>
              <p:nvSpPr>
                <p:cNvPr id="45" name="object 22"/>
                <p:cNvSpPr txBox="1"/>
                <p:nvPr/>
              </p:nvSpPr>
              <p:spPr>
                <a:xfrm>
                  <a:off x="2844387" y="1042220"/>
                  <a:ext cx="1657894" cy="693201"/>
                </a:xfrm>
                <a:prstGeom prst="rect">
                  <a:avLst/>
                </a:prstGeom>
              </p:spPr>
              <p:txBody>
                <a:bodyPr vert="horz" wrap="square" lIns="0" tIns="15817" rIns="0" bIns="0" rtlCol="0">
                  <a:spAutoFit/>
                </a:bodyPr>
                <a:lstStyle/>
                <a:p>
                  <a:pPr marL="12653">
                    <a:spcBef>
                      <a:spcPts val="125"/>
                    </a:spcBef>
                  </a:pPr>
                  <a:r>
                    <a:rPr lang="ru-RU" sz="4384" b="1" spc="-25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/>
                      <a:cs typeface="Arial"/>
                    </a:rPr>
                    <a:t>27,1</a:t>
                  </a:r>
                  <a:endParaRPr sz="4384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6" name="object 24"/>
                <p:cNvSpPr txBox="1"/>
                <p:nvPr/>
              </p:nvSpPr>
              <p:spPr>
                <a:xfrm>
                  <a:off x="3943607" y="1123301"/>
                  <a:ext cx="677486" cy="543762"/>
                </a:xfrm>
                <a:prstGeom prst="rect">
                  <a:avLst/>
                </a:prstGeom>
              </p:spPr>
              <p:txBody>
                <a:bodyPr vert="horz" wrap="square" lIns="0" tIns="15817" rIns="0" bIns="0" rtlCol="0">
                  <a:spAutoFit/>
                </a:bodyPr>
                <a:lstStyle/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млрд </a:t>
                  </a:r>
                  <a:r>
                    <a:rPr lang="ru-RU" sz="1096" spc="-35" dirty="0" err="1">
                      <a:solidFill>
                        <a:srgbClr val="57585B"/>
                      </a:solidFill>
                      <a:latin typeface="Arial"/>
                      <a:cs typeface="Arial"/>
                    </a:rPr>
                    <a:t>руб</a:t>
                  </a:r>
                  <a:endParaRPr lang="ru-RU" sz="1096" spc="-35" dirty="0">
                    <a:solidFill>
                      <a:srgbClr val="57585B"/>
                    </a:solidFill>
                    <a:latin typeface="Arial"/>
                    <a:cs typeface="Arial"/>
                  </a:endParaRPr>
                </a:p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ФБ 16,2</a:t>
                  </a:r>
                </a:p>
                <a:p>
                  <a:pPr marL="12653">
                    <a:lnSpc>
                      <a:spcPts val="1295"/>
                    </a:lnSpc>
                    <a:spcBef>
                      <a:spcPts val="125"/>
                    </a:spcBef>
                  </a:pPr>
                  <a:r>
                    <a:rPr lang="ru-RU" sz="1096" spc="-35" dirty="0">
                      <a:solidFill>
                        <a:srgbClr val="57585B"/>
                      </a:solidFill>
                      <a:latin typeface="Arial"/>
                      <a:cs typeface="Arial"/>
                    </a:rPr>
                    <a:t>ОБ 10,9</a:t>
                  </a:r>
                  <a:endParaRPr lang="ru-RU" sz="1096" dirty="0">
                    <a:solidFill>
                      <a:srgbClr val="57585B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4" name="object 24"/>
              <p:cNvSpPr txBox="1"/>
              <p:nvPr/>
            </p:nvSpPr>
            <p:spPr>
              <a:xfrm>
                <a:off x="4185899" y="6359935"/>
                <a:ext cx="3608263" cy="414565"/>
              </a:xfrm>
              <a:prstGeom prst="rect">
                <a:avLst/>
              </a:prstGeom>
            </p:spPr>
            <p:txBody>
              <a:bodyPr vert="horz" wrap="square" lIns="0" tIns="15817" rIns="0" bIns="0" rtlCol="0">
                <a:spAutoFit/>
              </a:bodyPr>
              <a:lstStyle/>
              <a:p>
                <a:pPr marL="12653">
                  <a:lnSpc>
                    <a:spcPts val="1070"/>
                  </a:lnSpc>
                  <a:spcBef>
                    <a:spcPts val="125"/>
                  </a:spcBef>
                </a:pP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Кассовое освоение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– 26,3 млрд (97%)</a:t>
                </a:r>
              </a:p>
              <a:p>
                <a:pPr marL="12653">
                  <a:lnSpc>
                    <a:spcPts val="1070"/>
                  </a:lnSpc>
                  <a:spcBef>
                    <a:spcPts val="125"/>
                  </a:spcBef>
                </a:pP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                                        </a:t>
                </a: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ФБ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16,0 </a:t>
                </a:r>
                <a:r>
                  <a:rPr lang="ru-RU" sz="900" b="1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ОБ</a:t>
                </a:r>
                <a:r>
                  <a:rPr lang="ru-RU" sz="900" spc="-35" dirty="0">
                    <a:solidFill>
                      <a:srgbClr val="57585B"/>
                    </a:solidFill>
                    <a:latin typeface="Arial"/>
                    <a:cs typeface="Arial"/>
                  </a:rPr>
                  <a:t> 10,3</a:t>
                </a:r>
                <a:endParaRPr sz="900" dirty="0">
                  <a:solidFill>
                    <a:srgbClr val="57585B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object 22"/>
            <p:cNvSpPr txBox="1"/>
            <p:nvPr/>
          </p:nvSpPr>
          <p:spPr>
            <a:xfrm>
              <a:off x="7427170" y="5530880"/>
              <a:ext cx="2202368" cy="920857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384" b="1" spc="-2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80%</a:t>
              </a:r>
              <a:endParaRPr sz="4384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1" name="object 24"/>
            <p:cNvSpPr txBox="1"/>
            <p:nvPr/>
          </p:nvSpPr>
          <p:spPr>
            <a:xfrm>
              <a:off x="8988973" y="5671361"/>
              <a:ext cx="351645" cy="688143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 algn="ctr">
                <a:lnSpc>
                  <a:spcPts val="1295"/>
                </a:lnSpc>
                <a:spcBef>
                  <a:spcPts val="125"/>
                </a:spcBef>
              </a:pP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125</a:t>
              </a:r>
              <a:b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</a:b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из</a:t>
              </a:r>
              <a:b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</a:br>
              <a:r>
                <a:rPr lang="ru-RU" sz="1096" spc="-35" dirty="0">
                  <a:solidFill>
                    <a:srgbClr val="57585B"/>
                  </a:solidFill>
                  <a:latin typeface="Arial"/>
                  <a:cs typeface="Arial"/>
                </a:rPr>
                <a:t>156</a:t>
              </a:r>
            </a:p>
          </p:txBody>
        </p:sp>
        <p:sp>
          <p:nvSpPr>
            <p:cNvPr id="67" name="object 22"/>
            <p:cNvSpPr txBox="1"/>
            <p:nvPr/>
          </p:nvSpPr>
          <p:spPr>
            <a:xfrm>
              <a:off x="9790980" y="5530880"/>
              <a:ext cx="1301989" cy="920857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384" b="1" spc="-25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118</a:t>
              </a:r>
              <a:endParaRPr sz="4384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73" name="object 24">
            <a:extLst>
              <a:ext uri="{FF2B5EF4-FFF2-40B4-BE49-F238E27FC236}">
                <a16:creationId xmlns:a16="http://schemas.microsoft.com/office/drawing/2014/main" xmlns="" id="{CFDA3474-9DC6-9447-90C5-A6E86E8F8BEA}"/>
              </a:ext>
            </a:extLst>
          </p:cNvPr>
          <p:cNvSpPr txBox="1"/>
          <p:nvPr/>
        </p:nvSpPr>
        <p:spPr>
          <a:xfrm>
            <a:off x="7864978" y="2700440"/>
            <a:ext cx="952660" cy="40069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900" b="1" i="1" spc="-35" dirty="0">
                <a:solidFill>
                  <a:srgbClr val="00B050"/>
                </a:solidFill>
                <a:latin typeface="Arial"/>
                <a:cs typeface="Arial"/>
              </a:rPr>
              <a:t>+ 6 </a:t>
            </a:r>
            <a:r>
              <a:rPr lang="ru-RU" sz="900" i="1" spc="-35" dirty="0">
                <a:solidFill>
                  <a:srgbClr val="00B050"/>
                </a:solidFill>
                <a:latin typeface="Arial"/>
                <a:cs typeface="Arial"/>
              </a:rPr>
              <a:t>увеличилось</a:t>
            </a:r>
            <a:r>
              <a:rPr lang="ru-RU" sz="900" b="1" i="1" spc="-35" dirty="0">
                <a:solidFill>
                  <a:srgbClr val="00B050"/>
                </a:solidFill>
                <a:latin typeface="Arial"/>
                <a:cs typeface="Arial"/>
              </a:rPr>
              <a:t/>
            </a:r>
            <a:br>
              <a:rPr lang="ru-RU" sz="900" b="1" i="1" spc="-35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ru-RU" sz="900" i="1" spc="-35" dirty="0">
                <a:solidFill>
                  <a:srgbClr val="00B050"/>
                </a:solidFill>
                <a:latin typeface="Arial"/>
                <a:cs typeface="Arial"/>
              </a:rPr>
              <a:t>количество объектов</a:t>
            </a:r>
            <a:endParaRPr sz="900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3" name="object 24"/>
          <p:cNvSpPr txBox="1"/>
          <p:nvPr/>
        </p:nvSpPr>
        <p:spPr>
          <a:xfrm>
            <a:off x="1425147" y="1537810"/>
            <a:ext cx="1424020" cy="14421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Количество РП</a:t>
            </a:r>
            <a:endParaRPr sz="1096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54" name="object 24"/>
          <p:cNvSpPr txBox="1"/>
          <p:nvPr/>
        </p:nvSpPr>
        <p:spPr>
          <a:xfrm>
            <a:off x="3527801" y="1537810"/>
            <a:ext cx="1424020" cy="14421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Финансирование</a:t>
            </a:r>
            <a:endParaRPr sz="1096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55" name="object 24"/>
          <p:cNvSpPr txBox="1"/>
          <p:nvPr/>
        </p:nvSpPr>
        <p:spPr>
          <a:xfrm>
            <a:off x="5582048" y="1412776"/>
            <a:ext cx="1431020" cy="27245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Достижение показателей</a:t>
            </a:r>
            <a:endParaRPr sz="1096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65" name="object 24"/>
          <p:cNvSpPr txBox="1"/>
          <p:nvPr/>
        </p:nvSpPr>
        <p:spPr>
          <a:xfrm>
            <a:off x="7374653" y="1416055"/>
            <a:ext cx="1789583" cy="272452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Объекты строительства </a:t>
            </a:r>
            <a:r>
              <a:rPr lang="en-US" sz="1096" spc="-35" dirty="0">
                <a:solidFill>
                  <a:srgbClr val="57585B"/>
                </a:solidFill>
                <a:latin typeface="Arial"/>
                <a:cs typeface="Arial"/>
              </a:rPr>
              <a:t/>
            </a:r>
            <a:br>
              <a:rPr lang="en-US" sz="1096" spc="-35" dirty="0">
                <a:solidFill>
                  <a:srgbClr val="57585B"/>
                </a:solidFill>
                <a:latin typeface="Arial"/>
                <a:cs typeface="Arial"/>
              </a:rPr>
            </a:b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и ремонта</a:t>
            </a:r>
            <a:endParaRPr sz="1096" spc="-35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251028" y="5119053"/>
            <a:ext cx="2808996" cy="3138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107602" rIns="0" bIns="0" rtlCol="0">
            <a:spAutoFit/>
          </a:bodyPr>
          <a:lstStyle/>
          <a:p>
            <a:pPr marL="115142" marR="368835">
              <a:lnSpc>
                <a:spcPts val="1594"/>
              </a:lnSpc>
              <a:spcBef>
                <a:spcPts val="553"/>
              </a:spcBef>
            </a:pPr>
            <a:r>
              <a:rPr lang="ru-RU" sz="2790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790" dirty="0">
              <a:latin typeface="Calibri"/>
              <a:cs typeface="Calibri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23326" y="4828994"/>
            <a:ext cx="2027054" cy="935902"/>
            <a:chOff x="2140833" y="1040155"/>
            <a:chExt cx="2034561" cy="939369"/>
          </a:xfrm>
        </p:grpSpPr>
        <p:sp>
          <p:nvSpPr>
            <p:cNvPr id="12" name="object 22"/>
            <p:cNvSpPr txBox="1"/>
            <p:nvPr/>
          </p:nvSpPr>
          <p:spPr>
            <a:xfrm>
              <a:off x="2140833" y="1040155"/>
              <a:ext cx="949327" cy="939369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5000" b="1">
                  <a:solidFill>
                    <a:srgbClr val="1D3C62"/>
                  </a:solidFill>
                  <a:latin typeface="Arial"/>
                  <a:cs typeface="Arial"/>
                </a:defRPr>
              </a:lvl1pPr>
            </a:lstStyle>
            <a:p>
              <a:r>
                <a:rPr lang="ru-RU" sz="5978" dirty="0" smtClean="0"/>
                <a:t>12</a:t>
              </a:r>
              <a:endParaRPr sz="5978" dirty="0"/>
            </a:p>
          </p:txBody>
        </p:sp>
        <p:sp>
          <p:nvSpPr>
            <p:cNvPr id="15" name="object 24"/>
            <p:cNvSpPr txBox="1"/>
            <p:nvPr/>
          </p:nvSpPr>
          <p:spPr>
            <a:xfrm>
              <a:off x="3037829" y="1429798"/>
              <a:ext cx="1137565" cy="530891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lnSpc>
                  <a:spcPts val="1295"/>
                </a:lnSpc>
                <a:spcBef>
                  <a:spcPts val="125"/>
                </a:spcBef>
              </a:pPr>
              <a:r>
                <a:rPr lang="ru-RU" sz="1350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 национальных </a:t>
              </a:r>
              <a:endParaRPr lang="ru-RU" sz="1350" spc="-35" dirty="0">
                <a:solidFill>
                  <a:srgbClr val="57585B"/>
                </a:solidFill>
                <a:latin typeface="Arial"/>
                <a:cs typeface="Arial"/>
              </a:endParaRPr>
            </a:p>
            <a:p>
              <a:pPr marL="12653">
                <a:lnSpc>
                  <a:spcPts val="1295"/>
                </a:lnSpc>
                <a:spcBef>
                  <a:spcPts val="125"/>
                </a:spcBef>
              </a:pPr>
              <a:r>
                <a:rPr lang="ru-RU" sz="1350" spc="-35" dirty="0">
                  <a:solidFill>
                    <a:srgbClr val="57585B"/>
                  </a:solidFill>
                  <a:latin typeface="Arial"/>
                  <a:cs typeface="Arial"/>
                </a:rPr>
                <a:t>проектов</a:t>
              </a:r>
              <a:endParaRPr lang="ru-RU" sz="1350" dirty="0">
                <a:solidFill>
                  <a:srgbClr val="57585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532451" y="4908087"/>
            <a:ext cx="1996136" cy="789108"/>
            <a:chOff x="2571640" y="1036681"/>
            <a:chExt cx="1689375" cy="792030"/>
          </a:xfrm>
        </p:grpSpPr>
        <p:sp>
          <p:nvSpPr>
            <p:cNvPr id="32" name="object 22"/>
            <p:cNvSpPr txBox="1"/>
            <p:nvPr/>
          </p:nvSpPr>
          <p:spPr>
            <a:xfrm>
              <a:off x="2571640" y="1036681"/>
              <a:ext cx="1115095" cy="780598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spcBef>
                  <a:spcPts val="125"/>
                </a:spcBef>
              </a:pPr>
              <a:r>
                <a:rPr lang="ru-RU" sz="4950" b="1" dirty="0" smtClean="0">
                  <a:solidFill>
                    <a:srgbClr val="1D3C62"/>
                  </a:solidFill>
                  <a:latin typeface="Arial"/>
                  <a:cs typeface="Arial"/>
                </a:rPr>
                <a:t>43,7</a:t>
              </a:r>
              <a:endParaRPr sz="4950" b="1" dirty="0">
                <a:solidFill>
                  <a:srgbClr val="1D3C62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24"/>
            <p:cNvSpPr txBox="1"/>
            <p:nvPr/>
          </p:nvSpPr>
          <p:spPr>
            <a:xfrm>
              <a:off x="3686735" y="1207719"/>
              <a:ext cx="574280" cy="620992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/>
            <a:p>
              <a:pPr marL="12653">
                <a:lnSpc>
                  <a:spcPts val="1500"/>
                </a:lnSpc>
                <a:spcBef>
                  <a:spcPts val="125"/>
                </a:spcBef>
              </a:pPr>
              <a:r>
                <a:rPr lang="ru-RU" sz="1200" spc="-35" dirty="0">
                  <a:solidFill>
                    <a:srgbClr val="57585B"/>
                  </a:solidFill>
                  <a:latin typeface="Arial"/>
                  <a:cs typeface="Arial"/>
                </a:rPr>
                <a:t>млрд </a:t>
              </a:r>
              <a:r>
                <a:rPr lang="ru-RU" sz="1200" spc="-35" dirty="0" err="1">
                  <a:solidFill>
                    <a:srgbClr val="57585B"/>
                  </a:solidFill>
                  <a:latin typeface="Arial"/>
                  <a:cs typeface="Arial"/>
                </a:rPr>
                <a:t>руб</a:t>
              </a:r>
              <a:endParaRPr lang="ru-RU" sz="1200" spc="-35" dirty="0">
                <a:solidFill>
                  <a:srgbClr val="57585B"/>
                </a:solidFill>
                <a:latin typeface="Arial"/>
                <a:cs typeface="Arial"/>
              </a:endParaRPr>
            </a:p>
            <a:p>
              <a:pPr marL="12653">
                <a:lnSpc>
                  <a:spcPts val="1500"/>
                </a:lnSpc>
                <a:spcBef>
                  <a:spcPts val="125"/>
                </a:spcBef>
              </a:pPr>
              <a:r>
                <a:rPr lang="ru-RU" sz="1200" b="1" spc="-35" dirty="0">
                  <a:solidFill>
                    <a:srgbClr val="57585B"/>
                  </a:solidFill>
                  <a:latin typeface="Arial"/>
                  <a:cs typeface="Arial"/>
                </a:rPr>
                <a:t>ФБ </a:t>
              </a:r>
              <a:r>
                <a:rPr lang="ru-RU" sz="1200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31,9</a:t>
              </a:r>
              <a:endParaRPr lang="ru-RU" sz="1200" spc="-35" dirty="0">
                <a:solidFill>
                  <a:srgbClr val="57585B"/>
                </a:solidFill>
                <a:latin typeface="Arial"/>
                <a:cs typeface="Arial"/>
              </a:endParaRPr>
            </a:p>
            <a:p>
              <a:pPr marL="12653">
                <a:lnSpc>
                  <a:spcPts val="1500"/>
                </a:lnSpc>
                <a:spcBef>
                  <a:spcPts val="125"/>
                </a:spcBef>
              </a:pPr>
              <a:r>
                <a:rPr lang="ru-RU" sz="1200" b="1" spc="-35" dirty="0">
                  <a:solidFill>
                    <a:srgbClr val="57585B"/>
                  </a:solidFill>
                  <a:latin typeface="Arial"/>
                  <a:cs typeface="Arial"/>
                </a:rPr>
                <a:t>ОБ </a:t>
              </a:r>
              <a:r>
                <a:rPr lang="ru-RU" sz="1200" spc="-35" dirty="0" smtClean="0">
                  <a:solidFill>
                    <a:srgbClr val="57585B"/>
                  </a:solidFill>
                  <a:latin typeface="Arial"/>
                  <a:cs typeface="Arial"/>
                </a:rPr>
                <a:t>11,8</a:t>
              </a:r>
              <a:endParaRPr sz="1200" dirty="0">
                <a:solidFill>
                  <a:srgbClr val="57585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E3324605-EE52-E346-9DAB-CFB0C9A5F9A2}"/>
              </a:ext>
            </a:extLst>
          </p:cNvPr>
          <p:cNvGrpSpPr/>
          <p:nvPr/>
        </p:nvGrpSpPr>
        <p:grpSpPr>
          <a:xfrm>
            <a:off x="5542489" y="4908087"/>
            <a:ext cx="1651775" cy="935903"/>
            <a:chOff x="7988984" y="1324697"/>
            <a:chExt cx="2202367" cy="1247870"/>
          </a:xfrm>
        </p:grpSpPr>
        <p:sp>
          <p:nvSpPr>
            <p:cNvPr id="59" name="object 22"/>
            <p:cNvSpPr txBox="1"/>
            <p:nvPr/>
          </p:nvSpPr>
          <p:spPr>
            <a:xfrm>
              <a:off x="7988984" y="1324697"/>
              <a:ext cx="2202367" cy="1247870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6871">
                <a:spcBef>
                  <a:spcPts val="166"/>
                </a:spcBef>
                <a:defRPr sz="7970" b="1">
                  <a:solidFill>
                    <a:srgbClr val="1D3C62"/>
                  </a:solidFill>
                  <a:latin typeface="Arial"/>
                  <a:cs typeface="Arial"/>
                </a:defRPr>
              </a:lvl1pPr>
            </a:lstStyle>
            <a:p>
              <a:r>
                <a:rPr lang="ru-RU" sz="5978" dirty="0"/>
                <a:t>15</a:t>
              </a:r>
              <a:r>
                <a:rPr lang="en-US" sz="5978" dirty="0"/>
                <a:t>1</a:t>
              </a:r>
              <a:r>
                <a:rPr lang="en-US" sz="6000" baseline="30000" dirty="0"/>
                <a:t>*</a:t>
              </a:r>
              <a:endParaRPr sz="5978" baseline="30000" dirty="0"/>
            </a:p>
          </p:txBody>
        </p:sp>
        <p:sp>
          <p:nvSpPr>
            <p:cNvPr id="60" name="object 24"/>
            <p:cNvSpPr txBox="1"/>
            <p:nvPr/>
          </p:nvSpPr>
          <p:spPr>
            <a:xfrm>
              <a:off x="9445288" y="2124515"/>
              <a:ext cx="589977" cy="311973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6871" algn="ctr">
                <a:lnSpc>
                  <a:spcPts val="1727"/>
                </a:lnSpc>
                <a:spcBef>
                  <a:spcPts val="166"/>
                </a:spcBef>
                <a:defRPr sz="1461" spc="-46">
                  <a:solidFill>
                    <a:srgbClr val="57585B"/>
                  </a:solidFill>
                  <a:latin typeface="Arial"/>
                  <a:cs typeface="Arial"/>
                </a:defRPr>
              </a:lvl1pPr>
            </a:lstStyle>
            <a:p>
              <a:pPr algn="r"/>
              <a:r>
                <a:rPr lang="en-US" sz="1096" dirty="0"/>
                <a:t>*</a:t>
              </a:r>
              <a:r>
                <a:rPr lang="ru-RU" sz="1096" dirty="0"/>
                <a:t>план</a:t>
              </a:r>
            </a:p>
          </p:txBody>
        </p:sp>
      </p:grpSp>
      <p:sp>
        <p:nvSpPr>
          <p:cNvPr id="48" name="object 24"/>
          <p:cNvSpPr txBox="1"/>
          <p:nvPr/>
        </p:nvSpPr>
        <p:spPr>
          <a:xfrm>
            <a:off x="3527799" y="5695556"/>
            <a:ext cx="2054247" cy="541756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096" b="1" spc="-35" dirty="0">
                <a:solidFill>
                  <a:srgbClr val="57585B"/>
                </a:solidFill>
                <a:latin typeface="Arial"/>
                <a:cs typeface="Arial"/>
              </a:rPr>
              <a:t>Динамика к 2021 году:</a:t>
            </a:r>
          </a:p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096" b="1" spc="-35" dirty="0">
                <a:solidFill>
                  <a:srgbClr val="00B050"/>
                </a:solidFill>
                <a:latin typeface="Arial"/>
                <a:cs typeface="Arial"/>
              </a:rPr>
              <a:t>+ </a:t>
            </a:r>
            <a:r>
              <a:rPr lang="ru-RU" sz="1096" b="1" spc="-35" dirty="0" smtClean="0">
                <a:solidFill>
                  <a:srgbClr val="00B050"/>
                </a:solidFill>
                <a:latin typeface="Arial"/>
                <a:cs typeface="Arial"/>
              </a:rPr>
              <a:t>10,8 </a:t>
            </a:r>
            <a:r>
              <a:rPr lang="ru-RU" sz="1050" b="1" spc="-35" dirty="0">
                <a:solidFill>
                  <a:srgbClr val="00B050"/>
                </a:solidFill>
                <a:latin typeface="Arial"/>
                <a:cs typeface="Arial"/>
              </a:rPr>
              <a:t>млрд руб.</a:t>
            </a:r>
            <a:r>
              <a:rPr lang="ru-RU" sz="1096" b="1" spc="-35" dirty="0">
                <a:solidFill>
                  <a:srgbClr val="00B050"/>
                </a:solidFill>
                <a:latin typeface="Arial"/>
                <a:cs typeface="Arial"/>
              </a:rPr>
              <a:t> (+ </a:t>
            </a:r>
            <a:r>
              <a:rPr lang="ru-RU" sz="1096" b="1" spc="-35" dirty="0" smtClean="0">
                <a:solidFill>
                  <a:srgbClr val="00B050"/>
                </a:solidFill>
                <a:latin typeface="Arial"/>
                <a:cs typeface="Arial"/>
              </a:rPr>
              <a:t>32,8%), </a:t>
            </a:r>
            <a:r>
              <a:rPr lang="ru-RU" sz="1096" b="1" spc="-35" dirty="0">
                <a:solidFill>
                  <a:srgbClr val="57585B"/>
                </a:solidFill>
                <a:latin typeface="Arial"/>
                <a:cs typeface="Arial"/>
              </a:rPr>
              <a:t>в т.ч.</a:t>
            </a:r>
          </a:p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096" b="1" spc="-35" dirty="0">
                <a:solidFill>
                  <a:srgbClr val="57585B"/>
                </a:solidFill>
                <a:latin typeface="Arial"/>
                <a:cs typeface="Arial"/>
              </a:rPr>
              <a:t>ФБ: </a:t>
            </a:r>
            <a:r>
              <a:rPr lang="ru-RU" sz="1096" b="1" spc="-35" dirty="0">
                <a:solidFill>
                  <a:srgbClr val="00B050"/>
                </a:solidFill>
                <a:latin typeface="Arial"/>
                <a:cs typeface="Arial"/>
              </a:rPr>
              <a:t>+ </a:t>
            </a:r>
            <a:r>
              <a:rPr lang="ru-RU" sz="1096" b="1" spc="-35" dirty="0" smtClean="0">
                <a:solidFill>
                  <a:srgbClr val="00B050"/>
                </a:solidFill>
                <a:latin typeface="Arial"/>
                <a:cs typeface="Arial"/>
              </a:rPr>
              <a:t>11,5 </a:t>
            </a:r>
            <a:r>
              <a:rPr lang="ru-RU" sz="1050" b="1" spc="-35" dirty="0">
                <a:solidFill>
                  <a:srgbClr val="00B050"/>
                </a:solidFill>
                <a:latin typeface="Arial"/>
                <a:cs typeface="Arial"/>
              </a:rPr>
              <a:t>млрд руб. </a:t>
            </a:r>
            <a:r>
              <a:rPr lang="ru-RU" sz="1096" b="1" spc="-35" dirty="0">
                <a:solidFill>
                  <a:srgbClr val="00B050"/>
                </a:solidFill>
                <a:latin typeface="Arial"/>
                <a:cs typeface="Arial"/>
              </a:rPr>
              <a:t>(+ </a:t>
            </a:r>
            <a:r>
              <a:rPr lang="ru-RU" sz="1096" b="1" spc="-35" dirty="0" smtClean="0">
                <a:solidFill>
                  <a:srgbClr val="00B050"/>
                </a:solidFill>
                <a:latin typeface="Arial"/>
                <a:cs typeface="Arial"/>
              </a:rPr>
              <a:t>56,4%)</a:t>
            </a:r>
            <a:endParaRPr sz="1096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20424A6-DDA7-E241-88DA-EAA0B876452C}"/>
              </a:ext>
            </a:extLst>
          </p:cNvPr>
          <p:cNvGrpSpPr/>
          <p:nvPr/>
        </p:nvGrpSpPr>
        <p:grpSpPr>
          <a:xfrm>
            <a:off x="7365294" y="4908087"/>
            <a:ext cx="1626459" cy="935903"/>
            <a:chOff x="10211462" y="1323787"/>
            <a:chExt cx="2148017" cy="1247871"/>
          </a:xfrm>
        </p:grpSpPr>
        <p:sp>
          <p:nvSpPr>
            <p:cNvPr id="63" name="object 22"/>
            <p:cNvSpPr txBox="1"/>
            <p:nvPr/>
          </p:nvSpPr>
          <p:spPr>
            <a:xfrm>
              <a:off x="10211462" y="1323787"/>
              <a:ext cx="2064864" cy="1247871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6871">
                <a:spcBef>
                  <a:spcPts val="166"/>
                </a:spcBef>
                <a:defRPr sz="7970" b="1">
                  <a:solidFill>
                    <a:srgbClr val="1D3C62"/>
                  </a:solidFill>
                  <a:latin typeface="Arial"/>
                  <a:cs typeface="Arial"/>
                </a:defRPr>
              </a:lvl1pPr>
            </a:lstStyle>
            <a:p>
              <a:r>
                <a:rPr lang="ru-RU" sz="5978" dirty="0" smtClean="0"/>
                <a:t>264</a:t>
              </a:r>
              <a:r>
                <a:rPr lang="en-US" sz="5400" baseline="30000" dirty="0" smtClean="0"/>
                <a:t>*</a:t>
              </a:r>
              <a:endParaRPr sz="5978" dirty="0"/>
            </a:p>
          </p:txBody>
        </p:sp>
        <p:sp>
          <p:nvSpPr>
            <p:cNvPr id="68" name="object 24"/>
            <p:cNvSpPr txBox="1"/>
            <p:nvPr/>
          </p:nvSpPr>
          <p:spPr>
            <a:xfrm>
              <a:off x="11777627" y="2123575"/>
              <a:ext cx="581852" cy="311973"/>
            </a:xfrm>
            <a:prstGeom prst="rect">
              <a:avLst/>
            </a:prstGeom>
          </p:spPr>
          <p:txBody>
            <a:bodyPr vert="horz" wrap="square" lIns="0" tIns="15817" rIns="0" bIns="0" rtlCol="0">
              <a:spAutoFit/>
            </a:bodyPr>
            <a:lstStyle>
              <a:defPPr>
                <a:defRPr lang="ru-RU"/>
              </a:defPPr>
              <a:lvl1pPr marL="16871" algn="ctr">
                <a:lnSpc>
                  <a:spcPts val="1727"/>
                </a:lnSpc>
                <a:spcBef>
                  <a:spcPts val="166"/>
                </a:spcBef>
                <a:defRPr sz="1461" spc="-46">
                  <a:solidFill>
                    <a:srgbClr val="57585B"/>
                  </a:solidFill>
                  <a:latin typeface="Arial"/>
                  <a:cs typeface="Arial"/>
                </a:defRPr>
              </a:lvl1pPr>
            </a:lstStyle>
            <a:p>
              <a:pPr algn="l"/>
              <a:r>
                <a:rPr lang="en-US" sz="1096" dirty="0"/>
                <a:t>*</a:t>
              </a:r>
              <a:r>
                <a:rPr lang="ru-RU" sz="1096" dirty="0"/>
                <a:t>план</a:t>
              </a:r>
            </a:p>
          </p:txBody>
        </p:sp>
      </p:grpSp>
      <p:sp>
        <p:nvSpPr>
          <p:cNvPr id="75" name="object 24">
            <a:extLst>
              <a:ext uri="{FF2B5EF4-FFF2-40B4-BE49-F238E27FC236}">
                <a16:creationId xmlns:a16="http://schemas.microsoft.com/office/drawing/2014/main" xmlns="" id="{94AE7CD0-1E4F-D549-B302-EFD08A253E88}"/>
              </a:ext>
            </a:extLst>
          </p:cNvPr>
          <p:cNvSpPr txBox="1"/>
          <p:nvPr/>
        </p:nvSpPr>
        <p:spPr>
          <a:xfrm>
            <a:off x="7208165" y="5912090"/>
            <a:ext cx="1956071" cy="182684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096" b="1" spc="-35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lang="ru-RU" sz="1096" b="1" spc="-35" dirty="0" smtClean="0">
                <a:solidFill>
                  <a:srgbClr val="FF0000"/>
                </a:solidFill>
                <a:latin typeface="Arial"/>
                <a:cs typeface="Arial"/>
              </a:rPr>
              <a:t>140 объектов </a:t>
            </a:r>
            <a:r>
              <a:rPr lang="ru-RU" sz="1096" b="1" spc="-35" dirty="0">
                <a:solidFill>
                  <a:srgbClr val="FF0000"/>
                </a:solidFill>
                <a:latin typeface="Arial"/>
                <a:cs typeface="Arial"/>
              </a:rPr>
              <a:t>к 2021 </a:t>
            </a:r>
            <a:r>
              <a:rPr lang="ru-RU" sz="1096" b="1" spc="-35" dirty="0" smtClean="0">
                <a:solidFill>
                  <a:srgbClr val="FF0000"/>
                </a:solidFill>
                <a:latin typeface="Arial"/>
                <a:cs typeface="Arial"/>
              </a:rPr>
              <a:t>году</a:t>
            </a:r>
            <a:endParaRPr lang="ru-RU" sz="1096" b="1" spc="-3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" y="492720"/>
            <a:ext cx="1091803" cy="751399"/>
          </a:xfrm>
          <a:prstGeom prst="rect">
            <a:avLst/>
          </a:prstGeom>
        </p:spPr>
      </p:pic>
      <p:sp>
        <p:nvSpPr>
          <p:cNvPr id="64" name="object 3"/>
          <p:cNvSpPr/>
          <p:nvPr/>
        </p:nvSpPr>
        <p:spPr>
          <a:xfrm>
            <a:off x="1321360" y="397408"/>
            <a:ext cx="7520171" cy="693384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586" y="415547"/>
            <a:ext cx="7629167" cy="678987"/>
          </a:xfrm>
          <a:prstGeom prst="rect">
            <a:avLst/>
          </a:prstGeom>
        </p:spPr>
        <p:txBody>
          <a:bodyPr vert="horz" wrap="square" lIns="0" tIns="12020" rIns="0" bIns="0" rtlCol="0" anchor="t" anchorCtr="0">
            <a:spAutoFit/>
          </a:bodyPr>
          <a:lstStyle/>
          <a:p>
            <a:pPr marL="12653" marR="298611">
              <a:lnSpc>
                <a:spcPts val="2625"/>
              </a:lnSpc>
              <a:spcBef>
                <a:spcPts val="95"/>
              </a:spcBef>
            </a:pPr>
            <a:r>
              <a:rPr lang="ru-RU" sz="2000" b="1" spc="153" dirty="0">
                <a:solidFill>
                  <a:schemeClr val="bg1"/>
                </a:solidFill>
                <a:latin typeface="+mj-lt"/>
                <a:cs typeface="+mj-cs"/>
              </a:rPr>
              <a:t>ОБЩАЯ ИНФОРМАЦИЯ О РЕАЛИЗАЦИИ НАЦИОНАЛЬНЫХ ПРОЕКТОВ НА ТЕРРИТОРИИ </a:t>
            </a:r>
            <a:r>
              <a:rPr lang="ru-RU" sz="2000" b="1" spc="153" dirty="0" smtClean="0">
                <a:solidFill>
                  <a:schemeClr val="bg1"/>
                </a:solidFill>
                <a:latin typeface="+mj-lt"/>
                <a:cs typeface="+mj-cs"/>
              </a:rPr>
              <a:t>ИРКУТСКОЙ ОБЛАСТИ</a:t>
            </a:r>
            <a:endParaRPr lang="ru-RU" sz="2000" b="1" spc="153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69" name="object 22"/>
          <p:cNvSpPr txBox="1"/>
          <p:nvPr/>
        </p:nvSpPr>
        <p:spPr>
          <a:xfrm>
            <a:off x="1416829" y="5715902"/>
            <a:ext cx="945824" cy="569969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5000" b="1">
                <a:solidFill>
                  <a:srgbClr val="1D3C62"/>
                </a:solidFill>
                <a:latin typeface="Arial"/>
                <a:cs typeface="Arial"/>
              </a:defRPr>
            </a:lvl1pPr>
          </a:lstStyle>
          <a:p>
            <a:r>
              <a:rPr lang="ru-RU" sz="3600" dirty="0"/>
              <a:t>47</a:t>
            </a:r>
            <a:endParaRPr sz="3600" dirty="0"/>
          </a:p>
        </p:txBody>
      </p:sp>
      <p:sp>
        <p:nvSpPr>
          <p:cNvPr id="70" name="object 24"/>
          <p:cNvSpPr txBox="1"/>
          <p:nvPr/>
        </p:nvSpPr>
        <p:spPr>
          <a:xfrm>
            <a:off x="2039532" y="5875092"/>
            <a:ext cx="1133367" cy="362220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350" spc="-35" dirty="0">
                <a:solidFill>
                  <a:srgbClr val="57585B"/>
                </a:solidFill>
                <a:latin typeface="Arial"/>
                <a:cs typeface="Arial"/>
              </a:rPr>
              <a:t>региональных</a:t>
            </a:r>
          </a:p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350" spc="-35" dirty="0">
                <a:solidFill>
                  <a:srgbClr val="57585B"/>
                </a:solidFill>
                <a:latin typeface="Arial"/>
                <a:cs typeface="Arial"/>
              </a:rPr>
              <a:t>проектов</a:t>
            </a:r>
            <a:endParaRPr lang="ru-RU" sz="1350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71" name="object 22"/>
          <p:cNvSpPr txBox="1"/>
          <p:nvPr/>
        </p:nvSpPr>
        <p:spPr>
          <a:xfrm>
            <a:off x="1629053" y="4130315"/>
            <a:ext cx="975918" cy="446859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spcBef>
                <a:spcPts val="125"/>
              </a:spcBef>
            </a:pPr>
            <a:r>
              <a:rPr lang="ru-RU" sz="28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44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4" name="object 24"/>
          <p:cNvSpPr txBox="1"/>
          <p:nvPr/>
        </p:nvSpPr>
        <p:spPr>
          <a:xfrm>
            <a:off x="2117012" y="4183580"/>
            <a:ext cx="1133367" cy="362220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350" spc="-35" dirty="0">
                <a:solidFill>
                  <a:srgbClr val="57585B"/>
                </a:solidFill>
                <a:latin typeface="Arial"/>
                <a:cs typeface="Arial"/>
              </a:rPr>
              <a:t>региональных</a:t>
            </a:r>
          </a:p>
          <a:p>
            <a:pPr marL="12653">
              <a:lnSpc>
                <a:spcPts val="1295"/>
              </a:lnSpc>
              <a:spcBef>
                <a:spcPts val="125"/>
              </a:spcBef>
            </a:pPr>
            <a:r>
              <a:rPr lang="ru-RU" sz="1350" spc="-35" dirty="0">
                <a:solidFill>
                  <a:srgbClr val="57585B"/>
                </a:solidFill>
                <a:latin typeface="Arial"/>
                <a:cs typeface="Arial"/>
              </a:rPr>
              <a:t>проектов</a:t>
            </a:r>
            <a:endParaRPr lang="ru-RU" sz="1350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76" name="object 22"/>
          <p:cNvSpPr txBox="1"/>
          <p:nvPr/>
        </p:nvSpPr>
        <p:spPr>
          <a:xfrm>
            <a:off x="1428727" y="2261054"/>
            <a:ext cx="794616" cy="508414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spcBef>
                <a:spcPts val="125"/>
              </a:spcBef>
            </a:pPr>
            <a:r>
              <a:rPr lang="ru-RU" sz="32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49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7" name="object 24"/>
          <p:cNvSpPr txBox="1"/>
          <p:nvPr/>
        </p:nvSpPr>
        <p:spPr>
          <a:xfrm>
            <a:off x="2056393" y="2432271"/>
            <a:ext cx="1424018" cy="285276"/>
          </a:xfrm>
          <a:prstGeom prst="rect">
            <a:avLst/>
          </a:prstGeom>
        </p:spPr>
        <p:txBody>
          <a:bodyPr vert="horz" wrap="square" lIns="0" tIns="15817" rIns="0" bIns="0" rtlCol="0">
            <a:spAutoFit/>
          </a:bodyPr>
          <a:lstStyle/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региональных</a:t>
            </a:r>
          </a:p>
          <a:p>
            <a:pPr marL="12653">
              <a:lnSpc>
                <a:spcPts val="996"/>
              </a:lnSpc>
              <a:spcBef>
                <a:spcPts val="125"/>
              </a:spcBef>
            </a:pPr>
            <a:r>
              <a:rPr lang="ru-RU" sz="1096" spc="-35" dirty="0">
                <a:solidFill>
                  <a:srgbClr val="57585B"/>
                </a:solidFill>
                <a:latin typeface="Arial"/>
                <a:cs typeface="Arial"/>
              </a:rPr>
              <a:t>проектов</a:t>
            </a:r>
            <a:endParaRPr sz="1096" dirty="0">
              <a:solidFill>
                <a:srgbClr val="57585B"/>
              </a:solidFill>
              <a:latin typeface="Arial"/>
              <a:cs typeface="Arial"/>
            </a:endParaRPr>
          </a:p>
        </p:txBody>
      </p:sp>
      <p:sp>
        <p:nvSpPr>
          <p:cNvPr id="62" name="Стрелка вниз 61"/>
          <p:cNvSpPr/>
          <p:nvPr/>
        </p:nvSpPr>
        <p:spPr>
          <a:xfrm rot="10800000">
            <a:off x="7613716" y="2641502"/>
            <a:ext cx="217960" cy="499466"/>
          </a:xfrm>
          <a:prstGeom prst="downArrow">
            <a:avLst>
              <a:gd name="adj1" fmla="val 28105"/>
              <a:gd name="adj2" fmla="val 7736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1806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265134" y="2564904"/>
            <a:ext cx="3248084" cy="1118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500"/>
              </a:lnSpc>
              <a:defRPr sz="2800">
                <a:solidFill>
                  <a:srgbClr val="BE5107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sz="3000" b="1" dirty="0">
                <a:solidFill>
                  <a:srgbClr val="00B050"/>
                </a:solidFill>
              </a:rPr>
              <a:t>1 </a:t>
            </a:r>
            <a:r>
              <a:rPr lang="ru-RU" sz="1500" b="1" dirty="0">
                <a:solidFill>
                  <a:srgbClr val="00B050"/>
                </a:solidFill>
              </a:rPr>
              <a:t>НАЦИОНАЛЬНЫЙ ПРОЕКТ </a:t>
            </a:r>
          </a:p>
          <a:p>
            <a:pPr>
              <a:lnSpc>
                <a:spcPts val="1500"/>
              </a:lnSpc>
            </a:pPr>
            <a:r>
              <a:rPr lang="ru-RU" sz="1500" b="1" i="1" dirty="0">
                <a:solidFill>
                  <a:srgbClr val="00B050"/>
                </a:solidFill>
              </a:rPr>
              <a:t>«Туризм и индустрия гостеприимства» </a:t>
            </a:r>
          </a:p>
          <a:p>
            <a:endParaRPr lang="ru-RU" sz="1500" b="1" dirty="0">
              <a:solidFill>
                <a:srgbClr val="00B05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3859" y="4653136"/>
            <a:ext cx="3473223" cy="1695110"/>
            <a:chOff x="511847" y="4038146"/>
            <a:chExt cx="3473223" cy="169511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11847" y="4038146"/>
              <a:ext cx="3473223" cy="1695110"/>
              <a:chOff x="693511" y="3842204"/>
              <a:chExt cx="3173186" cy="2260146"/>
            </a:xfrm>
          </p:grpSpPr>
          <p:sp>
            <p:nvSpPr>
              <p:cNvPr id="12" name="Прямоугольник 9"/>
              <p:cNvSpPr/>
              <p:nvPr/>
            </p:nvSpPr>
            <p:spPr>
              <a:xfrm>
                <a:off x="845911" y="3994604"/>
                <a:ext cx="3020786" cy="2107746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rgbClr val="2F5597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93511" y="3842204"/>
                <a:ext cx="3020786" cy="2107746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530858" y="4346965"/>
              <a:ext cx="3173085" cy="1066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75"/>
                </a:lnSpc>
              </a:pPr>
              <a:r>
                <a:rPr lang="ru-RU" sz="2700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43,7</a:t>
              </a:r>
              <a:r>
                <a:rPr lang="ru-RU" sz="2700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ru-RU" sz="27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МЛРД. РУБ.</a:t>
              </a:r>
              <a:br>
                <a:rPr lang="ru-RU" sz="27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</a:b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ФБ – </a:t>
              </a:r>
              <a:r>
                <a:rPr lang="ru-RU" sz="1500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26,0</a:t>
              </a:r>
              <a:r>
                <a:rPr lang="ru-RU" sz="1500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млрд. руб. (59%); </a:t>
              </a:r>
            </a:p>
            <a:p>
              <a:pPr>
                <a:lnSpc>
                  <a:spcPts val="1875"/>
                </a:lnSpc>
              </a:pP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ОБ – </a:t>
              </a:r>
              <a:r>
                <a:rPr lang="ru-RU" sz="1500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11,8</a:t>
              </a:r>
              <a:r>
                <a:rPr lang="ru-RU" sz="1500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млрд. руб. (27 %);</a:t>
              </a:r>
            </a:p>
            <a:p>
              <a:pPr>
                <a:lnSpc>
                  <a:spcPts val="1875"/>
                </a:lnSpc>
              </a:pP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Фонд ЖКХ – </a:t>
              </a:r>
              <a:r>
                <a:rPr lang="ru-RU" sz="15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5,9</a:t>
              </a:r>
              <a:r>
                <a:rPr lang="ru-RU" sz="15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млрд. руб. (14%) </a:t>
              </a:r>
            </a:p>
          </p:txBody>
        </p:sp>
      </p:grpSp>
      <p:sp>
        <p:nvSpPr>
          <p:cNvPr id="2" name="Плюс 1"/>
          <p:cNvSpPr/>
          <p:nvPr/>
        </p:nvSpPr>
        <p:spPr>
          <a:xfrm>
            <a:off x="900517" y="2564904"/>
            <a:ext cx="331376" cy="343033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TextBox 34"/>
          <p:cNvSpPr txBox="1"/>
          <p:nvPr/>
        </p:nvSpPr>
        <p:spPr>
          <a:xfrm>
            <a:off x="4513218" y="2564904"/>
            <a:ext cx="4739302" cy="1964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500"/>
              </a:lnSpc>
              <a:defRPr sz="2800">
                <a:solidFill>
                  <a:srgbClr val="BE5107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ru-RU" sz="3000" b="1" dirty="0" smtClean="0">
                <a:solidFill>
                  <a:srgbClr val="00B050"/>
                </a:solidFill>
              </a:rPr>
              <a:t>+ 3 </a:t>
            </a:r>
            <a:r>
              <a:rPr lang="ru-RU" sz="1500" b="1" dirty="0">
                <a:solidFill>
                  <a:srgbClr val="00B050"/>
                </a:solidFill>
              </a:rPr>
              <a:t>РЕГИОНАЛЬНЫХ ПРОЕКТА: </a:t>
            </a:r>
            <a:endParaRPr lang="ru-RU" sz="1500" b="1" dirty="0" smtClean="0">
              <a:solidFill>
                <a:srgbClr val="00B050"/>
              </a:solidFill>
            </a:endParaRPr>
          </a:p>
          <a:p>
            <a:pPr>
              <a:lnSpc>
                <a:spcPts val="1500"/>
              </a:lnSpc>
            </a:pPr>
            <a:endParaRPr lang="ru-RU" sz="1500" b="1" dirty="0">
              <a:solidFill>
                <a:srgbClr val="00B050"/>
              </a:solidFill>
            </a:endParaRPr>
          </a:p>
          <a:p>
            <a:pPr marL="285750" indent="-285750">
              <a:lnSpc>
                <a:spcPts val="1500"/>
              </a:lnSpc>
              <a:buFontTx/>
              <a:buChar char="-"/>
            </a:pPr>
            <a:r>
              <a:rPr lang="ru-RU" sz="1500" b="1" i="1" dirty="0" smtClean="0">
                <a:solidFill>
                  <a:srgbClr val="00B050"/>
                </a:solidFill>
              </a:rPr>
              <a:t>РП </a:t>
            </a:r>
            <a:r>
              <a:rPr lang="ru-RU" sz="1500" b="1" i="1" dirty="0">
                <a:solidFill>
                  <a:srgbClr val="00B050"/>
                </a:solidFill>
              </a:rPr>
              <a:t>«Модернизация первичного звена здравоохранения</a:t>
            </a:r>
            <a:r>
              <a:rPr lang="ru-RU" sz="1500" b="1" i="1" dirty="0" smtClean="0">
                <a:solidFill>
                  <a:srgbClr val="00B050"/>
                </a:solidFill>
              </a:rPr>
              <a:t>»</a:t>
            </a:r>
          </a:p>
          <a:p>
            <a:pPr>
              <a:lnSpc>
                <a:spcPts val="800"/>
              </a:lnSpc>
            </a:pPr>
            <a:endParaRPr lang="ru-RU" sz="1000" b="1" dirty="0">
              <a:solidFill>
                <a:srgbClr val="00B050"/>
              </a:solidFill>
            </a:endParaRPr>
          </a:p>
          <a:p>
            <a:pPr marL="285750" indent="-285750">
              <a:lnSpc>
                <a:spcPts val="1500"/>
              </a:lnSpc>
              <a:buFontTx/>
              <a:buChar char="-"/>
            </a:pPr>
            <a:r>
              <a:rPr lang="ru-RU" sz="1500" b="1" i="1" dirty="0" smtClean="0">
                <a:solidFill>
                  <a:srgbClr val="00B050"/>
                </a:solidFill>
              </a:rPr>
              <a:t>РП </a:t>
            </a:r>
            <a:r>
              <a:rPr lang="ru-RU" sz="1500" b="1" i="1" dirty="0">
                <a:solidFill>
                  <a:srgbClr val="00B050"/>
                </a:solidFill>
              </a:rPr>
              <a:t>«Развитие туристической инфраструктуры</a:t>
            </a:r>
            <a:r>
              <a:rPr lang="ru-RU" sz="1500" b="1" i="1" dirty="0" smtClean="0">
                <a:solidFill>
                  <a:srgbClr val="00B050"/>
                </a:solidFill>
              </a:rPr>
              <a:t>»</a:t>
            </a:r>
          </a:p>
          <a:p>
            <a:pPr>
              <a:lnSpc>
                <a:spcPts val="800"/>
              </a:lnSpc>
            </a:pPr>
            <a:endParaRPr lang="ru-RU" sz="900" b="1" i="1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ts val="1500"/>
              </a:lnSpc>
              <a:buFontTx/>
              <a:buChar char="-"/>
            </a:pPr>
            <a:r>
              <a:rPr lang="ru-RU" sz="1500" b="1" i="1" dirty="0" smtClean="0">
                <a:solidFill>
                  <a:srgbClr val="00B050"/>
                </a:solidFill>
              </a:rPr>
              <a:t>РП </a:t>
            </a:r>
            <a:r>
              <a:rPr lang="ru-RU" sz="1500" b="1" i="1" dirty="0">
                <a:solidFill>
                  <a:srgbClr val="00B050"/>
                </a:solidFill>
              </a:rPr>
              <a:t>«Развитие системы поддержки молодежи» «Молодежь России»</a:t>
            </a:r>
            <a:endParaRPr lang="ru-RU" sz="1500" b="1" dirty="0">
              <a:solidFill>
                <a:srgbClr val="00B05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13218" y="4865954"/>
            <a:ext cx="3667255" cy="1482292"/>
            <a:chOff x="4232091" y="4240991"/>
            <a:chExt cx="3667255" cy="1482292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4232091" y="4240991"/>
              <a:ext cx="3667255" cy="1482292"/>
              <a:chOff x="693511" y="3842204"/>
              <a:chExt cx="3173186" cy="2260146"/>
            </a:xfrm>
          </p:grpSpPr>
          <p:sp>
            <p:nvSpPr>
              <p:cNvPr id="38" name="Прямоугольник 9"/>
              <p:cNvSpPr/>
              <p:nvPr/>
            </p:nvSpPr>
            <p:spPr>
              <a:xfrm>
                <a:off x="845911" y="3994604"/>
                <a:ext cx="3020786" cy="2107746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rgbClr val="2F5597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9" name="Прямоугольник 9"/>
              <p:cNvSpPr/>
              <p:nvPr/>
            </p:nvSpPr>
            <p:spPr>
              <a:xfrm>
                <a:off x="693511" y="3842204"/>
                <a:ext cx="3020786" cy="2107746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4578905" y="4573023"/>
              <a:ext cx="2641003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75"/>
                </a:lnSpc>
              </a:pPr>
              <a:r>
                <a:rPr lang="ru-RU" sz="32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264</a:t>
              </a:r>
              <a:r>
                <a:rPr lang="ru-RU" sz="28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ts val="1875"/>
                </a:lnSpc>
              </a:pPr>
              <a:r>
                <a:rPr lang="ru-RU" sz="1600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объекта </a:t>
              </a:r>
              <a:r>
                <a:rPr lang="ru-RU" sz="16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rPr>
                <a:t>строительства и  ремонта</a:t>
              </a:r>
              <a:endParaRPr lang="ru-RU" sz="16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6610" y="1228042"/>
            <a:ext cx="8600196" cy="1192846"/>
            <a:chOff x="136610" y="1543359"/>
            <a:chExt cx="8600196" cy="119284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33859" y="1543359"/>
              <a:ext cx="8102373" cy="119284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314518" y="1675766"/>
              <a:ext cx="4422288" cy="862922"/>
              <a:chOff x="2639993" y="1423333"/>
              <a:chExt cx="5896384" cy="1150563"/>
            </a:xfrm>
            <a:noFill/>
          </p:grpSpPr>
          <p:sp>
            <p:nvSpPr>
              <p:cNvPr id="5" name="TextBox 4"/>
              <p:cNvSpPr txBox="1"/>
              <p:nvPr/>
            </p:nvSpPr>
            <p:spPr>
              <a:xfrm>
                <a:off x="2639993" y="1783936"/>
                <a:ext cx="2920755" cy="78996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ts val="3900"/>
                  </a:lnSpc>
                  <a:defRPr sz="4000" b="1">
                    <a:solidFill>
                      <a:srgbClr val="00206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Times New Roman" panose="02020603050405020304" pitchFamily="18" charset="0"/>
                  </a:defRPr>
                </a:lvl1pPr>
              </a:lstStyle>
              <a:p>
                <a:pPr algn="ctr"/>
                <a:r>
                  <a:rPr lang="ru-RU" sz="6600" b="0" dirty="0">
                    <a:solidFill>
                      <a:schemeClr val="bg1">
                        <a:lumMod val="95000"/>
                      </a:schemeClr>
                    </a:solidFill>
                  </a:rPr>
                  <a:t>47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4869038" y="1423333"/>
                <a:ext cx="3667339" cy="90965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325"/>
                  </a:lnSpc>
                </a:pPr>
                <a:r>
                  <a:rPr lang="ru-RU" sz="2700" dirty="0">
                    <a:solidFill>
                      <a:schemeClr val="bg1">
                        <a:lumMod val="95000"/>
                      </a:schemeClr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  <a:t>региональных</a:t>
                </a:r>
              </a:p>
              <a:p>
                <a:pPr>
                  <a:lnSpc>
                    <a:spcPts val="2325"/>
                  </a:lnSpc>
                </a:pPr>
                <a:r>
                  <a:rPr lang="ru-RU" sz="2700" dirty="0" smtClean="0">
                    <a:solidFill>
                      <a:schemeClr val="bg1">
                        <a:lumMod val="95000"/>
                      </a:schemeClr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  <a:t>проектов</a:t>
                </a:r>
                <a:endParaRPr lang="ru-RU" sz="2700" dirty="0">
                  <a:solidFill>
                    <a:schemeClr val="bg1">
                      <a:lumMod val="9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900517" y="2385755"/>
              <a:ext cx="428562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ru-RU" sz="1125" dirty="0">
                  <a:solidFill>
                    <a:schemeClr val="bg1">
                      <a:lumMod val="9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плюс Комплексный план модернизации и расширения магистральной инфраструктуры   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36185" y="1685380"/>
              <a:ext cx="2750504" cy="682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25"/>
                </a:lnSpc>
              </a:pPr>
              <a:r>
                <a:rPr lang="ru-RU" sz="2700" dirty="0">
                  <a:solidFill>
                    <a:schemeClr val="bg1">
                      <a:lumMod val="9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национальных</a:t>
              </a:r>
            </a:p>
            <a:p>
              <a:pPr>
                <a:lnSpc>
                  <a:spcPts val="2325"/>
                </a:lnSpc>
              </a:pPr>
              <a:r>
                <a:rPr lang="ru-RU" sz="2700" dirty="0">
                  <a:solidFill>
                    <a:schemeClr val="bg1">
                      <a:lumMod val="95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проектов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610" y="1926664"/>
              <a:ext cx="2190566" cy="592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ts val="3900"/>
                </a:lnSpc>
                <a:defRPr sz="4000" b="1">
                  <a:solidFill>
                    <a:srgbClr val="00206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ru-RU" sz="6600" b="0" dirty="0">
                  <a:solidFill>
                    <a:schemeClr val="bg1">
                      <a:lumMod val="95000"/>
                    </a:schemeClr>
                  </a:solidFill>
                </a:rPr>
                <a:t>12</a:t>
              </a:r>
            </a:p>
          </p:txBody>
        </p:sp>
      </p:grpSp>
      <p:sp>
        <p:nvSpPr>
          <p:cNvPr id="24" name="object 3"/>
          <p:cNvSpPr/>
          <p:nvPr/>
        </p:nvSpPr>
        <p:spPr>
          <a:xfrm>
            <a:off x="243275" y="144615"/>
            <a:ext cx="8688315" cy="661805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0431CC2-3097-7A46-B10B-87464FF56EFB}"/>
              </a:ext>
            </a:extLst>
          </p:cNvPr>
          <p:cNvSpPr/>
          <p:nvPr/>
        </p:nvSpPr>
        <p:spPr>
          <a:xfrm>
            <a:off x="324545" y="197654"/>
            <a:ext cx="9143999" cy="586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75"/>
              </a:lnSpc>
            </a:pPr>
            <a:r>
              <a:rPr lang="ru-RU" sz="2000" b="1" spc="153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РЕАЛИЗАЦИЯ НАЦИОНАЛЬНЫХ ПРОЕКТОВ НА ТЕРРИТОРИИ ИРКУТСКОЙ ОБЛАСТИ В 2022 ГОДУ </a:t>
            </a:r>
            <a:endParaRPr lang="ru-RU" sz="2000" b="1" spc="153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704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20926"/>
              </p:ext>
            </p:extLst>
          </p:nvPr>
        </p:nvGraphicFramePr>
        <p:xfrm>
          <a:off x="2654792" y="528044"/>
          <a:ext cx="64807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67084732"/>
              </p:ext>
            </p:extLst>
          </p:nvPr>
        </p:nvGraphicFramePr>
        <p:xfrm>
          <a:off x="4135079" y="3776632"/>
          <a:ext cx="3648625" cy="241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72008" y="706045"/>
            <a:ext cx="26997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/>
              <a:t>Безопасные качественные</a:t>
            </a:r>
          </a:p>
          <a:p>
            <a:pPr algn="r"/>
            <a:r>
              <a:rPr lang="ru-RU" sz="1100" b="1" dirty="0"/>
              <a:t>дороги</a:t>
            </a:r>
          </a:p>
          <a:p>
            <a:pPr algn="r"/>
            <a:endParaRPr lang="ru-RU" sz="600" b="1" dirty="0" smtClean="0"/>
          </a:p>
          <a:p>
            <a:pPr algn="r"/>
            <a:r>
              <a:rPr lang="ru-RU" sz="1100" b="1" dirty="0"/>
              <a:t>Жилье и городская среда</a:t>
            </a:r>
          </a:p>
          <a:p>
            <a:pPr algn="r"/>
            <a:endParaRPr lang="ru-RU" sz="1100" b="1" dirty="0"/>
          </a:p>
          <a:p>
            <a:pPr algn="r"/>
            <a:r>
              <a:rPr lang="ru-RU" sz="1100" b="1" dirty="0"/>
              <a:t>Демография</a:t>
            </a:r>
          </a:p>
          <a:p>
            <a:pPr algn="r"/>
            <a:endParaRPr lang="ru-RU" sz="1100" b="1" dirty="0" smtClean="0"/>
          </a:p>
          <a:p>
            <a:pPr algn="r"/>
            <a:endParaRPr lang="ru-RU" sz="500" b="1" dirty="0" smtClean="0"/>
          </a:p>
          <a:p>
            <a:pPr algn="r"/>
            <a:r>
              <a:rPr lang="ru-RU" sz="1100" b="1" dirty="0" smtClean="0"/>
              <a:t>Экология</a:t>
            </a:r>
            <a:endParaRPr lang="ru-RU" sz="1100" b="1" dirty="0"/>
          </a:p>
          <a:p>
            <a:pPr algn="r"/>
            <a:endParaRPr lang="ru-RU" sz="1100" b="1" dirty="0" smtClean="0"/>
          </a:p>
          <a:p>
            <a:pPr algn="r"/>
            <a:endParaRPr lang="ru-RU" sz="400" b="1" dirty="0"/>
          </a:p>
          <a:p>
            <a:pPr algn="r"/>
            <a:r>
              <a:rPr lang="ru-RU" sz="1100" b="1" dirty="0" smtClean="0"/>
              <a:t>Здравоохранение</a:t>
            </a:r>
            <a:endParaRPr lang="ru-RU" sz="1100" b="1" dirty="0"/>
          </a:p>
          <a:p>
            <a:pPr algn="r"/>
            <a:endParaRPr lang="ru-RU" sz="1100" b="1" dirty="0"/>
          </a:p>
          <a:p>
            <a:pPr algn="r"/>
            <a:endParaRPr lang="ru-RU" sz="400" b="1" dirty="0" smtClean="0"/>
          </a:p>
          <a:p>
            <a:pPr algn="r"/>
            <a:r>
              <a:rPr lang="ru-RU" sz="1100" b="1" dirty="0"/>
              <a:t>Образование</a:t>
            </a:r>
          </a:p>
          <a:p>
            <a:pPr algn="r"/>
            <a:endParaRPr lang="ru-RU" sz="1100" b="1" dirty="0"/>
          </a:p>
          <a:p>
            <a:pPr algn="r"/>
            <a:r>
              <a:rPr lang="ru-RU" sz="1100" b="1" dirty="0"/>
              <a:t>Туризм и индустрия </a:t>
            </a:r>
          </a:p>
          <a:p>
            <a:pPr algn="r"/>
            <a:r>
              <a:rPr lang="ru-RU" sz="1100" b="1" dirty="0"/>
              <a:t>гостеприимства</a:t>
            </a:r>
          </a:p>
          <a:p>
            <a:pPr algn="r"/>
            <a:endParaRPr lang="ru-RU" sz="300" b="1" dirty="0" smtClean="0"/>
          </a:p>
          <a:p>
            <a:pPr algn="r"/>
            <a:r>
              <a:rPr lang="ru-RU" sz="1100" b="1" dirty="0"/>
              <a:t>Малое и среднее предпринимательство </a:t>
            </a:r>
            <a:endParaRPr lang="ru-RU" sz="1100" b="1" dirty="0" smtClean="0"/>
          </a:p>
          <a:p>
            <a:pPr algn="r"/>
            <a:r>
              <a:rPr lang="ru-RU" sz="1100" b="1" dirty="0" smtClean="0"/>
              <a:t>и </a:t>
            </a:r>
            <a:r>
              <a:rPr lang="ru-RU" sz="1100" b="1" dirty="0"/>
              <a:t>поддержка индивидуальной предпринимательской инициативы</a:t>
            </a:r>
          </a:p>
          <a:p>
            <a:pPr algn="r"/>
            <a:endParaRPr lang="ru-RU" sz="200" b="1" dirty="0"/>
          </a:p>
          <a:p>
            <a:pPr algn="r"/>
            <a:r>
              <a:rPr lang="ru-RU" sz="1100" b="1" dirty="0"/>
              <a:t>Культура</a:t>
            </a:r>
          </a:p>
          <a:p>
            <a:pPr algn="r"/>
            <a:endParaRPr lang="ru-RU" sz="700" b="1" dirty="0" smtClean="0"/>
          </a:p>
          <a:p>
            <a:pPr algn="r"/>
            <a:r>
              <a:rPr lang="ru-RU" sz="1100" b="1" dirty="0"/>
              <a:t>Международная </a:t>
            </a:r>
          </a:p>
          <a:p>
            <a:pPr algn="r"/>
            <a:r>
              <a:rPr lang="ru-RU" sz="1100" b="1" dirty="0"/>
              <a:t>кооперация и экспорт</a:t>
            </a:r>
          </a:p>
          <a:p>
            <a:pPr algn="r"/>
            <a:endParaRPr lang="ru-RU" sz="1100" b="1" dirty="0"/>
          </a:p>
          <a:p>
            <a:pPr algn="r"/>
            <a:r>
              <a:rPr lang="ru-RU" sz="1100" b="1" dirty="0" smtClean="0"/>
              <a:t>Цифровая экономика</a:t>
            </a:r>
          </a:p>
          <a:p>
            <a:pPr algn="r"/>
            <a:endParaRPr lang="ru-RU" sz="1100" b="1" dirty="0" smtClean="0"/>
          </a:p>
          <a:p>
            <a:pPr algn="r"/>
            <a:r>
              <a:rPr lang="ru-RU" sz="1100" b="1" dirty="0" smtClean="0"/>
              <a:t>Производительность труда и </a:t>
            </a:r>
          </a:p>
          <a:p>
            <a:pPr algn="r"/>
            <a:r>
              <a:rPr lang="ru-RU" sz="1100" b="1" dirty="0" smtClean="0"/>
              <a:t>поддержка занятости</a:t>
            </a:r>
            <a:endParaRPr lang="ru-RU" sz="1100" b="1" dirty="0"/>
          </a:p>
        </p:txBody>
      </p:sp>
      <p:sp>
        <p:nvSpPr>
          <p:cNvPr id="12" name="object 3"/>
          <p:cNvSpPr/>
          <p:nvPr/>
        </p:nvSpPr>
        <p:spPr>
          <a:xfrm>
            <a:off x="455686" y="70113"/>
            <a:ext cx="8345414" cy="334551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0"/>
          <p:cNvSpPr txBox="1">
            <a:spLocks/>
          </p:cNvSpPr>
          <p:nvPr/>
        </p:nvSpPr>
        <p:spPr>
          <a:xfrm>
            <a:off x="167654" y="77487"/>
            <a:ext cx="7572698" cy="319801"/>
          </a:xfrm>
          <a:prstGeom prst="rect">
            <a:avLst/>
          </a:prstGeom>
        </p:spPr>
        <p:txBody>
          <a:bodyPr vert="horz" wrap="square" lIns="0" tIns="1190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6">
              <a:spcBef>
                <a:spcPts val="94"/>
              </a:spcBef>
            </a:pPr>
            <a:r>
              <a:rPr lang="ru-RU" sz="2000" b="1" spc="153" dirty="0" smtClean="0">
                <a:solidFill>
                  <a:schemeClr val="bg1"/>
                </a:solidFill>
              </a:rPr>
              <a:t>РЕАЛИЗАЦИЯ НАЦИОНАЛЬНЫХ ПРОЕКТОВ В 2022 ГОДУ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75075" y="4882652"/>
            <a:ext cx="77383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ФБ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31,9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млрд </a:t>
            </a:r>
            <a:r>
              <a:rPr lang="ru-RU" sz="1050" b="1" dirty="0">
                <a:solidFill>
                  <a:srgbClr val="002060"/>
                </a:solidFill>
              </a:rPr>
              <a:t>руб</a:t>
            </a:r>
            <a:r>
              <a:rPr lang="ru-RU" sz="1050" b="1" dirty="0" smtClean="0">
                <a:solidFill>
                  <a:srgbClr val="002060"/>
                </a:solidFill>
              </a:rPr>
              <a:t>.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17195" y="4351553"/>
            <a:ext cx="77383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ОБ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11,8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млрд </a:t>
            </a:r>
            <a:r>
              <a:rPr lang="ru-RU" sz="1050" b="1" dirty="0">
                <a:solidFill>
                  <a:srgbClr val="002060"/>
                </a:solidFill>
              </a:rPr>
              <a:t>руб</a:t>
            </a:r>
            <a:r>
              <a:rPr lang="ru-RU" sz="1050" b="1" dirty="0" smtClean="0">
                <a:solidFill>
                  <a:srgbClr val="002060"/>
                </a:solidFill>
              </a:rPr>
              <a:t>.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6349" y="65931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12,0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930417" y="380101"/>
            <a:ext cx="105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млрд руб.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8803" y="10716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11,0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204111" y="146508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7,8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60391" y="188096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3,9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541268" y="22669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3,8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239381" y="26823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3,4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112298" y="3043391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0,6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996232" y="3466825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0,4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996232" y="3869367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0,4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816323" y="425466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0,2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796719" y="4639957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0,1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796719" y="502525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0,04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86326" y="5867088"/>
            <a:ext cx="3420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12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НАЦИОНАЛЬНЫХ ПРОЕКТОВ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sz="2400" b="1" dirty="0" smtClean="0">
                <a:solidFill>
                  <a:srgbClr val="002060"/>
                </a:solidFill>
              </a:rPr>
              <a:t>47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региональных проектов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375131" y="3429000"/>
            <a:ext cx="1626645" cy="1936522"/>
            <a:chOff x="7112825" y="2328462"/>
            <a:chExt cx="2025527" cy="2344419"/>
          </a:xfrm>
        </p:grpSpPr>
        <p:graphicFrame>
          <p:nvGraphicFramePr>
            <p:cNvPr id="42" name="Chart 23">
              <a:extLst>
                <a:ext uri="{FF2B5EF4-FFF2-40B4-BE49-F238E27FC236}">
                  <a16:creationId xmlns="" xmlns:a16="http://schemas.microsoft.com/office/drawing/2014/main" id="{1668194E-3413-5A49-B445-7911CF119F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8947651"/>
                </p:ext>
              </p:extLst>
            </p:nvPr>
          </p:nvGraphicFramePr>
          <p:xfrm>
            <a:off x="7112825" y="2539281"/>
            <a:ext cx="2025527" cy="213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3" name="object 22">
              <a:extLst>
                <a:ext uri="{FF2B5EF4-FFF2-40B4-BE49-F238E27FC236}">
                  <a16:creationId xmlns="" xmlns:a16="http://schemas.microsoft.com/office/drawing/2014/main" id="{B01C0217-DB39-4344-83D8-F435B652830D}"/>
                </a:ext>
              </a:extLst>
            </p:cNvPr>
            <p:cNvSpPr txBox="1"/>
            <p:nvPr/>
          </p:nvSpPr>
          <p:spPr>
            <a:xfrm>
              <a:off x="7428358" y="3258751"/>
              <a:ext cx="1394459" cy="622005"/>
            </a:xfrm>
            <a:prstGeom prst="rect">
              <a:avLst/>
            </a:prstGeom>
          </p:spPr>
          <p:txBody>
            <a:bodyPr vert="horz" wrap="square" lIns="0" tIns="21136" rIns="0" bIns="0" rtlCol="0">
              <a:spAutoFit/>
            </a:bodyPr>
            <a:lstStyle/>
            <a:p>
              <a:pPr marL="16909" algn="ctr">
                <a:spcBef>
                  <a:spcPts val="166"/>
                </a:spcBef>
              </a:pPr>
              <a:r>
                <a:rPr lang="ru-RU" sz="3200" b="1" spc="-33" dirty="0" smtClean="0">
                  <a:solidFill>
                    <a:srgbClr val="261C70"/>
                  </a:solidFill>
                  <a:latin typeface="Bebas Neue Bold" pitchFamily="2" charset="0"/>
                  <a:ea typeface="Roboto" panose="02000000000000000000" pitchFamily="2" charset="0"/>
                  <a:cs typeface="Arial"/>
                </a:rPr>
                <a:t>67</a:t>
              </a:r>
              <a:r>
                <a:rPr sz="3200" b="1" spc="27" dirty="0" smtClean="0">
                  <a:solidFill>
                    <a:srgbClr val="261C70"/>
                  </a:solidFill>
                  <a:latin typeface="Bebas Neue Bold" pitchFamily="2" charset="0"/>
                  <a:ea typeface="Roboto" panose="02000000000000000000" pitchFamily="2" charset="0"/>
                  <a:cs typeface="Arial"/>
                </a:rPr>
                <a:t>%</a:t>
              </a:r>
              <a:endParaRPr sz="3200" b="1" dirty="0">
                <a:solidFill>
                  <a:srgbClr val="261C70"/>
                </a:solidFill>
                <a:latin typeface="Bebas Neue Bold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153227" y="2328462"/>
              <a:ext cx="1565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2E2183"/>
                  </a:solidFill>
                </a:rPr>
                <a:t>ИСПОЛНЕНИЕ</a:t>
              </a:r>
              <a:endParaRPr lang="ru-RU" dirty="0">
                <a:solidFill>
                  <a:srgbClr val="2E2183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929869" y="3894674"/>
            <a:ext cx="196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ПРЕДУСМОТРЕНО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7434283" y="5211197"/>
            <a:ext cx="1602213" cy="1637449"/>
            <a:chOff x="7647012" y="5211197"/>
            <a:chExt cx="1602213" cy="1637449"/>
          </a:xfrm>
        </p:grpSpPr>
        <p:sp>
          <p:nvSpPr>
            <p:cNvPr id="19" name="TextBox 18"/>
            <p:cNvSpPr txBox="1"/>
            <p:nvPr/>
          </p:nvSpPr>
          <p:spPr>
            <a:xfrm>
              <a:off x="7908865" y="5211197"/>
              <a:ext cx="10086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2E2183"/>
                  </a:solidFill>
                </a:rPr>
                <a:t>или</a:t>
              </a:r>
              <a:endParaRPr lang="ru-RU" sz="1200" dirty="0">
                <a:solidFill>
                  <a:srgbClr val="2E2183"/>
                </a:solidFill>
              </a:endParaRPr>
            </a:p>
            <a:p>
              <a:pPr algn="ctr"/>
              <a:r>
                <a:rPr lang="ru-RU" sz="3200" b="1" dirty="0" smtClean="0">
                  <a:solidFill>
                    <a:srgbClr val="2E2183"/>
                  </a:solidFill>
                </a:rPr>
                <a:t>29,1</a:t>
              </a:r>
              <a:r>
                <a:rPr lang="ru-RU" sz="3200" dirty="0" smtClean="0">
                  <a:solidFill>
                    <a:srgbClr val="2E2183"/>
                  </a:solidFill>
                </a:rPr>
                <a:t> </a:t>
              </a:r>
              <a:r>
                <a:rPr lang="ru-RU" sz="1600" dirty="0" smtClean="0">
                  <a:solidFill>
                    <a:srgbClr val="2E2183"/>
                  </a:solidFill>
                </a:rPr>
                <a:t/>
              </a:r>
              <a:br>
                <a:rPr lang="ru-RU" sz="1600" dirty="0" smtClean="0">
                  <a:solidFill>
                    <a:srgbClr val="2E2183"/>
                  </a:solidFill>
                </a:rPr>
              </a:br>
              <a:r>
                <a:rPr lang="ru-RU" sz="1200" b="1" dirty="0" smtClean="0">
                  <a:solidFill>
                    <a:srgbClr val="2E2183"/>
                  </a:solidFill>
                </a:rPr>
                <a:t>млрд руб.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346963" y="6079205"/>
              <a:ext cx="90226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2E2183"/>
                  </a:solidFill>
                </a:rPr>
                <a:t>ОБ </a:t>
              </a:r>
            </a:p>
            <a:p>
              <a:pPr algn="ctr"/>
              <a:r>
                <a:rPr lang="ru-RU" sz="1400" b="1" dirty="0" smtClean="0">
                  <a:solidFill>
                    <a:srgbClr val="2E2183"/>
                  </a:solidFill>
                </a:rPr>
                <a:t>7,4</a:t>
              </a:r>
              <a:r>
                <a:rPr lang="ru-RU" sz="1600" b="1" dirty="0" smtClean="0">
                  <a:solidFill>
                    <a:srgbClr val="2E2183"/>
                  </a:solidFill>
                </a:rPr>
                <a:t> </a:t>
              </a:r>
              <a:endParaRPr lang="ru-RU" sz="1600" b="1" dirty="0">
                <a:solidFill>
                  <a:srgbClr val="2E2183"/>
                </a:solidFill>
              </a:endParaRPr>
            </a:p>
            <a:p>
              <a:pPr algn="ctr"/>
              <a:r>
                <a:rPr lang="ru-RU" sz="1100" b="1" dirty="0">
                  <a:solidFill>
                    <a:srgbClr val="2E2183"/>
                  </a:solidFill>
                </a:rPr>
                <a:t>млрд руб.</a:t>
              </a:r>
              <a:r>
                <a:rPr lang="ru-RU" sz="1100" dirty="0">
                  <a:solidFill>
                    <a:srgbClr val="2E2183"/>
                  </a:solidFill>
                </a:rPr>
                <a:t>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647012" y="6122230"/>
              <a:ext cx="831915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2E2183"/>
                  </a:solidFill>
                </a:rPr>
                <a:t>ФБ</a:t>
              </a:r>
              <a:r>
                <a:rPr lang="ru-RU" sz="1400" b="1" dirty="0">
                  <a:solidFill>
                    <a:srgbClr val="2E2183"/>
                  </a:solidFill>
                </a:rPr>
                <a:t> </a:t>
              </a:r>
            </a:p>
            <a:p>
              <a:pPr algn="ctr"/>
              <a:r>
                <a:rPr lang="ru-RU" sz="1400" b="1" dirty="0" smtClean="0">
                  <a:solidFill>
                    <a:srgbClr val="2E2183"/>
                  </a:solidFill>
                </a:rPr>
                <a:t>21,7 </a:t>
              </a:r>
              <a:endParaRPr lang="ru-RU" sz="1400" b="1" dirty="0">
                <a:solidFill>
                  <a:srgbClr val="2E2183"/>
                </a:solidFill>
              </a:endParaRPr>
            </a:p>
            <a:p>
              <a:pPr algn="ctr"/>
              <a:r>
                <a:rPr lang="ru-RU" sz="1050" b="1" dirty="0">
                  <a:solidFill>
                    <a:srgbClr val="2E2183"/>
                  </a:solidFill>
                </a:rPr>
                <a:t>млрд руб.</a:t>
              </a:r>
            </a:p>
          </p:txBody>
        </p:sp>
      </p:grpSp>
      <p:cxnSp>
        <p:nvCxnSpPr>
          <p:cNvPr id="15" name="Прямая соединительная линия 14"/>
          <p:cNvCxnSpPr>
            <a:stCxn id="19" idx="2"/>
          </p:cNvCxnSpPr>
          <p:nvPr/>
        </p:nvCxnSpPr>
        <p:spPr>
          <a:xfrm>
            <a:off x="8200441" y="6165304"/>
            <a:ext cx="0" cy="656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06666" y="5928644"/>
            <a:ext cx="1008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43,7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млрд руб.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2E2B87E-8A28-2C4D-8670-7FB185A19D94}"/>
              </a:ext>
            </a:extLst>
          </p:cNvPr>
          <p:cNvSpPr/>
          <p:nvPr/>
        </p:nvSpPr>
        <p:spPr>
          <a:xfrm>
            <a:off x="437635" y="5214660"/>
            <a:ext cx="2100827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75"/>
              </a:lnSpc>
              <a:spcAft>
                <a:spcPts val="450"/>
              </a:spcAft>
            </a:pPr>
            <a:endParaRPr lang="ru-RU" sz="900" dirty="0"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80" name="Прямая соединительная линия 179">
            <a:extLst>
              <a:ext uri="{FF2B5EF4-FFF2-40B4-BE49-F238E27FC236}">
                <a16:creationId xmlns:a16="http://schemas.microsoft.com/office/drawing/2014/main" xmlns="" id="{7922B2E3-0DC9-F84F-AC38-5124FE3456B8}"/>
              </a:ext>
            </a:extLst>
          </p:cNvPr>
          <p:cNvCxnSpPr>
            <a:cxnSpLocks/>
          </p:cNvCxnSpPr>
          <p:nvPr/>
        </p:nvCxnSpPr>
        <p:spPr>
          <a:xfrm flipH="1">
            <a:off x="5033839" y="5592388"/>
            <a:ext cx="737245" cy="0"/>
          </a:xfrm>
          <a:prstGeom prst="line">
            <a:avLst/>
          </a:prstGeom>
          <a:ln>
            <a:solidFill>
              <a:srgbClr val="2F5597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6ABAD102-E4AF-7545-9D0C-B1413FC19D7F}"/>
              </a:ext>
            </a:extLst>
          </p:cNvPr>
          <p:cNvGrpSpPr/>
          <p:nvPr/>
        </p:nvGrpSpPr>
        <p:grpSpPr>
          <a:xfrm>
            <a:off x="2223585" y="-702045"/>
            <a:ext cx="6756797" cy="6758100"/>
            <a:chOff x="4489539" y="-3218718"/>
            <a:chExt cx="9009063" cy="9009063"/>
          </a:xfrm>
        </p:grpSpPr>
        <p:pic>
          <p:nvPicPr>
            <p:cNvPr id="8" name="Рисунок 7" descr="Изображение выглядит как карт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68BD94-9BF1-5D44-B153-1504D31F8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539" y="-3218718"/>
              <a:ext cx="9009063" cy="9009063"/>
            </a:xfrm>
            <a:prstGeom prst="rect">
              <a:avLst/>
            </a:prstGeom>
            <a:effectLst>
              <a:outerShdw blurRad="114300" dist="12700" dir="2700000" algn="tl" rotWithShape="0">
                <a:prstClr val="black">
                  <a:alpha val="34852"/>
                </a:prstClr>
              </a:outerShdw>
            </a:effectLst>
          </p:spPr>
        </p:pic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xmlns="" id="{64A1859F-2869-904B-B09F-2DB7EB2AB1D8}"/>
                </a:ext>
              </a:extLst>
            </p:cNvPr>
            <p:cNvGrpSpPr/>
            <p:nvPr/>
          </p:nvGrpSpPr>
          <p:grpSpPr>
            <a:xfrm>
              <a:off x="5655983" y="599288"/>
              <a:ext cx="7123723" cy="4189194"/>
              <a:chOff x="5655983" y="599288"/>
              <a:chExt cx="7123723" cy="4189194"/>
            </a:xfrm>
          </p:grpSpPr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xmlns="" id="{FDD33D94-4602-4C48-8B6A-3C5A6604F1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39585" y="4624924"/>
                <a:ext cx="110407" cy="110407"/>
              </a:xfrm>
              <a:prstGeom prst="ellipse">
                <a:avLst/>
              </a:prstGeom>
              <a:noFill/>
              <a:ln w="12700">
                <a:solidFill>
                  <a:srgbClr val="2F5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246573D-DC79-464A-BF1C-5FFDA85BE450}"/>
                  </a:ext>
                </a:extLst>
              </p:cNvPr>
              <p:cNvSpPr txBox="1"/>
              <p:nvPr/>
            </p:nvSpPr>
            <p:spPr>
              <a:xfrm>
                <a:off x="8139584" y="4440820"/>
                <a:ext cx="788652" cy="26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75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Иркутск</a:t>
                </a:r>
                <a:endParaRPr lang="ru-RU" sz="675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0595123-D637-AD40-8F02-BB46C342D951}"/>
                  </a:ext>
                </a:extLst>
              </p:cNvPr>
              <p:cNvSpPr txBox="1"/>
              <p:nvPr/>
            </p:nvSpPr>
            <p:spPr>
              <a:xfrm>
                <a:off x="7232412" y="1081303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Усть-Илимск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330F073-E9AB-384F-BE92-AD5C9350B96D}"/>
                  </a:ext>
                </a:extLst>
              </p:cNvPr>
              <p:cNvSpPr txBox="1"/>
              <p:nvPr/>
            </p:nvSpPr>
            <p:spPr>
              <a:xfrm>
                <a:off x="5734774" y="2165977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Тайшет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4F14CF2-7AE1-C740-8E1C-4BA8FA2B1331}"/>
                  </a:ext>
                </a:extLst>
              </p:cNvPr>
              <p:cNvSpPr txBox="1"/>
              <p:nvPr/>
            </p:nvSpPr>
            <p:spPr>
              <a:xfrm>
                <a:off x="8225216" y="4002698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Мишелевка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5060C2C-0322-D646-8935-6837FFB8295D}"/>
                  </a:ext>
                </a:extLst>
              </p:cNvPr>
              <p:cNvSpPr txBox="1"/>
              <p:nvPr/>
            </p:nvSpPr>
            <p:spPr>
              <a:xfrm>
                <a:off x="8620930" y="1694724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Усть-Кут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B7A949E-10F8-E344-B975-84CA384DE41B}"/>
                  </a:ext>
                </a:extLst>
              </p:cNvPr>
              <p:cNvSpPr txBox="1"/>
              <p:nvPr/>
            </p:nvSpPr>
            <p:spPr>
              <a:xfrm>
                <a:off x="7707992" y="3655822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Бильчир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9B79003-F379-4A44-805C-7F85072EFBAD}"/>
                  </a:ext>
                </a:extLst>
              </p:cNvPr>
              <p:cNvSpPr txBox="1"/>
              <p:nvPr/>
            </p:nvSpPr>
            <p:spPr>
              <a:xfrm>
                <a:off x="6799416" y="3377542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Игнино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2FD2AA4-7DF4-1549-B206-76B9F1863889}"/>
                  </a:ext>
                </a:extLst>
              </p:cNvPr>
              <p:cNvSpPr txBox="1"/>
              <p:nvPr/>
            </p:nvSpPr>
            <p:spPr>
              <a:xfrm>
                <a:off x="5820386" y="2380506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Рождественка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409034A6-0D21-1748-9DA9-9A743B60CFDF}"/>
                  </a:ext>
                </a:extLst>
              </p:cNvPr>
              <p:cNvSpPr txBox="1"/>
              <p:nvPr/>
            </p:nvSpPr>
            <p:spPr>
              <a:xfrm>
                <a:off x="5655983" y="2851002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Нижнеудинск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30ED27A-EC10-674E-AC4A-18FE9B1BA368}"/>
                  </a:ext>
                </a:extLst>
              </p:cNvPr>
              <p:cNvSpPr txBox="1"/>
              <p:nvPr/>
            </p:nvSpPr>
            <p:spPr>
              <a:xfrm>
                <a:off x="6225667" y="3239051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Тулун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00D1F85-8F34-1949-AE0C-6379C1CE3B96}"/>
                  </a:ext>
                </a:extLst>
              </p:cNvPr>
              <p:cNvSpPr txBox="1"/>
              <p:nvPr/>
            </p:nvSpPr>
            <p:spPr>
              <a:xfrm>
                <a:off x="5997047" y="3349651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Евдокимова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95763BAB-1FD0-8F47-844D-909B45A230D8}"/>
                  </a:ext>
                </a:extLst>
              </p:cNvPr>
              <p:cNvSpPr txBox="1"/>
              <p:nvPr/>
            </p:nvSpPr>
            <p:spPr>
              <a:xfrm>
                <a:off x="7364339" y="4086564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Залари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EAF409B5-E187-9E47-81CF-5EF7F89CCD1B}"/>
                  </a:ext>
                </a:extLst>
              </p:cNvPr>
              <p:cNvSpPr txBox="1"/>
              <p:nvPr/>
            </p:nvSpPr>
            <p:spPr>
              <a:xfrm>
                <a:off x="7341415" y="4366489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Забитуй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D0A105E-ADF3-DF41-9FD3-88C006892092}"/>
                  </a:ext>
                </a:extLst>
              </p:cNvPr>
              <p:cNvSpPr txBox="1"/>
              <p:nvPr/>
            </p:nvSpPr>
            <p:spPr>
              <a:xfrm>
                <a:off x="7015184" y="3922544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Покровка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4B67E641-00F2-A149-8D77-9BD3783BE44B}"/>
                  </a:ext>
                </a:extLst>
              </p:cNvPr>
              <p:cNvSpPr txBox="1"/>
              <p:nvPr/>
            </p:nvSpPr>
            <p:spPr>
              <a:xfrm>
                <a:off x="7691860" y="1812626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Коршуновский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D7AB7D65-97DA-E846-8175-CE4826022C0C}"/>
                  </a:ext>
                </a:extLst>
              </p:cNvPr>
              <p:cNvSpPr txBox="1"/>
              <p:nvPr/>
            </p:nvSpPr>
            <p:spPr>
              <a:xfrm>
                <a:off x="7568092" y="4526922"/>
                <a:ext cx="1083997" cy="26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75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Тельма</a:t>
                </a:r>
                <a:endParaRPr lang="ru-RU" sz="675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18535633-BE11-9A43-9548-9C5EEE61D4FB}"/>
                  </a:ext>
                </a:extLst>
              </p:cNvPr>
              <p:cNvSpPr txBox="1"/>
              <p:nvPr/>
            </p:nvSpPr>
            <p:spPr>
              <a:xfrm>
                <a:off x="7905751" y="4277551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Средний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A49795B8-9CDC-774D-8D65-EC1B088B283A}"/>
                  </a:ext>
                </a:extLst>
              </p:cNvPr>
              <p:cNvSpPr txBox="1"/>
              <p:nvPr/>
            </p:nvSpPr>
            <p:spPr>
              <a:xfrm>
                <a:off x="6904384" y="1905362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Турма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F050A923-959E-504D-AAB3-22D00C1B3139}"/>
                  </a:ext>
                </a:extLst>
              </p:cNvPr>
              <p:cNvSpPr txBox="1"/>
              <p:nvPr/>
            </p:nvSpPr>
            <p:spPr>
              <a:xfrm>
                <a:off x="9207156" y="970643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Киренск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660002A3-0BB3-864C-9204-FEE862FEC89F}"/>
                  </a:ext>
                </a:extLst>
              </p:cNvPr>
              <p:cNvSpPr txBox="1"/>
              <p:nvPr/>
            </p:nvSpPr>
            <p:spPr>
              <a:xfrm>
                <a:off x="7757759" y="3834583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Моисеевка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D8B2F40F-2A1B-A841-87E4-1C86C1F95D39}"/>
                  </a:ext>
                </a:extLst>
              </p:cNvPr>
              <p:cNvSpPr txBox="1"/>
              <p:nvPr/>
            </p:nvSpPr>
            <p:spPr>
              <a:xfrm>
                <a:off x="7252180" y="3638924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Куйта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F13DDD3-8486-454A-BA38-19B66663134A}"/>
                  </a:ext>
                </a:extLst>
              </p:cNvPr>
              <p:cNvSpPr txBox="1"/>
              <p:nvPr/>
            </p:nvSpPr>
            <p:spPr>
              <a:xfrm>
                <a:off x="8353990" y="3643803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Нижняя </a:t>
                </a:r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Идыга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FCDC1B1F-0EAD-9448-9B86-728F2810CE86}"/>
                  </a:ext>
                </a:extLst>
              </p:cNvPr>
              <p:cNvSpPr txBox="1"/>
              <p:nvPr/>
            </p:nvSpPr>
            <p:spPr>
              <a:xfrm>
                <a:off x="11695709" y="599288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Артемовский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49BF967C-CC83-9B42-85AA-880BD227F6CF}"/>
                  </a:ext>
                </a:extLst>
              </p:cNvPr>
              <p:cNvSpPr txBox="1"/>
              <p:nvPr/>
            </p:nvSpPr>
            <p:spPr>
              <a:xfrm>
                <a:off x="11322725" y="827381"/>
                <a:ext cx="1083997" cy="276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5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Балахнинский</a:t>
                </a:r>
                <a:endParaRPr lang="ru-RU" sz="75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18465F7F-A64A-714B-8688-8ABF7A0F9DFA}"/>
                  </a:ext>
                </a:extLst>
              </p:cNvPr>
              <p:cNvSpPr txBox="1"/>
              <p:nvPr/>
            </p:nvSpPr>
            <p:spPr>
              <a:xfrm>
                <a:off x="6609063" y="3168404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Перфилово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B8893081-4E52-684F-809C-1D7A485761C6}"/>
                  </a:ext>
                </a:extLst>
              </p:cNvPr>
              <p:cNvSpPr txBox="1"/>
              <p:nvPr/>
            </p:nvSpPr>
            <p:spPr>
              <a:xfrm>
                <a:off x="6276772" y="2715138"/>
                <a:ext cx="1083997" cy="246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6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Заречье</a:t>
                </a:r>
                <a:endParaRPr lang="ru-RU" sz="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0DD2B753-7B6E-494F-BAFD-9A3617661A8D}"/>
              </a:ext>
            </a:extLst>
          </p:cNvPr>
          <p:cNvGrpSpPr/>
          <p:nvPr/>
        </p:nvGrpSpPr>
        <p:grpSpPr>
          <a:xfrm>
            <a:off x="6079582" y="3586384"/>
            <a:ext cx="3104432" cy="1648480"/>
            <a:chOff x="7709557" y="3937596"/>
            <a:chExt cx="4139243" cy="2197549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B3AB0F39-9861-9541-B297-DB588E1F0C13}"/>
                </a:ext>
              </a:extLst>
            </p:cNvPr>
            <p:cNvSpPr/>
            <p:nvPr/>
          </p:nvSpPr>
          <p:spPr>
            <a:xfrm>
              <a:off x="7709557" y="3939145"/>
              <a:ext cx="4139243" cy="21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xmlns="" id="{4DD114DF-3353-264A-A8D4-4C05F27FB80A}"/>
                </a:ext>
              </a:extLst>
            </p:cNvPr>
            <p:cNvGrpSpPr/>
            <p:nvPr/>
          </p:nvGrpSpPr>
          <p:grpSpPr>
            <a:xfrm>
              <a:off x="7717798" y="3937596"/>
              <a:ext cx="4122247" cy="2191744"/>
              <a:chOff x="3919179" y="4121890"/>
              <a:chExt cx="4122247" cy="2191744"/>
            </a:xfrm>
          </p:grpSpPr>
          <p:grpSp>
            <p:nvGrpSpPr>
              <p:cNvPr id="50" name="Группа 49">
                <a:extLst>
                  <a:ext uri="{FF2B5EF4-FFF2-40B4-BE49-F238E27FC236}">
                    <a16:creationId xmlns:a16="http://schemas.microsoft.com/office/drawing/2014/main" xmlns="" id="{F03CF66A-5706-9241-A7FB-547120376A75}"/>
                  </a:ext>
                </a:extLst>
              </p:cNvPr>
              <p:cNvGrpSpPr/>
              <p:nvPr/>
            </p:nvGrpSpPr>
            <p:grpSpPr>
              <a:xfrm>
                <a:off x="3919179" y="4121890"/>
                <a:ext cx="4122247" cy="2191744"/>
                <a:chOff x="5627131" y="4950945"/>
                <a:chExt cx="2550145" cy="1355879"/>
              </a:xfrm>
            </p:grpSpPr>
            <p:pic>
              <p:nvPicPr>
                <p:cNvPr id="51" name="Рисунок 50" descr="Изображение выглядит как карт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xmlns="" id="{E18C52D4-538D-9A41-A235-77383D334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526" t="85356" r="51571" b="6719"/>
                <a:stretch/>
              </p:blipFill>
              <p:spPr>
                <a:xfrm>
                  <a:off x="5627131" y="4950945"/>
                  <a:ext cx="2550145" cy="1355879"/>
                </a:xfrm>
                <a:prstGeom prst="rect">
                  <a:avLst/>
                </a:prstGeom>
                <a:ln w="3175">
                  <a:solidFill>
                    <a:srgbClr val="2F5597"/>
                  </a:solidFill>
                </a:ln>
              </p:spPr>
            </p:pic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701665D0-817D-2B4F-9B3C-1F8D986F56C2}"/>
                    </a:ext>
                  </a:extLst>
                </p:cNvPr>
                <p:cNvSpPr txBox="1"/>
                <p:nvPr/>
              </p:nvSpPr>
              <p:spPr>
                <a:xfrm>
                  <a:off x="6828602" y="5389141"/>
                  <a:ext cx="646998" cy="2284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Иркутск</a:t>
                  </a:r>
                  <a:endParaRPr lang="ru-RU" sz="12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B5F814E0-FCE2-2D47-B06E-BA957F44290F}"/>
                    </a:ext>
                  </a:extLst>
                </p:cNvPr>
                <p:cNvSpPr txBox="1"/>
                <p:nvPr/>
              </p:nvSpPr>
              <p:spPr>
                <a:xfrm>
                  <a:off x="5744161" y="6045865"/>
                  <a:ext cx="1134828" cy="2284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 err="1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Слюдянка</a:t>
                  </a:r>
                  <a:endParaRPr lang="ru-RU" sz="12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530B853C-0D50-C74A-B12B-7E2CD5C08C25}"/>
                    </a:ext>
                  </a:extLst>
                </p:cNvPr>
                <p:cNvSpPr txBox="1"/>
                <p:nvPr/>
              </p:nvSpPr>
              <p:spPr>
                <a:xfrm>
                  <a:off x="6429144" y="5719765"/>
                  <a:ext cx="420757" cy="1761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788" dirty="0" err="1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Олха</a:t>
                  </a:r>
                  <a:endParaRPr lang="ru-RU" sz="788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F4080B59-5D64-F448-847A-3D2A265ADE9A}"/>
                    </a:ext>
                  </a:extLst>
                </p:cNvPr>
                <p:cNvSpPr txBox="1"/>
                <p:nvPr/>
              </p:nvSpPr>
              <p:spPr>
                <a:xfrm>
                  <a:off x="5833322" y="5349324"/>
                  <a:ext cx="1006740" cy="1761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788" dirty="0" err="1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Введенщина</a:t>
                  </a:r>
                  <a:endParaRPr lang="ru-RU" sz="788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2615132F-5710-2D4C-841A-A5E21EA872E0}"/>
                    </a:ext>
                  </a:extLst>
                </p:cNvPr>
                <p:cNvSpPr txBox="1"/>
                <p:nvPr/>
              </p:nvSpPr>
              <p:spPr>
                <a:xfrm>
                  <a:off x="7092914" y="5155755"/>
                  <a:ext cx="864509" cy="3807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Иркутский </a:t>
                  </a:r>
                  <a:br>
                    <a:rPr lang="ru-RU" sz="1200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</a:br>
                  <a:r>
                    <a:rPr lang="ru-RU" sz="1200" dirty="0">
                      <a:latin typeface="Roboto" panose="02000000000000000000" pitchFamily="2" charset="0"/>
                      <a:ea typeface="Roboto" panose="02000000000000000000" pitchFamily="2" charset="0"/>
                      <a:cs typeface="Times New Roman" panose="02020603050405020304" pitchFamily="18" charset="0"/>
                    </a:rPr>
                    <a:t>район</a:t>
                  </a:r>
                  <a:endParaRPr lang="ru-RU" sz="12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sp>
            <p:nvSpPr>
              <p:cNvPr id="60" name="Прямоугольник 9">
                <a:extLst>
                  <a:ext uri="{FF2B5EF4-FFF2-40B4-BE49-F238E27FC236}">
                    <a16:creationId xmlns:a16="http://schemas.microsoft.com/office/drawing/2014/main" xmlns="" id="{FCD44B23-33B0-1B41-9F0E-A1B008AF7A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29326" y="4730840"/>
                <a:ext cx="183048" cy="180000"/>
              </a:xfrm>
              <a:custGeom>
                <a:avLst/>
                <a:gdLst>
                  <a:gd name="connsiteX0" fmla="*/ 0 w 2830286"/>
                  <a:gd name="connsiteY0" fmla="*/ 0 h 1872343"/>
                  <a:gd name="connsiteX1" fmla="*/ 2830286 w 2830286"/>
                  <a:gd name="connsiteY1" fmla="*/ 0 h 1872343"/>
                  <a:gd name="connsiteX2" fmla="*/ 2830286 w 2830286"/>
                  <a:gd name="connsiteY2" fmla="*/ 1872343 h 1872343"/>
                  <a:gd name="connsiteX3" fmla="*/ 0 w 2830286"/>
                  <a:gd name="connsiteY3" fmla="*/ 1872343 h 1872343"/>
                  <a:gd name="connsiteX4" fmla="*/ 0 w 2830286"/>
                  <a:gd name="connsiteY4" fmla="*/ 0 h 1872343"/>
                  <a:gd name="connsiteX0" fmla="*/ 0 w 3018972"/>
                  <a:gd name="connsiteY0" fmla="*/ 0 h 1872343"/>
                  <a:gd name="connsiteX1" fmla="*/ 2830286 w 3018972"/>
                  <a:gd name="connsiteY1" fmla="*/ 0 h 1872343"/>
                  <a:gd name="connsiteX2" fmla="*/ 3018972 w 3018972"/>
                  <a:gd name="connsiteY2" fmla="*/ 1872343 h 1872343"/>
                  <a:gd name="connsiteX3" fmla="*/ 0 w 3018972"/>
                  <a:gd name="connsiteY3" fmla="*/ 1872343 h 1872343"/>
                  <a:gd name="connsiteX4" fmla="*/ 0 w 3018972"/>
                  <a:gd name="connsiteY4" fmla="*/ 0 h 1872343"/>
                  <a:gd name="connsiteX0" fmla="*/ 0 w 3033486"/>
                  <a:gd name="connsiteY0" fmla="*/ 0 h 2104571"/>
                  <a:gd name="connsiteX1" fmla="*/ 2844800 w 3033486"/>
                  <a:gd name="connsiteY1" fmla="*/ 232228 h 2104571"/>
                  <a:gd name="connsiteX2" fmla="*/ 3033486 w 3033486"/>
                  <a:gd name="connsiteY2" fmla="*/ 2104571 h 2104571"/>
                  <a:gd name="connsiteX3" fmla="*/ 14514 w 3033486"/>
                  <a:gd name="connsiteY3" fmla="*/ 2104571 h 2104571"/>
                  <a:gd name="connsiteX4" fmla="*/ 0 w 3033486"/>
                  <a:gd name="connsiteY4" fmla="*/ 0 h 2104571"/>
                  <a:gd name="connsiteX0" fmla="*/ 0 w 3020786"/>
                  <a:gd name="connsiteY0" fmla="*/ 0 h 2107746"/>
                  <a:gd name="connsiteX1" fmla="*/ 2832100 w 3020786"/>
                  <a:gd name="connsiteY1" fmla="*/ 235403 h 2107746"/>
                  <a:gd name="connsiteX2" fmla="*/ 3020786 w 3020786"/>
                  <a:gd name="connsiteY2" fmla="*/ 2107746 h 2107746"/>
                  <a:gd name="connsiteX3" fmla="*/ 1814 w 3020786"/>
                  <a:gd name="connsiteY3" fmla="*/ 2107746 h 2107746"/>
                  <a:gd name="connsiteX4" fmla="*/ 0 w 3020786"/>
                  <a:gd name="connsiteY4" fmla="*/ 0 h 210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0786" h="2107746">
                    <a:moveTo>
                      <a:pt x="0" y="0"/>
                    </a:moveTo>
                    <a:lnTo>
                      <a:pt x="2832100" y="235403"/>
                    </a:lnTo>
                    <a:lnTo>
                      <a:pt x="3020786" y="2107746"/>
                    </a:lnTo>
                    <a:lnTo>
                      <a:pt x="1814" y="2107746"/>
                    </a:lnTo>
                    <a:cubicBezTo>
                      <a:pt x="1209" y="1405164"/>
                      <a:pt x="605" y="702582"/>
                      <a:pt x="0" y="0"/>
                    </a:cubicBezTo>
                    <a:close/>
                  </a:path>
                </a:pathLst>
              </a:custGeom>
              <a:solidFill>
                <a:srgbClr val="BE510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4FEED1CF-0F1E-D04D-9168-30C02304097E}"/>
                  </a:ext>
                </a:extLst>
              </p:cNvPr>
              <p:cNvSpPr txBox="1"/>
              <p:nvPr/>
            </p:nvSpPr>
            <p:spPr>
              <a:xfrm>
                <a:off x="5515615" y="5112375"/>
                <a:ext cx="1140279" cy="369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 err="1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Шелехов</a:t>
                </a:r>
                <a:endParaRPr lang="ru-RU" sz="12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  <p:sp>
        <p:nvSpPr>
          <p:cNvPr id="86" name="Прямоугольник 9">
            <a:extLst>
              <a:ext uri="{FF2B5EF4-FFF2-40B4-BE49-F238E27FC236}">
                <a16:creationId xmlns:a16="http://schemas.microsoft.com/office/drawing/2014/main" xmlns="" id="{C383CD48-20BD-4C49-B5AD-08349FEDE93D}"/>
              </a:ext>
            </a:extLst>
          </p:cNvPr>
          <p:cNvSpPr>
            <a:spLocks noChangeAspect="1"/>
          </p:cNvSpPr>
          <p:nvPr/>
        </p:nvSpPr>
        <p:spPr>
          <a:xfrm>
            <a:off x="4499458" y="2677006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7" name="Прямоугольник 9">
            <a:extLst>
              <a:ext uri="{FF2B5EF4-FFF2-40B4-BE49-F238E27FC236}">
                <a16:creationId xmlns:a16="http://schemas.microsoft.com/office/drawing/2014/main" xmlns="" id="{37A64B1B-7763-034B-ABE1-D359B0B5672B}"/>
              </a:ext>
            </a:extLst>
          </p:cNvPr>
          <p:cNvSpPr>
            <a:spLocks noChangeAspect="1"/>
          </p:cNvSpPr>
          <p:nvPr/>
        </p:nvSpPr>
        <p:spPr>
          <a:xfrm>
            <a:off x="4339040" y="2708113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8" name="Прямоугольник 9">
            <a:extLst>
              <a:ext uri="{FF2B5EF4-FFF2-40B4-BE49-F238E27FC236}">
                <a16:creationId xmlns:a16="http://schemas.microsoft.com/office/drawing/2014/main" xmlns="" id="{F33BB2FC-5884-7F41-8ACB-0B00DD9C4FD7}"/>
              </a:ext>
            </a:extLst>
          </p:cNvPr>
          <p:cNvSpPr>
            <a:spLocks noChangeAspect="1"/>
          </p:cNvSpPr>
          <p:nvPr/>
        </p:nvSpPr>
        <p:spPr>
          <a:xfrm>
            <a:off x="6849983" y="4868977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9" name="Прямоугольник 9">
            <a:extLst>
              <a:ext uri="{FF2B5EF4-FFF2-40B4-BE49-F238E27FC236}">
                <a16:creationId xmlns:a16="http://schemas.microsoft.com/office/drawing/2014/main" xmlns="" id="{054D1E2A-4819-1B43-94FA-ACA9EE2BA754}"/>
              </a:ext>
            </a:extLst>
          </p:cNvPr>
          <p:cNvSpPr>
            <a:spLocks noChangeAspect="1"/>
          </p:cNvSpPr>
          <p:nvPr/>
        </p:nvSpPr>
        <p:spPr>
          <a:xfrm>
            <a:off x="7046729" y="4929211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0" name="Прямоугольник 9">
            <a:extLst>
              <a:ext uri="{FF2B5EF4-FFF2-40B4-BE49-F238E27FC236}">
                <a16:creationId xmlns:a16="http://schemas.microsoft.com/office/drawing/2014/main" xmlns="" id="{F77EDBE4-A077-E345-8E3D-79A7F773F26A}"/>
              </a:ext>
            </a:extLst>
          </p:cNvPr>
          <p:cNvSpPr>
            <a:spLocks noChangeAspect="1"/>
          </p:cNvSpPr>
          <p:nvPr/>
        </p:nvSpPr>
        <p:spPr>
          <a:xfrm>
            <a:off x="3444570" y="3243905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1" name="Прямоугольник 9">
            <a:extLst>
              <a:ext uri="{FF2B5EF4-FFF2-40B4-BE49-F238E27FC236}">
                <a16:creationId xmlns:a16="http://schemas.microsoft.com/office/drawing/2014/main" xmlns="" id="{3801C289-92F1-3B4C-9ADC-B40E112ABFC2}"/>
              </a:ext>
            </a:extLst>
          </p:cNvPr>
          <p:cNvSpPr>
            <a:spLocks noChangeAspect="1"/>
          </p:cNvSpPr>
          <p:nvPr/>
        </p:nvSpPr>
        <p:spPr>
          <a:xfrm>
            <a:off x="5422809" y="4618895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" name="Прямоугольник 9">
            <a:extLst>
              <a:ext uri="{FF2B5EF4-FFF2-40B4-BE49-F238E27FC236}">
                <a16:creationId xmlns:a16="http://schemas.microsoft.com/office/drawing/2014/main" xmlns="" id="{B758A104-DCEE-2A42-8D23-F5AA2E7DD05A}"/>
              </a:ext>
            </a:extLst>
          </p:cNvPr>
          <p:cNvSpPr>
            <a:spLocks noChangeAspect="1"/>
          </p:cNvSpPr>
          <p:nvPr/>
        </p:nvSpPr>
        <p:spPr>
          <a:xfrm>
            <a:off x="5574952" y="3129919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3" name="Прямоугольник 9">
            <a:extLst>
              <a:ext uri="{FF2B5EF4-FFF2-40B4-BE49-F238E27FC236}">
                <a16:creationId xmlns:a16="http://schemas.microsoft.com/office/drawing/2014/main" xmlns="" id="{0DD04FFA-CE33-DF4F-96D3-68B951238653}"/>
              </a:ext>
            </a:extLst>
          </p:cNvPr>
          <p:cNvSpPr>
            <a:spLocks noChangeAspect="1"/>
          </p:cNvSpPr>
          <p:nvPr/>
        </p:nvSpPr>
        <p:spPr>
          <a:xfrm>
            <a:off x="4896553" y="4351963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4" name="Прямоугольник 9">
            <a:extLst>
              <a:ext uri="{FF2B5EF4-FFF2-40B4-BE49-F238E27FC236}">
                <a16:creationId xmlns:a16="http://schemas.microsoft.com/office/drawing/2014/main" xmlns="" id="{3073FC50-0EDF-AF40-AF65-36FB7289F645}"/>
              </a:ext>
            </a:extLst>
          </p:cNvPr>
          <p:cNvSpPr>
            <a:spLocks noChangeAspect="1"/>
          </p:cNvSpPr>
          <p:nvPr/>
        </p:nvSpPr>
        <p:spPr>
          <a:xfrm>
            <a:off x="4352232" y="4271362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5" name="Прямоугольник 9">
            <a:extLst>
              <a:ext uri="{FF2B5EF4-FFF2-40B4-BE49-F238E27FC236}">
                <a16:creationId xmlns:a16="http://schemas.microsoft.com/office/drawing/2014/main" xmlns="" id="{E060F054-D0A7-174B-809F-DE93E21AEF9B}"/>
              </a:ext>
            </a:extLst>
          </p:cNvPr>
          <p:cNvSpPr>
            <a:spLocks noChangeAspect="1"/>
          </p:cNvSpPr>
          <p:nvPr/>
        </p:nvSpPr>
        <p:spPr>
          <a:xfrm>
            <a:off x="3791408" y="3421000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AC72AE67-51DF-7946-A720-DF8C0407627C}"/>
              </a:ext>
            </a:extLst>
          </p:cNvPr>
          <p:cNvSpPr>
            <a:spLocks noChangeAspect="1"/>
          </p:cNvSpPr>
          <p:nvPr/>
        </p:nvSpPr>
        <p:spPr>
          <a:xfrm>
            <a:off x="7790650" y="4048960"/>
            <a:ext cx="135000" cy="135026"/>
          </a:xfrm>
          <a:prstGeom prst="ellipse">
            <a:avLst/>
          </a:prstGeom>
          <a:solidFill>
            <a:srgbClr val="BE5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DFF1F778-C93E-7543-B43D-CDF20B0B2747}"/>
              </a:ext>
            </a:extLst>
          </p:cNvPr>
          <p:cNvSpPr>
            <a:spLocks noChangeAspect="1"/>
          </p:cNvSpPr>
          <p:nvPr/>
        </p:nvSpPr>
        <p:spPr>
          <a:xfrm>
            <a:off x="8647203" y="4234475"/>
            <a:ext cx="135000" cy="135026"/>
          </a:xfrm>
          <a:prstGeom prst="ellipse">
            <a:avLst/>
          </a:prstGeom>
          <a:solidFill>
            <a:srgbClr val="BE5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1" name="Прямоугольник 9">
            <a:extLst>
              <a:ext uri="{FF2B5EF4-FFF2-40B4-BE49-F238E27FC236}">
                <a16:creationId xmlns:a16="http://schemas.microsoft.com/office/drawing/2014/main" xmlns="" id="{203C09CF-5C2D-C446-9EBF-BBF233B9E280}"/>
              </a:ext>
            </a:extLst>
          </p:cNvPr>
          <p:cNvSpPr>
            <a:spLocks noChangeAspect="1"/>
          </p:cNvSpPr>
          <p:nvPr/>
        </p:nvSpPr>
        <p:spPr>
          <a:xfrm>
            <a:off x="7955615" y="4048357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3" name="Прямоугольник 9">
            <a:extLst>
              <a:ext uri="{FF2B5EF4-FFF2-40B4-BE49-F238E27FC236}">
                <a16:creationId xmlns:a16="http://schemas.microsoft.com/office/drawing/2014/main" xmlns="" id="{B7A18411-B01F-CD43-8E52-D93CD15C08D7}"/>
              </a:ext>
            </a:extLst>
          </p:cNvPr>
          <p:cNvSpPr>
            <a:spLocks noChangeAspect="1"/>
          </p:cNvSpPr>
          <p:nvPr/>
        </p:nvSpPr>
        <p:spPr>
          <a:xfrm>
            <a:off x="3232931" y="3758744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5" name="Прямоугольник 9">
            <a:extLst>
              <a:ext uri="{FF2B5EF4-FFF2-40B4-BE49-F238E27FC236}">
                <a16:creationId xmlns:a16="http://schemas.microsoft.com/office/drawing/2014/main" xmlns="" id="{6CF714CC-1970-4942-98C9-1F713EE4D015}"/>
              </a:ext>
            </a:extLst>
          </p:cNvPr>
          <p:cNvSpPr>
            <a:spLocks noChangeAspect="1"/>
          </p:cNvSpPr>
          <p:nvPr/>
        </p:nvSpPr>
        <p:spPr>
          <a:xfrm>
            <a:off x="3492262" y="4374345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7" name="Прямоугольник 9">
            <a:extLst>
              <a:ext uri="{FF2B5EF4-FFF2-40B4-BE49-F238E27FC236}">
                <a16:creationId xmlns:a16="http://schemas.microsoft.com/office/drawing/2014/main" xmlns="" id="{B989112C-94B3-BD4D-9259-ECEF5E017FAA}"/>
              </a:ext>
            </a:extLst>
          </p:cNvPr>
          <p:cNvSpPr>
            <a:spLocks noChangeAspect="1"/>
          </p:cNvSpPr>
          <p:nvPr/>
        </p:nvSpPr>
        <p:spPr>
          <a:xfrm>
            <a:off x="3424081" y="4071179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2592056D-980A-D947-B03B-B1EE787831F3}"/>
              </a:ext>
            </a:extLst>
          </p:cNvPr>
          <p:cNvSpPr>
            <a:spLocks noChangeAspect="1"/>
          </p:cNvSpPr>
          <p:nvPr/>
        </p:nvSpPr>
        <p:spPr>
          <a:xfrm>
            <a:off x="8342186" y="3761192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xmlns="" id="{9CEF38D3-9798-244E-899E-C88291D34C2E}"/>
              </a:ext>
            </a:extLst>
          </p:cNvPr>
          <p:cNvSpPr>
            <a:spLocks noChangeAspect="1"/>
          </p:cNvSpPr>
          <p:nvPr/>
        </p:nvSpPr>
        <p:spPr>
          <a:xfrm>
            <a:off x="8494894" y="3761192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7D536B78-5D82-4046-B4B4-4F685465A42C}"/>
              </a:ext>
            </a:extLst>
          </p:cNvPr>
          <p:cNvSpPr>
            <a:spLocks noChangeAspect="1"/>
          </p:cNvSpPr>
          <p:nvPr/>
        </p:nvSpPr>
        <p:spPr>
          <a:xfrm>
            <a:off x="8642642" y="3761192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xmlns="" id="{10518E4E-47CC-4C4D-94F8-878430A061D2}"/>
              </a:ext>
            </a:extLst>
          </p:cNvPr>
          <p:cNvSpPr>
            <a:spLocks noChangeAspect="1"/>
          </p:cNvSpPr>
          <p:nvPr/>
        </p:nvSpPr>
        <p:spPr>
          <a:xfrm>
            <a:off x="4769196" y="3216140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781B7D51-6E98-8A43-8452-2E61FB018677}"/>
              </a:ext>
            </a:extLst>
          </p:cNvPr>
          <p:cNvSpPr>
            <a:spLocks noChangeAspect="1"/>
          </p:cNvSpPr>
          <p:nvPr/>
        </p:nvSpPr>
        <p:spPr>
          <a:xfrm>
            <a:off x="4681137" y="5240573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xmlns="" id="{729906BF-27E6-C04B-B847-58849FA8BC9A}"/>
              </a:ext>
            </a:extLst>
          </p:cNvPr>
          <p:cNvSpPr>
            <a:spLocks noChangeAspect="1"/>
          </p:cNvSpPr>
          <p:nvPr/>
        </p:nvSpPr>
        <p:spPr>
          <a:xfrm>
            <a:off x="5250728" y="4971113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33323A50-7DDB-9B49-8658-9794CE6B95C8}"/>
              </a:ext>
            </a:extLst>
          </p:cNvPr>
          <p:cNvSpPr>
            <a:spLocks noChangeAspect="1"/>
          </p:cNvSpPr>
          <p:nvPr/>
        </p:nvSpPr>
        <p:spPr>
          <a:xfrm>
            <a:off x="4270436" y="3298235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xmlns="" id="{873BA9AB-FEB3-8442-8D0B-C358AA85BD99}"/>
              </a:ext>
            </a:extLst>
          </p:cNvPr>
          <p:cNvSpPr>
            <a:spLocks noChangeAspect="1"/>
          </p:cNvSpPr>
          <p:nvPr/>
        </p:nvSpPr>
        <p:spPr>
          <a:xfrm>
            <a:off x="4116308" y="3872947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xmlns="" id="{DB57DBD0-87F3-9C42-B318-031E6DCD8CEC}"/>
              </a:ext>
            </a:extLst>
          </p:cNvPr>
          <p:cNvSpPr>
            <a:spLocks noChangeAspect="1"/>
          </p:cNvSpPr>
          <p:nvPr/>
        </p:nvSpPr>
        <p:spPr>
          <a:xfrm>
            <a:off x="3886373" y="3678471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xmlns="" id="{8F8A92DF-E5F0-CC42-BDCE-89EF42551451}"/>
              </a:ext>
            </a:extLst>
          </p:cNvPr>
          <p:cNvSpPr>
            <a:spLocks noChangeAspect="1"/>
          </p:cNvSpPr>
          <p:nvPr/>
        </p:nvSpPr>
        <p:spPr>
          <a:xfrm>
            <a:off x="4389089" y="4064431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xmlns="" id="{E7AA2A9B-8F44-2845-98B6-273F75F69199}"/>
              </a:ext>
            </a:extLst>
          </p:cNvPr>
          <p:cNvSpPr>
            <a:spLocks noChangeAspect="1"/>
          </p:cNvSpPr>
          <p:nvPr/>
        </p:nvSpPr>
        <p:spPr>
          <a:xfrm>
            <a:off x="7547870" y="2241280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xmlns="" id="{FCF88888-9930-884A-9D02-7A233ABC4C75}"/>
              </a:ext>
            </a:extLst>
          </p:cNvPr>
          <p:cNvSpPr>
            <a:spLocks noChangeAspect="1"/>
          </p:cNvSpPr>
          <p:nvPr/>
        </p:nvSpPr>
        <p:spPr>
          <a:xfrm>
            <a:off x="7870829" y="2074603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1E078DDF-7E9E-AF43-AE45-615FEB840F4C}"/>
              </a:ext>
            </a:extLst>
          </p:cNvPr>
          <p:cNvSpPr>
            <a:spLocks noChangeAspect="1"/>
          </p:cNvSpPr>
          <p:nvPr/>
        </p:nvSpPr>
        <p:spPr>
          <a:xfrm>
            <a:off x="5708873" y="4355479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C3E87D4A-FA98-D54B-9B43-B16AE3C4695E}"/>
              </a:ext>
            </a:extLst>
          </p:cNvPr>
          <p:cNvSpPr>
            <a:spLocks noChangeAspect="1"/>
          </p:cNvSpPr>
          <p:nvPr/>
        </p:nvSpPr>
        <p:spPr>
          <a:xfrm>
            <a:off x="4569749" y="4370707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C6CFE868-7BA9-F140-9A28-C0015A879E64}"/>
              </a:ext>
            </a:extLst>
          </p:cNvPr>
          <p:cNvSpPr>
            <a:spLocks noChangeAspect="1"/>
          </p:cNvSpPr>
          <p:nvPr/>
        </p:nvSpPr>
        <p:spPr>
          <a:xfrm>
            <a:off x="4587433" y="4559929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DDF2EB52-433B-EB4C-842C-7852326E465D}"/>
              </a:ext>
            </a:extLst>
          </p:cNvPr>
          <p:cNvSpPr>
            <a:spLocks noChangeAspect="1"/>
          </p:cNvSpPr>
          <p:nvPr/>
        </p:nvSpPr>
        <p:spPr>
          <a:xfrm>
            <a:off x="5241111" y="4584607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4717C784-0B61-0149-82AF-7F6E1B62D31D}"/>
              </a:ext>
            </a:extLst>
          </p:cNvPr>
          <p:cNvSpPr>
            <a:spLocks noChangeAspect="1"/>
          </p:cNvSpPr>
          <p:nvPr/>
        </p:nvSpPr>
        <p:spPr>
          <a:xfrm>
            <a:off x="4660349" y="4916082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xmlns="" id="{B7EEA576-02F6-8341-9859-F077CB68157E}"/>
              </a:ext>
            </a:extLst>
          </p:cNvPr>
          <p:cNvSpPr>
            <a:spLocks noChangeAspect="1"/>
          </p:cNvSpPr>
          <p:nvPr/>
        </p:nvSpPr>
        <p:spPr>
          <a:xfrm>
            <a:off x="6211901" y="2469655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xmlns="" id="{95789DA9-C1B3-964E-B400-4C0FD843730F}"/>
              </a:ext>
            </a:extLst>
          </p:cNvPr>
          <p:cNvSpPr>
            <a:spLocks noChangeAspect="1"/>
          </p:cNvSpPr>
          <p:nvPr/>
        </p:nvSpPr>
        <p:spPr>
          <a:xfrm>
            <a:off x="5503305" y="4860498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xmlns="" id="{A1B5B0A7-3EE7-064C-9ADD-61D30BEFA152}"/>
              </a:ext>
            </a:extLst>
          </p:cNvPr>
          <p:cNvSpPr>
            <a:spLocks noChangeAspect="1"/>
          </p:cNvSpPr>
          <p:nvPr/>
        </p:nvSpPr>
        <p:spPr>
          <a:xfrm>
            <a:off x="7850328" y="4529380"/>
            <a:ext cx="135000" cy="135026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9" name="Прямоугольник 9">
            <a:extLst>
              <a:ext uri="{FF2B5EF4-FFF2-40B4-BE49-F238E27FC236}">
                <a16:creationId xmlns:a16="http://schemas.microsoft.com/office/drawing/2014/main" xmlns="" id="{97EA7552-8EAE-A545-985D-FA857F2259C4}"/>
              </a:ext>
            </a:extLst>
          </p:cNvPr>
          <p:cNvSpPr>
            <a:spLocks noChangeAspect="1"/>
          </p:cNvSpPr>
          <p:nvPr/>
        </p:nvSpPr>
        <p:spPr>
          <a:xfrm>
            <a:off x="3394733" y="3756413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4" name="Прямоугольник 9">
            <a:extLst>
              <a:ext uri="{FF2B5EF4-FFF2-40B4-BE49-F238E27FC236}">
                <a16:creationId xmlns:a16="http://schemas.microsoft.com/office/drawing/2014/main" xmlns="" id="{A0EC635D-0592-0845-93FC-3F0444B317EF}"/>
              </a:ext>
            </a:extLst>
          </p:cNvPr>
          <p:cNvSpPr>
            <a:spLocks noChangeAspect="1"/>
          </p:cNvSpPr>
          <p:nvPr/>
        </p:nvSpPr>
        <p:spPr>
          <a:xfrm>
            <a:off x="4299292" y="4777611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6" name="Прямоугольник 9">
            <a:extLst>
              <a:ext uri="{FF2B5EF4-FFF2-40B4-BE49-F238E27FC236}">
                <a16:creationId xmlns:a16="http://schemas.microsoft.com/office/drawing/2014/main" xmlns="" id="{D6EC0722-DDE6-EA49-84E6-20C15CA86944}"/>
              </a:ext>
            </a:extLst>
          </p:cNvPr>
          <p:cNvSpPr>
            <a:spLocks noChangeAspect="1"/>
          </p:cNvSpPr>
          <p:nvPr/>
        </p:nvSpPr>
        <p:spPr>
          <a:xfrm>
            <a:off x="4422850" y="5120173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8" name="Прямоугольник 9">
            <a:extLst>
              <a:ext uri="{FF2B5EF4-FFF2-40B4-BE49-F238E27FC236}">
                <a16:creationId xmlns:a16="http://schemas.microsoft.com/office/drawing/2014/main" xmlns="" id="{E1943F25-14C7-FC4F-A083-665D98D9D871}"/>
              </a:ext>
            </a:extLst>
          </p:cNvPr>
          <p:cNvSpPr>
            <a:spLocks noChangeAspect="1"/>
          </p:cNvSpPr>
          <p:nvPr/>
        </p:nvSpPr>
        <p:spPr>
          <a:xfrm>
            <a:off x="4073574" y="4564504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0" name="Прямоугольник 9">
            <a:extLst>
              <a:ext uri="{FF2B5EF4-FFF2-40B4-BE49-F238E27FC236}">
                <a16:creationId xmlns:a16="http://schemas.microsoft.com/office/drawing/2014/main" xmlns="" id="{28037C6F-5894-3B4A-AB60-D950D2BABA74}"/>
              </a:ext>
            </a:extLst>
          </p:cNvPr>
          <p:cNvSpPr>
            <a:spLocks noChangeAspect="1"/>
          </p:cNvSpPr>
          <p:nvPr/>
        </p:nvSpPr>
        <p:spPr>
          <a:xfrm>
            <a:off x="7384326" y="4642582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2" name="Прямоугольник 9">
            <a:extLst>
              <a:ext uri="{FF2B5EF4-FFF2-40B4-BE49-F238E27FC236}">
                <a16:creationId xmlns:a16="http://schemas.microsoft.com/office/drawing/2014/main" xmlns="" id="{A6CB148F-3F48-8345-A38A-BC7117A20B11}"/>
              </a:ext>
            </a:extLst>
          </p:cNvPr>
          <p:cNvSpPr>
            <a:spLocks noChangeAspect="1"/>
          </p:cNvSpPr>
          <p:nvPr/>
        </p:nvSpPr>
        <p:spPr>
          <a:xfrm>
            <a:off x="7031892" y="4225821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4" name="Прямоугольник 9">
            <a:extLst>
              <a:ext uri="{FF2B5EF4-FFF2-40B4-BE49-F238E27FC236}">
                <a16:creationId xmlns:a16="http://schemas.microsoft.com/office/drawing/2014/main" xmlns="" id="{1F5A011A-958A-CF49-90DA-1CA26BD4E0BD}"/>
              </a:ext>
            </a:extLst>
          </p:cNvPr>
          <p:cNvSpPr>
            <a:spLocks noChangeAspect="1"/>
          </p:cNvSpPr>
          <p:nvPr/>
        </p:nvSpPr>
        <p:spPr>
          <a:xfrm>
            <a:off x="8469488" y="4231678"/>
            <a:ext cx="137286" cy="135026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77" name="Прямая соединительная линия 176">
            <a:extLst>
              <a:ext uri="{FF2B5EF4-FFF2-40B4-BE49-F238E27FC236}">
                <a16:creationId xmlns:a16="http://schemas.microsoft.com/office/drawing/2014/main" xmlns="" id="{CE957386-760D-6341-8CF3-510ED5F74462}"/>
              </a:ext>
            </a:extLst>
          </p:cNvPr>
          <p:cNvCxnSpPr>
            <a:cxnSpLocks/>
          </p:cNvCxnSpPr>
          <p:nvPr/>
        </p:nvCxnSpPr>
        <p:spPr>
          <a:xfrm flipV="1">
            <a:off x="5780353" y="5230507"/>
            <a:ext cx="305408" cy="359498"/>
          </a:xfrm>
          <a:prstGeom prst="line">
            <a:avLst/>
          </a:prstGeom>
          <a:ln>
            <a:solidFill>
              <a:srgbClr val="2F5597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AD1A18E-7880-EC41-A058-393237FB7CDB}"/>
              </a:ext>
            </a:extLst>
          </p:cNvPr>
          <p:cNvGrpSpPr/>
          <p:nvPr/>
        </p:nvGrpSpPr>
        <p:grpSpPr>
          <a:xfrm>
            <a:off x="237712" y="1196752"/>
            <a:ext cx="4301462" cy="992804"/>
            <a:chOff x="316949" y="452667"/>
            <a:chExt cx="5735282" cy="132374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530BD7E8-768A-3C4D-B511-156D874D138D}"/>
                </a:ext>
              </a:extLst>
            </p:cNvPr>
            <p:cNvGrpSpPr/>
            <p:nvPr/>
          </p:nvGrpSpPr>
          <p:grpSpPr>
            <a:xfrm>
              <a:off x="316949" y="452667"/>
              <a:ext cx="5210899" cy="1323741"/>
              <a:chOff x="2987820" y="1034378"/>
              <a:chExt cx="5210899" cy="132374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B3494FA-C5F1-DE43-ABF3-F025389358F9}"/>
                  </a:ext>
                </a:extLst>
              </p:cNvPr>
              <p:cNvSpPr txBox="1"/>
              <p:nvPr/>
            </p:nvSpPr>
            <p:spPr>
              <a:xfrm>
                <a:off x="2987820" y="1634160"/>
                <a:ext cx="1603374" cy="723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ts val="2500"/>
                  </a:lnSpc>
                  <a:defRPr sz="2800">
                    <a:solidFill>
                      <a:srgbClr val="BE5107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defRPr>
                </a:lvl1pPr>
              </a:lstStyle>
              <a:p>
                <a:pPr algn="ctr"/>
                <a:r>
                  <a:rPr lang="ru-RU" sz="7200" b="1" dirty="0">
                    <a:solidFill>
                      <a:srgbClr val="2E2183"/>
                    </a:solidFill>
                  </a:rPr>
                  <a:t>69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FDF2D4B1-77C8-BE48-8362-8E9D056617A1}"/>
                  </a:ext>
                </a:extLst>
              </p:cNvPr>
              <p:cNvSpPr/>
              <p:nvPr/>
            </p:nvSpPr>
            <p:spPr>
              <a:xfrm>
                <a:off x="4437399" y="1034378"/>
                <a:ext cx="3761320" cy="772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75"/>
                  </a:lnSpc>
                </a:pPr>
                <a:r>
                  <a:rPr lang="ru-RU" sz="1500" b="1" dirty="0">
                    <a:solidFill>
                      <a:srgbClr val="002060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  <a:t>объектов запланировано </a:t>
                </a:r>
                <a:br>
                  <a:rPr lang="ru-RU" sz="1500" b="1" dirty="0">
                    <a:solidFill>
                      <a:srgbClr val="002060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</a:br>
                <a:r>
                  <a:rPr lang="ru-RU" sz="1500" b="1" dirty="0">
                    <a:solidFill>
                      <a:srgbClr val="002060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Times New Roman" panose="02020603050405020304" pitchFamily="18" charset="0"/>
                  </a:rPr>
                  <a:t>к строительству</a:t>
                </a:r>
              </a:p>
            </p:txBody>
          </p:sp>
        </p:grp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xmlns="" id="{935E8857-54F1-9E48-B3D9-946DCF3EB9B9}"/>
                </a:ext>
              </a:extLst>
            </p:cNvPr>
            <p:cNvSpPr/>
            <p:nvPr/>
          </p:nvSpPr>
          <p:spPr>
            <a:xfrm>
              <a:off x="1735418" y="1228968"/>
              <a:ext cx="4316813" cy="447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75"/>
                </a:lnSpc>
              </a:pPr>
              <a:r>
                <a:rPr lang="ru-RU" sz="1350" dirty="0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в </a:t>
              </a:r>
              <a:r>
                <a:rPr lang="ru-RU" sz="1350" dirty="0" err="1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т.ч</a:t>
              </a:r>
              <a:r>
                <a:rPr lang="ru-RU" sz="1350" dirty="0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. </a:t>
              </a:r>
              <a:r>
                <a:rPr lang="ru-RU" sz="2700" b="1" dirty="0">
                  <a:solidFill>
                    <a:srgbClr val="2E2183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58</a:t>
              </a:r>
              <a:r>
                <a:rPr lang="ru-RU" sz="1350" dirty="0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 - </a:t>
              </a:r>
              <a:r>
                <a:rPr lang="ru-RU" sz="1350" b="1" dirty="0">
                  <a:solidFill>
                    <a:srgbClr val="002060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с вводом в 2022 году</a:t>
              </a:r>
            </a:p>
          </p:txBody>
        </p:sp>
      </p:grpSp>
      <p:sp>
        <p:nvSpPr>
          <p:cNvPr id="178" name="Овал 177">
            <a:extLst>
              <a:ext uri="{FF2B5EF4-FFF2-40B4-BE49-F238E27FC236}">
                <a16:creationId xmlns:a16="http://schemas.microsoft.com/office/drawing/2014/main" xmlns="" id="{EFE11F16-A951-BF4A-A2F4-48C35A5FF646}"/>
              </a:ext>
            </a:extLst>
          </p:cNvPr>
          <p:cNvSpPr>
            <a:spLocks noChangeAspect="1"/>
          </p:cNvSpPr>
          <p:nvPr/>
        </p:nvSpPr>
        <p:spPr>
          <a:xfrm>
            <a:off x="7866591" y="3911661"/>
            <a:ext cx="135000" cy="135000"/>
          </a:xfrm>
          <a:prstGeom prst="ellipse">
            <a:avLst/>
          </a:prstGeom>
          <a:solidFill>
            <a:srgbClr val="BE5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1" name="Прямоугольник 9">
            <a:extLst>
              <a:ext uri="{FF2B5EF4-FFF2-40B4-BE49-F238E27FC236}">
                <a16:creationId xmlns:a16="http://schemas.microsoft.com/office/drawing/2014/main" xmlns="" id="{4AC33A3E-974E-0444-B04A-A7173FAE6044}"/>
              </a:ext>
            </a:extLst>
          </p:cNvPr>
          <p:cNvSpPr>
            <a:spLocks noChangeAspect="1"/>
          </p:cNvSpPr>
          <p:nvPr/>
        </p:nvSpPr>
        <p:spPr>
          <a:xfrm>
            <a:off x="7667779" y="3906813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4" name="Прямоугольник 9">
            <a:extLst>
              <a:ext uri="{FF2B5EF4-FFF2-40B4-BE49-F238E27FC236}">
                <a16:creationId xmlns:a16="http://schemas.microsoft.com/office/drawing/2014/main" xmlns="" id="{63E827E8-CD58-CA48-94DD-45F3795DAB04}"/>
              </a:ext>
            </a:extLst>
          </p:cNvPr>
          <p:cNvSpPr>
            <a:spLocks noChangeAspect="1"/>
          </p:cNvSpPr>
          <p:nvPr/>
        </p:nvSpPr>
        <p:spPr>
          <a:xfrm>
            <a:off x="7495791" y="3897666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7" name="Прямоугольник 9">
            <a:extLst>
              <a:ext uri="{FF2B5EF4-FFF2-40B4-BE49-F238E27FC236}">
                <a16:creationId xmlns:a16="http://schemas.microsoft.com/office/drawing/2014/main" xmlns="" id="{1701A7B1-5A48-0746-86A0-53348F112E8B}"/>
              </a:ext>
            </a:extLst>
          </p:cNvPr>
          <p:cNvSpPr>
            <a:spLocks noChangeAspect="1"/>
          </p:cNvSpPr>
          <p:nvPr/>
        </p:nvSpPr>
        <p:spPr>
          <a:xfrm>
            <a:off x="3087458" y="3359261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9" name="Прямоугольник 9">
            <a:extLst>
              <a:ext uri="{FF2B5EF4-FFF2-40B4-BE49-F238E27FC236}">
                <a16:creationId xmlns:a16="http://schemas.microsoft.com/office/drawing/2014/main" xmlns="" id="{0C441302-83B8-AA40-8F4A-69BC4368ABC7}"/>
              </a:ext>
            </a:extLst>
          </p:cNvPr>
          <p:cNvSpPr>
            <a:spLocks noChangeAspect="1"/>
          </p:cNvSpPr>
          <p:nvPr/>
        </p:nvSpPr>
        <p:spPr>
          <a:xfrm>
            <a:off x="4520222" y="4192403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1" name="Прямоугольник 9">
            <a:extLst>
              <a:ext uri="{FF2B5EF4-FFF2-40B4-BE49-F238E27FC236}">
                <a16:creationId xmlns:a16="http://schemas.microsoft.com/office/drawing/2014/main" xmlns="" id="{22812A74-3D0D-5943-BB1B-C1E711FFE465}"/>
              </a:ext>
            </a:extLst>
          </p:cNvPr>
          <p:cNvSpPr>
            <a:spLocks noChangeAspect="1"/>
          </p:cNvSpPr>
          <p:nvPr/>
        </p:nvSpPr>
        <p:spPr>
          <a:xfrm>
            <a:off x="8225860" y="4082812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3" name="Прямоугольник 9">
            <a:extLst>
              <a:ext uri="{FF2B5EF4-FFF2-40B4-BE49-F238E27FC236}">
                <a16:creationId xmlns:a16="http://schemas.microsoft.com/office/drawing/2014/main" xmlns="" id="{02A127A8-BD7E-7845-97E9-39E78AC463E6}"/>
              </a:ext>
            </a:extLst>
          </p:cNvPr>
          <p:cNvSpPr>
            <a:spLocks noChangeAspect="1"/>
          </p:cNvSpPr>
          <p:nvPr/>
        </p:nvSpPr>
        <p:spPr>
          <a:xfrm>
            <a:off x="3688991" y="4044661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5" name="Прямоугольник 9">
            <a:extLst>
              <a:ext uri="{FF2B5EF4-FFF2-40B4-BE49-F238E27FC236}">
                <a16:creationId xmlns:a16="http://schemas.microsoft.com/office/drawing/2014/main" xmlns="" id="{9B53453C-D171-B04A-B9B4-B03B67B97E81}"/>
              </a:ext>
            </a:extLst>
          </p:cNvPr>
          <p:cNvSpPr>
            <a:spLocks noChangeAspect="1"/>
          </p:cNvSpPr>
          <p:nvPr/>
        </p:nvSpPr>
        <p:spPr>
          <a:xfrm>
            <a:off x="8301918" y="4246480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8" name="Прямоугольник 9">
            <a:extLst>
              <a:ext uri="{FF2B5EF4-FFF2-40B4-BE49-F238E27FC236}">
                <a16:creationId xmlns:a16="http://schemas.microsoft.com/office/drawing/2014/main" xmlns="" id="{8E02E492-6AB0-3A42-B216-BC56501AD32C}"/>
              </a:ext>
            </a:extLst>
          </p:cNvPr>
          <p:cNvSpPr>
            <a:spLocks noChangeAspect="1"/>
          </p:cNvSpPr>
          <p:nvPr/>
        </p:nvSpPr>
        <p:spPr>
          <a:xfrm>
            <a:off x="7431536" y="4062532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1" name="Прямоугольник 9">
            <a:extLst>
              <a:ext uri="{FF2B5EF4-FFF2-40B4-BE49-F238E27FC236}">
                <a16:creationId xmlns:a16="http://schemas.microsoft.com/office/drawing/2014/main" xmlns="" id="{5B176C92-5544-DA4C-B24B-96D5D29ABA39}"/>
              </a:ext>
            </a:extLst>
          </p:cNvPr>
          <p:cNvSpPr>
            <a:spLocks noChangeAspect="1"/>
          </p:cNvSpPr>
          <p:nvPr/>
        </p:nvSpPr>
        <p:spPr>
          <a:xfrm>
            <a:off x="8003518" y="4310717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4" name="Прямоугольник 9">
            <a:extLst>
              <a:ext uri="{FF2B5EF4-FFF2-40B4-BE49-F238E27FC236}">
                <a16:creationId xmlns:a16="http://schemas.microsoft.com/office/drawing/2014/main" xmlns="" id="{20266D7B-30B0-E647-BEF4-F62F1BA508E9}"/>
              </a:ext>
            </a:extLst>
          </p:cNvPr>
          <p:cNvSpPr>
            <a:spLocks noChangeAspect="1"/>
          </p:cNvSpPr>
          <p:nvPr/>
        </p:nvSpPr>
        <p:spPr>
          <a:xfrm>
            <a:off x="8147838" y="4340927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71F6AADD-4E96-3A4B-8D33-6D13AEAC0D22}"/>
              </a:ext>
            </a:extLst>
          </p:cNvPr>
          <p:cNvSpPr txBox="1"/>
          <p:nvPr/>
        </p:nvSpPr>
        <p:spPr>
          <a:xfrm>
            <a:off x="4248433" y="3534818"/>
            <a:ext cx="81299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5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Братск</a:t>
            </a:r>
            <a:endParaRPr lang="ru-RU" sz="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8" name="Прямоугольник 9">
            <a:extLst>
              <a:ext uri="{FF2B5EF4-FFF2-40B4-BE49-F238E27FC236}">
                <a16:creationId xmlns:a16="http://schemas.microsoft.com/office/drawing/2014/main" xmlns="" id="{F7BB6D62-F416-2648-9434-5515449B6555}"/>
              </a:ext>
            </a:extLst>
          </p:cNvPr>
          <p:cNvSpPr>
            <a:spLocks noChangeAspect="1"/>
          </p:cNvSpPr>
          <p:nvPr/>
        </p:nvSpPr>
        <p:spPr>
          <a:xfrm>
            <a:off x="4497329" y="3442247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1" name="Прямоугольник 9">
            <a:extLst>
              <a:ext uri="{FF2B5EF4-FFF2-40B4-BE49-F238E27FC236}">
                <a16:creationId xmlns:a16="http://schemas.microsoft.com/office/drawing/2014/main" xmlns="" id="{8DB2DF39-D915-5543-BB47-642935255C37}"/>
              </a:ext>
            </a:extLst>
          </p:cNvPr>
          <p:cNvSpPr>
            <a:spLocks noChangeAspect="1"/>
          </p:cNvSpPr>
          <p:nvPr/>
        </p:nvSpPr>
        <p:spPr>
          <a:xfrm>
            <a:off x="4138630" y="3451860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4" name="Прямоугольник 9">
            <a:extLst>
              <a:ext uri="{FF2B5EF4-FFF2-40B4-BE49-F238E27FC236}">
                <a16:creationId xmlns:a16="http://schemas.microsoft.com/office/drawing/2014/main" xmlns="" id="{84538D45-A062-7642-BAED-504DB6F30BD8}"/>
              </a:ext>
            </a:extLst>
          </p:cNvPr>
          <p:cNvSpPr>
            <a:spLocks noChangeAspect="1"/>
          </p:cNvSpPr>
          <p:nvPr/>
        </p:nvSpPr>
        <p:spPr>
          <a:xfrm>
            <a:off x="4866710" y="4776536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7" name="Прямоугольник 9">
            <a:extLst>
              <a:ext uri="{FF2B5EF4-FFF2-40B4-BE49-F238E27FC236}">
                <a16:creationId xmlns:a16="http://schemas.microsoft.com/office/drawing/2014/main" xmlns="" id="{D8251403-7B57-B040-8252-33D23E25F04F}"/>
              </a:ext>
            </a:extLst>
          </p:cNvPr>
          <p:cNvSpPr>
            <a:spLocks noChangeAspect="1"/>
          </p:cNvSpPr>
          <p:nvPr/>
        </p:nvSpPr>
        <p:spPr>
          <a:xfrm>
            <a:off x="5045622" y="4384082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3" name="Прямоугольник 9">
            <a:extLst>
              <a:ext uri="{FF2B5EF4-FFF2-40B4-BE49-F238E27FC236}">
                <a16:creationId xmlns:a16="http://schemas.microsoft.com/office/drawing/2014/main" xmlns="" id="{E61C98CE-CA7A-B148-B1CE-DBDEA4FB76FB}"/>
              </a:ext>
            </a:extLst>
          </p:cNvPr>
          <p:cNvSpPr>
            <a:spLocks noChangeAspect="1"/>
          </p:cNvSpPr>
          <p:nvPr/>
        </p:nvSpPr>
        <p:spPr>
          <a:xfrm>
            <a:off x="107504" y="2773611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4" name="Прямоугольник 9">
            <a:extLst>
              <a:ext uri="{FF2B5EF4-FFF2-40B4-BE49-F238E27FC236}">
                <a16:creationId xmlns:a16="http://schemas.microsoft.com/office/drawing/2014/main" xmlns="" id="{7C076E8B-FE44-524E-BBB0-7D4ECB155E9E}"/>
              </a:ext>
            </a:extLst>
          </p:cNvPr>
          <p:cNvSpPr>
            <a:spLocks noChangeAspect="1"/>
          </p:cNvSpPr>
          <p:nvPr/>
        </p:nvSpPr>
        <p:spPr>
          <a:xfrm>
            <a:off x="107504" y="3202743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BE510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5" name="Прямоугольник 9">
            <a:extLst>
              <a:ext uri="{FF2B5EF4-FFF2-40B4-BE49-F238E27FC236}">
                <a16:creationId xmlns:a16="http://schemas.microsoft.com/office/drawing/2014/main" xmlns="" id="{8A7E1C3F-BBE6-4C41-8307-387A615F9FCD}"/>
              </a:ext>
            </a:extLst>
          </p:cNvPr>
          <p:cNvSpPr>
            <a:spLocks noChangeAspect="1"/>
          </p:cNvSpPr>
          <p:nvPr/>
        </p:nvSpPr>
        <p:spPr>
          <a:xfrm>
            <a:off x="107504" y="3791033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rgbClr val="2F55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6" name="Прямоугольник 9">
            <a:extLst>
              <a:ext uri="{FF2B5EF4-FFF2-40B4-BE49-F238E27FC236}">
                <a16:creationId xmlns:a16="http://schemas.microsoft.com/office/drawing/2014/main" xmlns="" id="{7C996DC7-84AC-2342-8C41-4295192E4630}"/>
              </a:ext>
            </a:extLst>
          </p:cNvPr>
          <p:cNvSpPr>
            <a:spLocks noChangeAspect="1"/>
          </p:cNvSpPr>
          <p:nvPr/>
        </p:nvSpPr>
        <p:spPr>
          <a:xfrm>
            <a:off x="107504" y="4398080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7" name="Овал 226">
            <a:extLst>
              <a:ext uri="{FF2B5EF4-FFF2-40B4-BE49-F238E27FC236}">
                <a16:creationId xmlns:a16="http://schemas.microsoft.com/office/drawing/2014/main" xmlns="" id="{A42E5C51-06DE-2E40-9ECB-F58127F254A8}"/>
              </a:ext>
            </a:extLst>
          </p:cNvPr>
          <p:cNvSpPr>
            <a:spLocks noChangeAspect="1"/>
          </p:cNvSpPr>
          <p:nvPr/>
        </p:nvSpPr>
        <p:spPr>
          <a:xfrm>
            <a:off x="107504" y="3960613"/>
            <a:ext cx="135000" cy="135000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8" name="Овал 227">
            <a:extLst>
              <a:ext uri="{FF2B5EF4-FFF2-40B4-BE49-F238E27FC236}">
                <a16:creationId xmlns:a16="http://schemas.microsoft.com/office/drawing/2014/main" xmlns="" id="{FD66FECF-251D-D047-B4DD-A9081121FA55}"/>
              </a:ext>
            </a:extLst>
          </p:cNvPr>
          <p:cNvSpPr>
            <a:spLocks noChangeAspect="1"/>
          </p:cNvSpPr>
          <p:nvPr/>
        </p:nvSpPr>
        <p:spPr>
          <a:xfrm>
            <a:off x="107504" y="3360946"/>
            <a:ext cx="135000" cy="135000"/>
          </a:xfrm>
          <a:prstGeom prst="ellipse">
            <a:avLst/>
          </a:prstGeom>
          <a:solidFill>
            <a:srgbClr val="BE5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9" name="Прямоугольник 228">
            <a:extLst>
              <a:ext uri="{FF2B5EF4-FFF2-40B4-BE49-F238E27FC236}">
                <a16:creationId xmlns:a16="http://schemas.microsoft.com/office/drawing/2014/main" xmlns="" id="{88D0CE75-4591-3148-8ED0-4C30798B4D1B}"/>
              </a:ext>
            </a:extLst>
          </p:cNvPr>
          <p:cNvSpPr/>
          <p:nvPr/>
        </p:nvSpPr>
        <p:spPr>
          <a:xfrm>
            <a:off x="288664" y="2550163"/>
            <a:ext cx="2928182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«Культура»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дома культуры и школы искусств</a:t>
            </a: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«Демография»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дошкольные учреждения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спортивные сооружения и </a:t>
            </a:r>
            <a:r>
              <a:rPr lang="ru-RU" sz="1200" dirty="0" smtClean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комплексы</a:t>
            </a:r>
            <a:endParaRPr lang="ru-RU" sz="1200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«Образование»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современные школы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спортивные залы</a:t>
            </a: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«Экология»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газопроводы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канализационные сооружения</a:t>
            </a: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«Жилье и городская среда»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объекты водоснабжения и водозаборы</a:t>
            </a:r>
          </a:p>
          <a:p>
            <a:pPr>
              <a:lnSpc>
                <a:spcPts val="1275"/>
              </a:lnSpc>
              <a:spcAft>
                <a:spcPts val="900"/>
              </a:spcAft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многоквартирные дома</a:t>
            </a:r>
          </a:p>
          <a:p>
            <a:pPr>
              <a:lnSpc>
                <a:spcPts val="1275"/>
              </a:lnSpc>
            </a:pPr>
            <a:r>
              <a:rPr lang="ru-RU" sz="1200" b="1" dirty="0">
                <a:solidFill>
                  <a:srgbClr val="00206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НП «Туризм и индустрия гостеприимства»</a:t>
            </a:r>
          </a:p>
          <a:p>
            <a:pPr>
              <a:lnSpc>
                <a:spcPts val="1275"/>
              </a:lnSpc>
            </a:pPr>
            <a:r>
              <a:rPr lang="ru-RU" sz="1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объекты туристско-рекреационного кластера «Ворота Байкала»</a:t>
            </a:r>
          </a:p>
        </p:txBody>
      </p:sp>
      <p:sp>
        <p:nvSpPr>
          <p:cNvPr id="230" name="Овал 229">
            <a:extLst>
              <a:ext uri="{FF2B5EF4-FFF2-40B4-BE49-F238E27FC236}">
                <a16:creationId xmlns:a16="http://schemas.microsoft.com/office/drawing/2014/main" xmlns="" id="{A42E5C51-06DE-2E40-9ECB-F58127F254A8}"/>
              </a:ext>
            </a:extLst>
          </p:cNvPr>
          <p:cNvSpPr>
            <a:spLocks noChangeAspect="1"/>
          </p:cNvSpPr>
          <p:nvPr/>
        </p:nvSpPr>
        <p:spPr>
          <a:xfrm>
            <a:off x="107504" y="4565573"/>
            <a:ext cx="135000" cy="135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1" name="Прямоугольник 9">
            <a:extLst>
              <a:ext uri="{FF2B5EF4-FFF2-40B4-BE49-F238E27FC236}">
                <a16:creationId xmlns:a16="http://schemas.microsoft.com/office/drawing/2014/main" xmlns="" id="{7C996DC7-84AC-2342-8C41-4295192E4630}"/>
              </a:ext>
            </a:extLst>
          </p:cNvPr>
          <p:cNvSpPr>
            <a:spLocks noChangeAspect="1"/>
          </p:cNvSpPr>
          <p:nvPr/>
        </p:nvSpPr>
        <p:spPr>
          <a:xfrm>
            <a:off x="107504" y="5003001"/>
            <a:ext cx="137286" cy="135000"/>
          </a:xfrm>
          <a:custGeom>
            <a:avLst/>
            <a:gdLst>
              <a:gd name="connsiteX0" fmla="*/ 0 w 2830286"/>
              <a:gd name="connsiteY0" fmla="*/ 0 h 1872343"/>
              <a:gd name="connsiteX1" fmla="*/ 2830286 w 2830286"/>
              <a:gd name="connsiteY1" fmla="*/ 0 h 1872343"/>
              <a:gd name="connsiteX2" fmla="*/ 2830286 w 2830286"/>
              <a:gd name="connsiteY2" fmla="*/ 1872343 h 1872343"/>
              <a:gd name="connsiteX3" fmla="*/ 0 w 2830286"/>
              <a:gd name="connsiteY3" fmla="*/ 1872343 h 1872343"/>
              <a:gd name="connsiteX4" fmla="*/ 0 w 2830286"/>
              <a:gd name="connsiteY4" fmla="*/ 0 h 1872343"/>
              <a:gd name="connsiteX0" fmla="*/ 0 w 3018972"/>
              <a:gd name="connsiteY0" fmla="*/ 0 h 1872343"/>
              <a:gd name="connsiteX1" fmla="*/ 2830286 w 3018972"/>
              <a:gd name="connsiteY1" fmla="*/ 0 h 1872343"/>
              <a:gd name="connsiteX2" fmla="*/ 3018972 w 3018972"/>
              <a:gd name="connsiteY2" fmla="*/ 1872343 h 1872343"/>
              <a:gd name="connsiteX3" fmla="*/ 0 w 3018972"/>
              <a:gd name="connsiteY3" fmla="*/ 1872343 h 1872343"/>
              <a:gd name="connsiteX4" fmla="*/ 0 w 3018972"/>
              <a:gd name="connsiteY4" fmla="*/ 0 h 1872343"/>
              <a:gd name="connsiteX0" fmla="*/ 0 w 3033486"/>
              <a:gd name="connsiteY0" fmla="*/ 0 h 2104571"/>
              <a:gd name="connsiteX1" fmla="*/ 2844800 w 3033486"/>
              <a:gd name="connsiteY1" fmla="*/ 232228 h 2104571"/>
              <a:gd name="connsiteX2" fmla="*/ 3033486 w 3033486"/>
              <a:gd name="connsiteY2" fmla="*/ 2104571 h 2104571"/>
              <a:gd name="connsiteX3" fmla="*/ 14514 w 3033486"/>
              <a:gd name="connsiteY3" fmla="*/ 2104571 h 2104571"/>
              <a:gd name="connsiteX4" fmla="*/ 0 w 3033486"/>
              <a:gd name="connsiteY4" fmla="*/ 0 h 2104571"/>
              <a:gd name="connsiteX0" fmla="*/ 0 w 3020786"/>
              <a:gd name="connsiteY0" fmla="*/ 0 h 2107746"/>
              <a:gd name="connsiteX1" fmla="*/ 2832100 w 3020786"/>
              <a:gd name="connsiteY1" fmla="*/ 235403 h 2107746"/>
              <a:gd name="connsiteX2" fmla="*/ 3020786 w 3020786"/>
              <a:gd name="connsiteY2" fmla="*/ 2107746 h 2107746"/>
              <a:gd name="connsiteX3" fmla="*/ 1814 w 3020786"/>
              <a:gd name="connsiteY3" fmla="*/ 2107746 h 2107746"/>
              <a:gd name="connsiteX4" fmla="*/ 0 w 3020786"/>
              <a:gd name="connsiteY4" fmla="*/ 0 h 210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86" h="2107746">
                <a:moveTo>
                  <a:pt x="0" y="0"/>
                </a:moveTo>
                <a:lnTo>
                  <a:pt x="2832100" y="235403"/>
                </a:lnTo>
                <a:lnTo>
                  <a:pt x="3020786" y="2107746"/>
                </a:lnTo>
                <a:lnTo>
                  <a:pt x="1814" y="2107746"/>
                </a:lnTo>
                <a:cubicBezTo>
                  <a:pt x="1209" y="1405164"/>
                  <a:pt x="605" y="702582"/>
                  <a:pt x="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2" name="Овал 231">
            <a:extLst>
              <a:ext uri="{FF2B5EF4-FFF2-40B4-BE49-F238E27FC236}">
                <a16:creationId xmlns:a16="http://schemas.microsoft.com/office/drawing/2014/main" xmlns="" id="{EBA16A13-9165-CF47-ACF8-F084C80D10FE}"/>
              </a:ext>
            </a:extLst>
          </p:cNvPr>
          <p:cNvSpPr>
            <a:spLocks noChangeAspect="1"/>
          </p:cNvSpPr>
          <p:nvPr/>
        </p:nvSpPr>
        <p:spPr>
          <a:xfrm>
            <a:off x="7461568" y="4219185"/>
            <a:ext cx="135000" cy="135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9" name="Овал 218">
            <a:extLst>
              <a:ext uri="{FF2B5EF4-FFF2-40B4-BE49-F238E27FC236}">
                <a16:creationId xmlns:a16="http://schemas.microsoft.com/office/drawing/2014/main" xmlns="" id="{A42E5C51-06DE-2E40-9ECB-F58127F254A8}"/>
              </a:ext>
            </a:extLst>
          </p:cNvPr>
          <p:cNvSpPr>
            <a:spLocks noChangeAspect="1"/>
          </p:cNvSpPr>
          <p:nvPr/>
        </p:nvSpPr>
        <p:spPr>
          <a:xfrm>
            <a:off x="107504" y="5163818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xmlns="" id="{173BDC55-6B4D-0D44-AB86-15B923AEE8A6}"/>
              </a:ext>
            </a:extLst>
          </p:cNvPr>
          <p:cNvSpPr>
            <a:spLocks noChangeAspect="1"/>
          </p:cNvSpPr>
          <p:nvPr/>
        </p:nvSpPr>
        <p:spPr>
          <a:xfrm>
            <a:off x="3260456" y="4020138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xmlns="" id="{7F0AA15B-ECDA-2046-8F46-37F3471C3AFB}"/>
              </a:ext>
            </a:extLst>
          </p:cNvPr>
          <p:cNvSpPr>
            <a:spLocks noChangeAspect="1"/>
          </p:cNvSpPr>
          <p:nvPr/>
        </p:nvSpPr>
        <p:spPr>
          <a:xfrm>
            <a:off x="3073729" y="3960149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xmlns="" id="{F33EA77C-5891-864E-AB46-6C639B5EF115}"/>
              </a:ext>
            </a:extLst>
          </p:cNvPr>
          <p:cNvSpPr>
            <a:spLocks noChangeAspect="1"/>
          </p:cNvSpPr>
          <p:nvPr/>
        </p:nvSpPr>
        <p:spPr>
          <a:xfrm>
            <a:off x="3156072" y="4147293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A9A69D9A-2F48-8448-8258-BA61BBCDBDE1}"/>
              </a:ext>
            </a:extLst>
          </p:cNvPr>
          <p:cNvSpPr>
            <a:spLocks noChangeAspect="1"/>
          </p:cNvSpPr>
          <p:nvPr/>
        </p:nvSpPr>
        <p:spPr>
          <a:xfrm>
            <a:off x="3041819" y="3752047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E1560BD7-EF78-1145-AF68-187062E9C1FD}"/>
              </a:ext>
            </a:extLst>
          </p:cNvPr>
          <p:cNvSpPr>
            <a:spLocks noChangeAspect="1"/>
          </p:cNvSpPr>
          <p:nvPr/>
        </p:nvSpPr>
        <p:spPr>
          <a:xfrm>
            <a:off x="4653933" y="3636881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xmlns="" id="{E50B2D43-A792-534C-A375-BBACED374217}"/>
              </a:ext>
            </a:extLst>
          </p:cNvPr>
          <p:cNvSpPr>
            <a:spLocks noChangeAspect="1"/>
          </p:cNvSpPr>
          <p:nvPr/>
        </p:nvSpPr>
        <p:spPr>
          <a:xfrm>
            <a:off x="4539173" y="4707316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xmlns="" id="{51AF00F7-7382-4D47-8216-0A34B54B7956}"/>
              </a:ext>
            </a:extLst>
          </p:cNvPr>
          <p:cNvSpPr>
            <a:spLocks noChangeAspect="1"/>
          </p:cNvSpPr>
          <p:nvPr/>
        </p:nvSpPr>
        <p:spPr>
          <a:xfrm>
            <a:off x="4685141" y="4716659"/>
            <a:ext cx="135000" cy="135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xmlns="" id="{F2F1251E-D13C-DE41-BF2C-825ABECE4464}"/>
              </a:ext>
            </a:extLst>
          </p:cNvPr>
          <p:cNvSpPr>
            <a:spLocks noChangeAspect="1"/>
          </p:cNvSpPr>
          <p:nvPr/>
        </p:nvSpPr>
        <p:spPr>
          <a:xfrm>
            <a:off x="107504" y="5618042"/>
            <a:ext cx="135000" cy="135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3045B0DD-4004-0342-B9F4-80354E1A44AE}"/>
              </a:ext>
            </a:extLst>
          </p:cNvPr>
          <p:cNvSpPr>
            <a:spLocks noChangeAspect="1"/>
          </p:cNvSpPr>
          <p:nvPr/>
        </p:nvSpPr>
        <p:spPr>
          <a:xfrm>
            <a:off x="6683312" y="4848594"/>
            <a:ext cx="135000" cy="135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E351A05E-6C8D-354A-A760-316C2E49838B}"/>
              </a:ext>
            </a:extLst>
          </p:cNvPr>
          <p:cNvSpPr>
            <a:spLocks noChangeAspect="1"/>
          </p:cNvSpPr>
          <p:nvPr/>
        </p:nvSpPr>
        <p:spPr>
          <a:xfrm>
            <a:off x="6522064" y="4827674"/>
            <a:ext cx="135000" cy="135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8" name="object 3"/>
          <p:cNvSpPr/>
          <p:nvPr/>
        </p:nvSpPr>
        <p:spPr>
          <a:xfrm>
            <a:off x="243275" y="144615"/>
            <a:ext cx="8688315" cy="661805"/>
          </a:xfrm>
          <a:custGeom>
            <a:avLst/>
            <a:gdLst/>
            <a:ahLst/>
            <a:cxnLst/>
            <a:rect l="l" t="t" r="r" b="b"/>
            <a:pathLst>
              <a:path w="18987770" h="971550">
                <a:moveTo>
                  <a:pt x="18987463" y="971247"/>
                </a:moveTo>
                <a:lnTo>
                  <a:pt x="0" y="948840"/>
                </a:lnTo>
                <a:lnTo>
                  <a:pt x="0" y="0"/>
                </a:lnTo>
                <a:lnTo>
                  <a:pt x="18582784" y="0"/>
                </a:lnTo>
                <a:lnTo>
                  <a:pt x="18987463" y="971247"/>
                </a:lnTo>
                <a:close/>
              </a:path>
            </a:pathLst>
          </a:custGeom>
          <a:solidFill>
            <a:srgbClr val="002060"/>
          </a:solidFill>
          <a:ln w="31412">
            <a:solidFill>
              <a:srgbClr val="26177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80431CC2-3097-7A46-B10B-87464FF56EFB}"/>
              </a:ext>
            </a:extLst>
          </p:cNvPr>
          <p:cNvSpPr/>
          <p:nvPr/>
        </p:nvSpPr>
        <p:spPr>
          <a:xfrm>
            <a:off x="102173" y="197654"/>
            <a:ext cx="9143999" cy="586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</a:pPr>
            <a:r>
              <a:rPr lang="ru-RU" sz="2000" b="1" spc="153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ОБЪЕКТЫ ИНЖЕНЕРНОЙ И СОЦИАЛЬНОЙ ИНФРАСТРУКТУРЫ </a:t>
            </a:r>
            <a:r>
              <a:rPr lang="ru-RU" sz="2000" b="1" spc="153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ctr">
              <a:lnSpc>
                <a:spcPts val="1875"/>
              </a:lnSpc>
            </a:pPr>
            <a:r>
              <a:rPr lang="ru-RU" sz="2000" b="1" spc="153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000" b="1" spc="153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без объектов здравоохранения)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28310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21495</TotalTime>
  <Words>3946</Words>
  <Application>Microsoft Office PowerPoint</Application>
  <PresentationFormat>Экран (4:3)</PresentationFormat>
  <Paragraphs>1105</Paragraphs>
  <Slides>48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8" baseType="lpstr">
      <vt:lpstr>Arial</vt:lpstr>
      <vt:lpstr>Bebas Neue Bold</vt:lpstr>
      <vt:lpstr>Calibri</vt:lpstr>
      <vt:lpstr>Roboto</vt:lpstr>
      <vt:lpstr>Roboto Black</vt:lpstr>
      <vt:lpstr>Roboto Light</vt:lpstr>
      <vt:lpstr>Roboto Medium</vt:lpstr>
      <vt:lpstr>Times New Roman</vt:lpstr>
      <vt:lpstr>Trebuchet MS</vt:lpstr>
      <vt:lpstr>Тема Office</vt:lpstr>
      <vt:lpstr>Презентация PowerPoint</vt:lpstr>
      <vt:lpstr>СИСТЕМА ОРГАНИЗАЦИИ РАБОТЫ В ПРАВИТЕЛЬСТВЕ ИРКУТСКОЙ ОБЛАСТИ ПО ВОПРОСУ УЧАСТИЯ В ГП РФ И НП (№ 23-р от 01.02.2022)</vt:lpstr>
      <vt:lpstr>Презентация PowerPoint</vt:lpstr>
      <vt:lpstr>Презентация PowerPoint</vt:lpstr>
      <vt:lpstr>Презентация PowerPoint</vt:lpstr>
      <vt:lpstr>ОБЩАЯ ИНФОРМАЦИЯ О РЕАЛИЗАЦИИ НАЦИОНАЛЬНЫХ ПРОЕКТОВ НА ТЕРРИТОРИИ ИРКУТСКОЙ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МЕРОПРИЯТИЙ НАЦИОНАЛЬНЫХ ПРОЕКТОВ  НА ТЕРРИТОРИИ ГОРОДА БРАТСКА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Национальный проект «Экология» </vt:lpstr>
      <vt:lpstr>Национальный проект «Экология» </vt:lpstr>
      <vt:lpstr>Презентация PowerPoint</vt:lpstr>
      <vt:lpstr>Презентация PowerPoint</vt:lpstr>
      <vt:lpstr>Презентация PowerPoint</vt:lpstr>
      <vt:lpstr>Национальный проект «Образование»</vt:lpstr>
      <vt:lpstr>Национальный проект «Здравоохранение»</vt:lpstr>
      <vt:lpstr>Национальный проект «Здравоохранение»</vt:lpstr>
      <vt:lpstr>РЕАЛИЗАЦИЯ МЕРОПРИЯТИЙ НАЦИОНАЛЬНЫХ ПРОЕКТОВ  НА ТЕРРИТОРИИ БРАТСКОГО РАЙОНА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Презентация PowerPoint</vt:lpstr>
      <vt:lpstr>Приобретение музыкальных инструментов, оборудования и материалов для детских школ искусств по видам искусств</vt:lpstr>
      <vt:lpstr>Национальный проект «Образование»</vt:lpstr>
      <vt:lpstr>Национальный проект «Образование»</vt:lpstr>
      <vt:lpstr>Национальный проект «Здравоохранение»</vt:lpstr>
      <vt:lpstr>Национальный проект «Здравоохранение»</vt:lpstr>
      <vt:lpstr>Национальный проект «Здравоохранение»</vt:lpstr>
      <vt:lpstr>Национальный проект «Экология»</vt:lpstr>
      <vt:lpstr>РЕАЛИЗАЦИЯ МЕРОПРИЯТИЙ НАЦИОНАЛЬНЫХ ПРОЕКТОВ  НА ТЕРРИТОРИИ ГОРОДА УСТЬ-ИЛИМСКА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Национальный проект «Жилье и городская среда»</vt:lpstr>
      <vt:lpstr>Национальный проект «Образование»</vt:lpstr>
      <vt:lpstr>Национальный проект «Здравоохранение»</vt:lpstr>
      <vt:lpstr>Национальный проект «Здравоохранение»</vt:lpstr>
      <vt:lpstr>Презентация PowerPoint</vt:lpstr>
      <vt:lpstr>РЕАЛИЗАЦИЯ МЕРОПРИЯТИЙ НАЦИОНАЛЬНЫХ ПРОЕКТОВ  НА ТЕРРИТОРИИ УСТЬ-ИЛИМСКОГО РАЙОНА В 2022 ГОДУ</vt:lpstr>
      <vt:lpstr>Общая информация о реализации национальных проектов</vt:lpstr>
      <vt:lpstr>Национальный проект «Жилье и городская среда»</vt:lpstr>
      <vt:lpstr>Презентация PowerPoint</vt:lpstr>
      <vt:lpstr>Национальный проект «Здравоохранение»</vt:lpstr>
      <vt:lpstr>Национальный проект «Образование»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 Теленкевич</dc:creator>
  <cp:lastModifiedBy>S L</cp:lastModifiedBy>
  <cp:revision>2188</cp:revision>
  <cp:lastPrinted>2022-11-23T13:05:21Z</cp:lastPrinted>
  <dcterms:created xsi:type="dcterms:W3CDTF">2019-03-19T05:40:34Z</dcterms:created>
  <dcterms:modified xsi:type="dcterms:W3CDTF">2022-11-26T10:47:42Z</dcterms:modified>
</cp:coreProperties>
</file>