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96" r:id="rId1"/>
    <p:sldMasterId id="214748370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4" r:id="rId4"/>
    <p:sldId id="270" r:id="rId5"/>
    <p:sldId id="275" r:id="rId6"/>
    <p:sldId id="278" r:id="rId7"/>
    <p:sldId id="273" r:id="rId8"/>
    <p:sldId id="279" r:id="rId9"/>
    <p:sldId id="277" r:id="rId10"/>
    <p:sldId id="291" r:id="rId11"/>
    <p:sldId id="290" r:id="rId12"/>
    <p:sldId id="288" r:id="rId13"/>
    <p:sldId id="289" r:id="rId14"/>
    <p:sldId id="272" r:id="rId15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 showGuides="1">
      <p:cViewPr varScale="1">
        <p:scale>
          <a:sx n="129" d="100"/>
          <a:sy n="129" d="100"/>
        </p:scale>
        <p:origin x="-102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942" y="-78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3A8AA-59A5-426B-B8DB-12B7ECE9E7F3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405F9-D179-448A-B8C0-AD2A398354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56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97B76-C9F7-413F-B031-CBB1773098F2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5BEFC-71C1-41BE-ACAE-185105379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06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17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EFC-71C1-41BE-ACAE-185105379D4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9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B32B-8530-4BAB-B26A-262FA1C9D6D6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F535-A2DA-4252-89ED-21331D5525E3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89-355D-4F29-947A-7B35065BCD28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206-4307-4CA9-9D16-766791FFEB58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798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0365-2F09-4667-B667-CBB0E7CB21E6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323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8E4A-DA2C-4802-9B7A-A1D5FBE12C02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478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E34A-A784-460B-B8D0-38D1E407FF68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41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D9B-A1CF-45DE-86CC-5C287B2EB19D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347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9C32-893B-444C-852A-62549E21B75F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75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256-0B28-4988-B017-0FAFDCBA1EF3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76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5819-C8BC-48AA-B906-98282C762947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4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4AA4-3495-4003-B4C1-D66A0834B84D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70D-2E12-4BAF-9D8A-BD8729F3D25D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845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BC-C647-4966-B948-3EC33588B226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560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6E6E9-70D7-4965-B9F9-68683810EE61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8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9BDE-9DEA-4BA8-8A56-9F999C04F1DD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B29D-1F82-4A56-B838-73742E6C24B8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A7EF-99D6-4DC9-AD34-8FB8A8C27BA6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04A9-094B-42BB-99A5-FA2CFD150595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6F98-946A-49FB-A8BE-46A8740B416C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7570-26A7-44FF-BAC8-2D189107A57D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3BD6-C4E9-4E86-8AD3-DBB2F2F5ED99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3760555-70BE-44B6-BA9F-809F6BA51B76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D520697-566A-41BC-93A9-1D6F1E2B4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1774E-D42A-4C4E-8947-69AC130B0F86}" type="datetime1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F4F70-C905-4020-B3C3-B75A882D0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26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75606"/>
            <a:ext cx="8856984" cy="28083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 ходе реализации мероприятий, направленных на развитие и укрепление материально-технической базы  </a:t>
            </a:r>
            <a:r>
              <a:rPr lang="ru-RU" sz="3200" b="1" dirty="0"/>
              <a:t>муниципальных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домов культуры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33971"/>
            <a:ext cx="6400800" cy="349238"/>
          </a:xfrm>
        </p:spPr>
        <p:txBody>
          <a:bodyPr>
            <a:normAutofit fontScale="85000" lnSpcReduction="20000"/>
          </a:bodyPr>
          <a:lstStyle/>
          <a:p>
            <a:r>
              <a:rPr lang="ru-RU" smtClean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Министерство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культуры и архивов Иркутской области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7494"/>
            <a:ext cx="397686" cy="48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8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9542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/>
              <a:t>Строительство, реконструкция и капитальный ремонт объектов культуры Иркутской области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2387083"/>
            <a:ext cx="8856984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6864" y="1635646"/>
            <a:ext cx="8253573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b="1" dirty="0"/>
              <a:t>Государственная подпрограмма «Устойчивое развитие сельских территорий Иркутской области» на 2014-2020 годы </a:t>
            </a:r>
          </a:p>
          <a:p>
            <a:pPr algn="ctr"/>
            <a:r>
              <a:rPr lang="ru-RU" b="1" u="sng" dirty="0"/>
              <a:t>строительство объектов </a:t>
            </a:r>
            <a:r>
              <a:rPr lang="ru-RU" b="1" u="sng" dirty="0" err="1"/>
              <a:t>культурно-досугового</a:t>
            </a:r>
            <a:r>
              <a:rPr lang="ru-RU" b="1" u="sng" dirty="0"/>
              <a:t> </a:t>
            </a:r>
            <a:r>
              <a:rPr lang="ru-RU" b="1" u="sng" dirty="0" smtClean="0"/>
              <a:t>типа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Постановление </a:t>
            </a:r>
            <a:r>
              <a:rPr lang="ru-RU" b="1" dirty="0">
                <a:solidFill>
                  <a:srgbClr val="FF0000"/>
                </a:solidFill>
              </a:rPr>
              <a:t>Правительства Иркутской области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№ </a:t>
            </a:r>
            <a:r>
              <a:rPr lang="ru-RU" b="1" dirty="0">
                <a:solidFill>
                  <a:srgbClr val="FF0000"/>
                </a:solidFill>
              </a:rPr>
              <a:t>329-пп от 1 июня 2016 года.</a:t>
            </a:r>
          </a:p>
          <a:p>
            <a:pPr algn="ctr"/>
            <a:endParaRPr lang="ru-RU" sz="1100" b="1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Население </a:t>
            </a:r>
            <a:r>
              <a:rPr lang="ru-RU" dirty="0"/>
              <a:t>муниципального образования Иркутской </a:t>
            </a:r>
            <a:r>
              <a:rPr lang="ru-RU" dirty="0" smtClean="0"/>
              <a:t>области не </a:t>
            </a:r>
            <a:r>
              <a:rPr lang="ru-RU" dirty="0"/>
              <a:t>менее 100 </a:t>
            </a:r>
            <a:r>
              <a:rPr lang="ru-RU" dirty="0" smtClean="0"/>
              <a:t>человек;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Муниципальное </a:t>
            </a:r>
            <a:r>
              <a:rPr lang="ru-RU" dirty="0"/>
              <a:t>образование направляет в Министерство заявку на плановый </a:t>
            </a:r>
            <a:r>
              <a:rPr lang="ru-RU" dirty="0" smtClean="0"/>
              <a:t>2019 </a:t>
            </a:r>
            <a:r>
              <a:rPr lang="ru-RU" dirty="0"/>
              <a:t>год в срок до 1 июля </a:t>
            </a:r>
            <a:r>
              <a:rPr lang="ru-RU" dirty="0" smtClean="0"/>
              <a:t>2018 </a:t>
            </a:r>
            <a:r>
              <a:rPr lang="ru-RU" dirty="0"/>
              <a:t>года.</a:t>
            </a:r>
          </a:p>
          <a:p>
            <a:pPr marL="342900" indent="-342900" algn="just">
              <a:buAutoNum type="arabicPeriod" startAt="2"/>
            </a:pPr>
            <a:endParaRPr lang="ru-RU" dirty="0"/>
          </a:p>
          <a:p>
            <a:pPr algn="just"/>
            <a:r>
              <a:rPr lang="ru-RU" dirty="0" smtClean="0"/>
              <a:t>.</a:t>
            </a:r>
          </a:p>
          <a:p>
            <a:pPr algn="ctr"/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40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3719"/>
            <a:ext cx="8229600" cy="73590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/>
              <a:t>Строительство, реконструкция и капитальный ремонт объектов культуры Иркутской области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2387083"/>
            <a:ext cx="8856984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6864" y="1419622"/>
            <a:ext cx="825357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/>
              <a:t>Государственная программа «Развитие культуры» </a:t>
            </a:r>
            <a:endParaRPr lang="ru-RU" b="1" dirty="0" smtClean="0"/>
          </a:p>
          <a:p>
            <a:pPr algn="ctr"/>
            <a:r>
              <a:rPr lang="ru-RU" b="1" dirty="0" smtClean="0"/>
              <a:t>на </a:t>
            </a:r>
            <a:r>
              <a:rPr lang="ru-RU" b="1" dirty="0"/>
              <a:t>2014-2018 годы </a:t>
            </a:r>
            <a:endParaRPr lang="ru-RU" b="1" dirty="0" smtClean="0"/>
          </a:p>
          <a:p>
            <a:pPr algn="ctr"/>
            <a:r>
              <a:rPr lang="ru-RU" b="1" dirty="0" smtClean="0"/>
              <a:t> строительство </a:t>
            </a:r>
            <a:r>
              <a:rPr lang="ru-RU" b="1" dirty="0"/>
              <a:t>и реконструкция объектов культуры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(Постановление </a:t>
            </a:r>
            <a:r>
              <a:rPr lang="ru-RU" b="1" dirty="0">
                <a:solidFill>
                  <a:srgbClr val="FF0000"/>
                </a:solidFill>
              </a:rPr>
              <a:t>Правительства Иркутской области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№ </a:t>
            </a:r>
            <a:r>
              <a:rPr lang="ru-RU" b="1" dirty="0">
                <a:solidFill>
                  <a:srgbClr val="FF0000"/>
                </a:solidFill>
              </a:rPr>
              <a:t>215-пп от 13 апреля 2016 года</a:t>
            </a:r>
            <a:r>
              <a:rPr lang="ru-RU" b="1" dirty="0" smtClean="0">
                <a:solidFill>
                  <a:srgbClr val="FF0000"/>
                </a:solidFill>
              </a:rPr>
              <a:t>.)</a:t>
            </a:r>
            <a:endParaRPr lang="ru-RU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ru-RU" dirty="0" smtClean="0"/>
              <a:t>1. Население </a:t>
            </a:r>
            <a:r>
              <a:rPr lang="ru-RU" dirty="0"/>
              <a:t>муниципального образования, для обслуживания которого объект предназначен, не менее 300 </a:t>
            </a:r>
            <a:r>
              <a:rPr lang="ru-RU" dirty="0" smtClean="0"/>
              <a:t>человек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2. Муниципальное </a:t>
            </a:r>
            <a:r>
              <a:rPr lang="ru-RU" dirty="0"/>
              <a:t>образование направляет в Министерство заявку на плановый </a:t>
            </a:r>
            <a:r>
              <a:rPr lang="ru-RU" dirty="0" smtClean="0"/>
              <a:t>2019 </a:t>
            </a:r>
            <a:r>
              <a:rPr lang="ru-RU" dirty="0"/>
              <a:t>год в срок до 1 мая </a:t>
            </a:r>
            <a:r>
              <a:rPr lang="ru-RU" dirty="0" smtClean="0"/>
              <a:t>2018 </a:t>
            </a:r>
            <a:r>
              <a:rPr lang="ru-RU" dirty="0"/>
              <a:t>года</a:t>
            </a:r>
            <a:r>
              <a:rPr lang="ru-RU" dirty="0" smtClean="0"/>
              <a:t>.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5827"/>
            <a:ext cx="8229600" cy="5198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/>
              <a:t>Строительство, реконструкция и капитальный ремонт объектов культуры Иркутской области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2387083"/>
            <a:ext cx="8856984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3508" y="1049704"/>
            <a:ext cx="885698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/>
              <a:t>Государственная программа «Развитие культуры» на </a:t>
            </a:r>
            <a:r>
              <a:rPr lang="ru-RU" b="1" dirty="0" smtClean="0"/>
              <a:t>2014-2018</a:t>
            </a:r>
          </a:p>
          <a:p>
            <a:pPr algn="ctr"/>
            <a:r>
              <a:rPr lang="ru-RU" b="1" dirty="0"/>
              <a:t> капитальный ремонт объектов </a:t>
            </a:r>
            <a:r>
              <a:rPr lang="ru-RU" b="1" dirty="0" smtClean="0"/>
              <a:t>культуры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(Постановление Правительства Иркутской области </a:t>
            </a:r>
            <a:r>
              <a:rPr lang="ru-RU" sz="1600" b="1" dirty="0" smtClean="0">
                <a:solidFill>
                  <a:srgbClr val="FF0000"/>
                </a:solidFill>
              </a:rPr>
              <a:t>№217-пп</a:t>
            </a:r>
            <a:r>
              <a:rPr lang="ru-RU" sz="1600" b="1" dirty="0">
                <a:solidFill>
                  <a:srgbClr val="FF0000"/>
                </a:solidFill>
              </a:rPr>
              <a:t> от 13.04.2016 </a:t>
            </a:r>
            <a:r>
              <a:rPr lang="ru-RU" sz="1600" b="1" dirty="0" smtClean="0">
                <a:solidFill>
                  <a:srgbClr val="FF0000"/>
                </a:solidFill>
              </a:rPr>
              <a:t>)</a:t>
            </a:r>
            <a:endParaRPr lang="ru-RU" sz="1600" b="1" dirty="0">
              <a:solidFill>
                <a:srgbClr val="FF0000"/>
              </a:solidFill>
            </a:endParaRPr>
          </a:p>
          <a:p>
            <a:pPr marL="342900" lvl="0" indent="-342900">
              <a:buAutoNum type="arabicPeriod"/>
            </a:pPr>
            <a:r>
              <a:rPr lang="ru-RU" dirty="0" smtClean="0"/>
              <a:t>Население </a:t>
            </a:r>
            <a:r>
              <a:rPr lang="ru-RU" dirty="0"/>
              <a:t>муниципального </a:t>
            </a:r>
            <a:r>
              <a:rPr lang="ru-RU" dirty="0" smtClean="0"/>
              <a:t>образования не </a:t>
            </a:r>
            <a:r>
              <a:rPr lang="ru-RU" dirty="0"/>
              <a:t>менее 300 </a:t>
            </a:r>
            <a:r>
              <a:rPr lang="ru-RU" dirty="0" smtClean="0"/>
              <a:t>человек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Вместимость </a:t>
            </a:r>
            <a:r>
              <a:rPr lang="ru-RU" dirty="0"/>
              <a:t>зрительного зала не менее 20 </a:t>
            </a:r>
            <a:r>
              <a:rPr lang="ru-RU" dirty="0" smtClean="0"/>
              <a:t>мест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наличие </a:t>
            </a:r>
            <a:r>
              <a:rPr lang="ru-RU" dirty="0"/>
              <a:t>штатных расписаний персонала по обеспечению </a:t>
            </a:r>
            <a:r>
              <a:rPr lang="ru-RU" dirty="0" smtClean="0"/>
              <a:t>КДУ;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наличие </a:t>
            </a:r>
            <a:r>
              <a:rPr lang="ru-RU" dirty="0"/>
              <a:t>не менее 2 000 единиц хранения библиотечного фонда </a:t>
            </a:r>
            <a:r>
              <a:rPr lang="ru-RU" dirty="0" smtClean="0"/>
              <a:t>(библиотеки);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наличие </a:t>
            </a:r>
            <a:r>
              <a:rPr lang="ru-RU" dirty="0"/>
              <a:t>не менее 270 единиц музейных предметов основного фонда музея </a:t>
            </a:r>
            <a:r>
              <a:rPr lang="ru-RU" dirty="0" smtClean="0"/>
              <a:t>(музеи);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возможность </a:t>
            </a:r>
            <a:r>
              <a:rPr lang="ru-RU" dirty="0"/>
              <a:t>оказания в объекте услуг по реализации </a:t>
            </a:r>
            <a:r>
              <a:rPr lang="ru-RU" dirty="0" smtClean="0"/>
              <a:t>ДПО в </a:t>
            </a:r>
            <a:r>
              <a:rPr lang="ru-RU" dirty="0"/>
              <a:t>области искусств не менее </a:t>
            </a:r>
            <a:r>
              <a:rPr lang="ru-RU" dirty="0" smtClean="0"/>
              <a:t>6% населения в </a:t>
            </a:r>
            <a:r>
              <a:rPr lang="ru-RU" dirty="0"/>
              <a:t>возрасте до 17 лет </a:t>
            </a:r>
            <a:r>
              <a:rPr lang="ru-RU" dirty="0" smtClean="0"/>
              <a:t>(</a:t>
            </a:r>
            <a:r>
              <a:rPr lang="ru-RU" dirty="0"/>
              <a:t>ДШИ); </a:t>
            </a:r>
            <a:endParaRPr lang="ru-RU" dirty="0" smtClean="0"/>
          </a:p>
          <a:p>
            <a:pPr marL="342900" lvl="0" indent="-342900">
              <a:buAutoNum type="arabicPeriod"/>
            </a:pPr>
            <a:r>
              <a:rPr lang="ru-RU" dirty="0" smtClean="0"/>
              <a:t>Муниципальное </a:t>
            </a:r>
            <a:r>
              <a:rPr lang="ru-RU" dirty="0"/>
              <a:t>образование направляет в Министерство заявку на плановый </a:t>
            </a:r>
            <a:r>
              <a:rPr lang="ru-RU" dirty="0" smtClean="0"/>
              <a:t>2019 </a:t>
            </a:r>
            <a:r>
              <a:rPr lang="ru-RU" dirty="0"/>
              <a:t>год в срок до 1 мая </a:t>
            </a:r>
            <a:r>
              <a:rPr lang="ru-RU" dirty="0" smtClean="0"/>
              <a:t>2018 </a:t>
            </a:r>
            <a:r>
              <a:rPr lang="ru-RU" dirty="0"/>
              <a:t>года.</a:t>
            </a:r>
          </a:p>
          <a:p>
            <a:pPr lv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0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2006721"/>
            <a:ext cx="8229600" cy="90441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35696" y="209018"/>
            <a:ext cx="6400800" cy="3492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dirty="0">
                <a:latin typeface="Palatino Linotype" pitchFamily="18" charset="0"/>
              </a:rPr>
              <a:t>Министерство</a:t>
            </a:r>
            <a:r>
              <a:rPr lang="ru-RU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483" y="142540"/>
            <a:ext cx="397686" cy="482193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12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624733"/>
            <a:ext cx="8229600" cy="438079"/>
          </a:xfrm>
        </p:spPr>
        <p:txBody>
          <a:bodyPr/>
          <a:lstStyle/>
          <a:p>
            <a:r>
              <a:rPr lang="ru-RU" sz="2000" dirty="0"/>
              <a:t>Модернизация муниципальных культурно-досуговых учреждений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538" y="1065099"/>
            <a:ext cx="8316924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Основную роль в развитии народного творчества, организации досуговой деятельности населения выполняют культурно-досуговые учреждения области. </a:t>
            </a:r>
            <a:endParaRPr lang="ru-RU" b="1" dirty="0" smtClean="0">
              <a:solidFill>
                <a:schemeClr val="dk1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chemeClr val="dk1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Сеть </a:t>
            </a:r>
            <a:r>
              <a:rPr lang="ru-RU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учреждений культуры культурно-досугового типа является основным ресурсом реализации политики по сохранению нематериального культурного наследия Иркутской области и представлена, в основном, муниципальными учреждениями</a:t>
            </a:r>
            <a:r>
              <a:rPr lang="ru-RU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На </a:t>
            </a:r>
            <a:r>
              <a:rPr lang="ru-RU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территории Иркутской области действует </a:t>
            </a:r>
            <a:r>
              <a:rPr lang="ru-RU" b="1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808 </a:t>
            </a:r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культурно-досуговых учреждений</a:t>
            </a:r>
            <a:r>
              <a:rPr lang="ru-RU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. В сельской местности расположены </a:t>
            </a:r>
            <a:r>
              <a:rPr lang="ru-RU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665 домов </a:t>
            </a:r>
            <a:r>
              <a:rPr lang="ru-RU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культуры (82% от общего числа учреждений). 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18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624733"/>
            <a:ext cx="8229600" cy="438079"/>
          </a:xfrm>
        </p:spPr>
        <p:txBody>
          <a:bodyPr/>
          <a:lstStyle/>
          <a:p>
            <a:r>
              <a:rPr lang="ru-RU" sz="2000" dirty="0"/>
              <a:t>Модернизация муниципальных культурно-досуговых учреждений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2988" y="939828"/>
            <a:ext cx="8316924" cy="41395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Основные проблемы отрасли: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неудовлетворительное </a:t>
            </a:r>
            <a:r>
              <a:rPr lang="ru-RU" dirty="0">
                <a:solidFill>
                  <a:srgbClr val="FF0000"/>
                </a:solidFill>
              </a:rPr>
              <a:t>состояние </a:t>
            </a:r>
            <a:r>
              <a:rPr lang="ru-RU" dirty="0" smtClean="0">
                <a:solidFill>
                  <a:srgbClr val="FF0000"/>
                </a:solidFill>
              </a:rPr>
              <a:t>зданий;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FF0000"/>
                </a:solidFill>
              </a:rPr>
              <a:t>недостаточная материально-техническая оснащенность организаций </a:t>
            </a:r>
            <a:r>
              <a:rPr lang="ru-RU" dirty="0" smtClean="0">
                <a:solidFill>
                  <a:srgbClr val="FF0000"/>
                </a:solidFill>
              </a:rPr>
              <a:t>культуры</a:t>
            </a:r>
            <a:r>
              <a:rPr lang="ru-RU" dirty="0" smtClean="0"/>
              <a:t>.</a:t>
            </a:r>
          </a:p>
          <a:p>
            <a:pPr algn="just"/>
            <a:endParaRPr lang="ru-RU" sz="1100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/>
              <a:t>С </a:t>
            </a:r>
            <a:r>
              <a:rPr lang="ru-RU" dirty="0"/>
              <a:t>целью решения </a:t>
            </a:r>
            <a:r>
              <a:rPr lang="ru-RU" dirty="0" smtClean="0"/>
              <a:t>проблем </a:t>
            </a:r>
            <a:r>
              <a:rPr lang="ru-RU" b="1" dirty="0"/>
              <a:t>с 2011 года </a:t>
            </a:r>
            <a:r>
              <a:rPr lang="ru-RU" dirty="0"/>
              <a:t>министерство культуры и архивов Иркутской области успешно </a:t>
            </a:r>
            <a:r>
              <a:rPr lang="ru-RU" dirty="0" smtClean="0"/>
              <a:t>реализует</a:t>
            </a:r>
            <a:br>
              <a:rPr lang="ru-RU" dirty="0" smtClean="0"/>
            </a:br>
            <a:r>
              <a:rPr lang="ru-RU" b="1" dirty="0" smtClean="0"/>
              <a:t>Проект </a:t>
            </a:r>
            <a:r>
              <a:rPr lang="ru-RU" b="1" dirty="0"/>
              <a:t>«100 модельных домов культуры </a:t>
            </a:r>
            <a:r>
              <a:rPr lang="ru-RU" b="1" dirty="0" err="1"/>
              <a:t>Приангарью</a:t>
            </a:r>
            <a:r>
              <a:rPr lang="ru-RU" b="1" dirty="0"/>
              <a:t>», </a:t>
            </a:r>
            <a:r>
              <a:rPr lang="ru-RU" dirty="0"/>
              <a:t>направленный на модернизацию культурно-досуговых учреждений. </a:t>
            </a:r>
            <a:endParaRPr lang="ru-RU" dirty="0" smtClean="0"/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</a:t>
            </a:r>
            <a:r>
              <a:rPr lang="ru-RU" dirty="0"/>
              <a:t>За 7 лет более 200 домов культуры (25% от общего числа учреждений) получили субсидию на укрепление материально-технической базы. </a:t>
            </a:r>
          </a:p>
          <a:p>
            <a:pPr algn="just"/>
            <a:r>
              <a:rPr lang="ru-RU" dirty="0"/>
              <a:t>	Из областного бюджета было выделено </a:t>
            </a:r>
            <a:r>
              <a:rPr lang="ru-RU" b="1" dirty="0"/>
              <a:t>536 миллионов рублей</a:t>
            </a:r>
            <a:r>
              <a:rPr lang="ru-RU" dirty="0"/>
              <a:t>.</a:t>
            </a:r>
          </a:p>
          <a:p>
            <a:pPr algn="just"/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00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624733"/>
            <a:ext cx="8229600" cy="438079"/>
          </a:xfrm>
        </p:spPr>
        <p:txBody>
          <a:bodyPr/>
          <a:lstStyle/>
          <a:p>
            <a:r>
              <a:rPr lang="ru-RU" sz="2000" dirty="0"/>
              <a:t>Модернизация муниципальных культурно-досуговых учреждений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1002089"/>
            <a:ext cx="8856984" cy="31393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ru-RU" dirty="0"/>
              <a:t>- произошло обновление материально-технической базы домов культуры;</a:t>
            </a:r>
          </a:p>
          <a:p>
            <a:pPr algn="just"/>
            <a:r>
              <a:rPr lang="ru-RU" dirty="0"/>
              <a:t>	- </a:t>
            </a:r>
            <a:r>
              <a:rPr lang="ru-RU" dirty="0" smtClean="0"/>
              <a:t>дополнительно </a:t>
            </a:r>
            <a:r>
              <a:rPr lang="ru-RU" dirty="0"/>
              <a:t>открыто </a:t>
            </a:r>
            <a:r>
              <a:rPr lang="ru-RU" dirty="0" smtClean="0"/>
              <a:t>87 </a:t>
            </a:r>
            <a:r>
              <a:rPr lang="ru-RU" dirty="0" err="1" smtClean="0"/>
              <a:t>культурно-досуговых</a:t>
            </a:r>
            <a:r>
              <a:rPr lang="ru-RU" dirty="0" smtClean="0"/>
              <a:t> </a:t>
            </a:r>
            <a:r>
              <a:rPr lang="ru-RU" dirty="0"/>
              <a:t>формирований, объединений и клубов по </a:t>
            </a:r>
            <a:r>
              <a:rPr lang="ru-RU" dirty="0" smtClean="0"/>
              <a:t>интересам;</a:t>
            </a:r>
            <a:endParaRPr lang="ru-RU" dirty="0"/>
          </a:p>
          <a:p>
            <a:pPr algn="just"/>
            <a:r>
              <a:rPr lang="ru-RU" dirty="0"/>
              <a:t>	- уровень работы культурно-досуговых формирований подтверждается творческими достижениями;</a:t>
            </a:r>
          </a:p>
          <a:p>
            <a:pPr algn="just"/>
            <a:r>
              <a:rPr lang="ru-RU" dirty="0"/>
              <a:t>	- улучшились практические показатели развития работы модельных Домов культуры;</a:t>
            </a:r>
          </a:p>
          <a:p>
            <a:pPr algn="just"/>
            <a:r>
              <a:rPr lang="ru-RU" dirty="0"/>
              <a:t>	- улучшился кадровый состав учреждений;</a:t>
            </a:r>
          </a:p>
          <a:p>
            <a:pPr algn="just"/>
            <a:r>
              <a:rPr lang="ru-RU" dirty="0"/>
              <a:t>	- увеличивается количество работников домов культуры с высшим и средним профессиональным образованием.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624733"/>
            <a:ext cx="8229600" cy="438079"/>
          </a:xfrm>
        </p:spPr>
        <p:txBody>
          <a:bodyPr/>
          <a:lstStyle/>
          <a:p>
            <a:r>
              <a:rPr lang="ru-RU" sz="2000" dirty="0"/>
              <a:t>Модернизация муниципальных культурно-досуговых учреждений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2387083"/>
            <a:ext cx="8856984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843558"/>
            <a:ext cx="853178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Постановление </a:t>
            </a:r>
            <a:r>
              <a:rPr lang="ru-RU" dirty="0"/>
              <a:t>Правительства Иркутской области от 15.03.2016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№ 125-пп 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b="1" dirty="0" smtClean="0"/>
              <a:t>Критерии отбора (оборудование):</a:t>
            </a:r>
            <a:endParaRPr lang="ru-RU" b="1" dirty="0"/>
          </a:p>
          <a:p>
            <a:r>
              <a:rPr lang="ru-RU" dirty="0" smtClean="0"/>
              <a:t>- население </a:t>
            </a:r>
            <a:r>
              <a:rPr lang="ru-RU" dirty="0"/>
              <a:t>муниципального образования составляет не менее 500 человек;</a:t>
            </a:r>
          </a:p>
          <a:p>
            <a:r>
              <a:rPr lang="ru-RU" dirty="0" smtClean="0"/>
              <a:t>- в </a:t>
            </a:r>
            <a:r>
              <a:rPr lang="ru-RU" dirty="0"/>
              <a:t>собственности муниципального образования находится не менее одного здания </a:t>
            </a:r>
            <a:r>
              <a:rPr lang="ru-RU" dirty="0" smtClean="0"/>
              <a:t>(не </a:t>
            </a:r>
            <a:r>
              <a:rPr lang="ru-RU" dirty="0"/>
              <a:t>находится в аварийном состоянии и не требует капитального </a:t>
            </a:r>
            <a:r>
              <a:rPr lang="ru-RU" dirty="0" smtClean="0"/>
              <a:t>ремонта);</a:t>
            </a:r>
            <a:endParaRPr lang="ru-RU" dirty="0"/>
          </a:p>
          <a:p>
            <a:r>
              <a:rPr lang="ru-RU" dirty="0" smtClean="0"/>
              <a:t>- вместимость </a:t>
            </a:r>
            <a:r>
              <a:rPr lang="ru-RU" dirty="0"/>
              <a:t>зрительного зала здания (помещения) дома культуры </a:t>
            </a:r>
            <a:r>
              <a:rPr lang="ru-RU" dirty="0" smtClean="0"/>
              <a:t>составляет </a:t>
            </a:r>
            <a:r>
              <a:rPr lang="ru-RU" dirty="0"/>
              <a:t>не менее 100 зрительских мест;</a:t>
            </a:r>
          </a:p>
          <a:p>
            <a:r>
              <a:rPr lang="ru-RU" dirty="0" smtClean="0"/>
              <a:t>- наличие </a:t>
            </a:r>
            <a:r>
              <a:rPr lang="ru-RU" dirty="0"/>
              <a:t>не менее 2 комнат в здании (помещении) дома культуры для работы любительских объединений и кружковой работы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31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624733"/>
            <a:ext cx="8229600" cy="438079"/>
          </a:xfrm>
        </p:spPr>
        <p:txBody>
          <a:bodyPr/>
          <a:lstStyle/>
          <a:p>
            <a:r>
              <a:rPr lang="ru-RU" sz="2000" dirty="0"/>
              <a:t>Модернизация муниципальных культурно-досуговых учреждений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3548" y="1140589"/>
            <a:ext cx="8316924" cy="286232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2017 году получатели областной субсидии на развитие домов культуры </a:t>
            </a:r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получили также средства федерального бюджета </a:t>
            </a:r>
            <a:r>
              <a:rPr lang="ru-RU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по проекту Единой России «Местный дом культуры</a:t>
            </a:r>
            <a:r>
              <a:rPr lang="ru-RU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 	</a:t>
            </a:r>
          </a:p>
          <a:p>
            <a:pPr algn="just"/>
            <a:r>
              <a:rPr lang="ru-RU" dirty="0" smtClean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Общая </a:t>
            </a:r>
            <a:r>
              <a:rPr lang="ru-RU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сумма составила 23 миллиона 148,1 тысячи рублей из федерального бюджета и 46,5 миллионов рублей из областного бюджета. </a:t>
            </a:r>
            <a:endParaRPr lang="ru-RU" dirty="0" smtClean="0">
              <a:solidFill>
                <a:schemeClr val="dk1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/>
              <a:t>	</a:t>
            </a:r>
            <a:r>
              <a:rPr lang="ru-RU" dirty="0" smtClean="0"/>
              <a:t>Каждому </a:t>
            </a:r>
            <a:r>
              <a:rPr lang="ru-RU" dirty="0"/>
              <a:t>дому культуры предусмотрено на приобретение современного оборудования из федерального бюджета 492,512 тысяч рублей, из областного бюджета 895,1 тысячи рублей.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6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624733"/>
            <a:ext cx="8229600" cy="438079"/>
          </a:xfrm>
        </p:spPr>
        <p:txBody>
          <a:bodyPr/>
          <a:lstStyle/>
          <a:p>
            <a:r>
              <a:rPr lang="ru-RU" sz="2000" dirty="0"/>
              <a:t>Модернизация муниципальных культурно-досуговых учреждений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2387083"/>
            <a:ext cx="8856984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843558"/>
            <a:ext cx="853178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 </a:t>
            </a:r>
            <a:r>
              <a:rPr lang="ru-RU" b="1" dirty="0" smtClean="0">
                <a:solidFill>
                  <a:srgbClr val="FF0000"/>
                </a:solidFill>
              </a:rPr>
              <a:t>Критерии отбора на проведение </a:t>
            </a:r>
            <a:r>
              <a:rPr lang="ru-RU" b="1" u="sng" dirty="0" smtClean="0">
                <a:solidFill>
                  <a:srgbClr val="FF0000"/>
                </a:solidFill>
              </a:rPr>
              <a:t>текущего ремонта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pPr lvl="0" algn="just"/>
            <a:r>
              <a:rPr lang="ru-RU" dirty="0" smtClean="0"/>
              <a:t>- наличие </a:t>
            </a:r>
            <a:r>
              <a:rPr lang="ru-RU" dirty="0"/>
              <a:t>муниципального дома культуры, расположенного в городском поселении с числом жителей до 50 тысяч человек и (или) в сельском поселении;</a:t>
            </a:r>
          </a:p>
          <a:p>
            <a:pPr lvl="0" algn="just"/>
            <a:r>
              <a:rPr lang="ru-RU" dirty="0" smtClean="0"/>
              <a:t>- население </a:t>
            </a:r>
            <a:r>
              <a:rPr lang="ru-RU" dirty="0"/>
              <a:t>муниципального образования составляет не менее 500 человек;</a:t>
            </a:r>
          </a:p>
          <a:p>
            <a:pPr lvl="0" algn="just"/>
            <a:r>
              <a:rPr lang="ru-RU" dirty="0" smtClean="0"/>
              <a:t>- наличие </a:t>
            </a:r>
            <a:r>
              <a:rPr lang="ru-RU" dirty="0"/>
              <a:t>сметной документации на проведение работ;</a:t>
            </a:r>
          </a:p>
          <a:p>
            <a:pPr lvl="0" algn="just"/>
            <a:r>
              <a:rPr lang="ru-RU" dirty="0" smtClean="0"/>
              <a:t>- наличие </a:t>
            </a:r>
            <a:r>
              <a:rPr lang="ru-RU" dirty="0"/>
              <a:t>муниципальной </a:t>
            </a:r>
            <a:r>
              <a:rPr lang="ru-RU" dirty="0" smtClean="0"/>
              <a:t>программы;</a:t>
            </a:r>
            <a:endParaRPr lang="ru-RU" dirty="0"/>
          </a:p>
          <a:p>
            <a:pPr lvl="0" algn="just"/>
            <a:r>
              <a:rPr lang="ru-RU" dirty="0" smtClean="0"/>
              <a:t>- рост </a:t>
            </a:r>
            <a:r>
              <a:rPr lang="ru-RU" dirty="0"/>
              <a:t>числа участников мероприятий в муниципальных домах культуры по сравнению с предыдущим годом;</a:t>
            </a:r>
          </a:p>
          <a:p>
            <a:pPr lvl="0" algn="just"/>
            <a:r>
              <a:rPr lang="ru-RU" dirty="0" smtClean="0"/>
              <a:t>-укомплектованный </a:t>
            </a:r>
            <a:r>
              <a:rPr lang="ru-RU" dirty="0"/>
              <a:t>штат специалистами культурно-досуговой деятельности;</a:t>
            </a:r>
          </a:p>
          <a:p>
            <a:pPr algn="just"/>
            <a:r>
              <a:rPr lang="ru-RU" dirty="0" smtClean="0"/>
              <a:t>-здание </a:t>
            </a:r>
            <a:r>
              <a:rPr lang="ru-RU" dirty="0"/>
              <a:t>(помещение) дома культуры не находится в аварийном состоянии и не требует капитального ремонта;</a:t>
            </a:r>
          </a:p>
          <a:p>
            <a:pPr algn="just"/>
            <a:r>
              <a:rPr lang="ru-RU" dirty="0" smtClean="0"/>
              <a:t>-вместимость </a:t>
            </a:r>
            <a:r>
              <a:rPr lang="ru-RU" dirty="0"/>
              <a:t>зрительного зала здания (помещения) дома культуры составляет не менее 100 зрительских мест.»;</a:t>
            </a:r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8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624733"/>
            <a:ext cx="8229600" cy="438079"/>
          </a:xfrm>
        </p:spPr>
        <p:txBody>
          <a:bodyPr/>
          <a:lstStyle/>
          <a:p>
            <a:r>
              <a:rPr lang="ru-RU" sz="2000" dirty="0"/>
              <a:t>Модернизация муниципальных культурно-досуговых учреждений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2387083"/>
            <a:ext cx="8856984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843558"/>
            <a:ext cx="853178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b="1" dirty="0" smtClean="0"/>
              <a:t> </a:t>
            </a:r>
            <a:r>
              <a:rPr lang="ru-RU" b="1" dirty="0" smtClean="0"/>
              <a:t>		</a:t>
            </a:r>
            <a:r>
              <a:rPr lang="ru-RU" sz="2000" b="1" dirty="0" smtClean="0"/>
              <a:t>2018 год</a:t>
            </a:r>
            <a:endParaRPr lang="ru-RU" sz="2000" b="1" dirty="0"/>
          </a:p>
          <a:p>
            <a:pPr algn="just"/>
            <a:r>
              <a:rPr lang="ru-RU" b="1" dirty="0" smtClean="0"/>
              <a:t>Реализация проекта «100 модельных домов культуры </a:t>
            </a:r>
            <a:r>
              <a:rPr lang="ru-RU" b="1" dirty="0" err="1" smtClean="0"/>
              <a:t>Приангарью</a:t>
            </a:r>
            <a:r>
              <a:rPr lang="ru-RU" b="1" dirty="0" smtClean="0"/>
              <a:t>» -</a:t>
            </a:r>
          </a:p>
          <a:p>
            <a:pPr algn="just"/>
            <a:r>
              <a:rPr lang="ru-RU" dirty="0" smtClean="0"/>
              <a:t> </a:t>
            </a:r>
            <a:r>
              <a:rPr lang="ru-RU" sz="2500" b="1" dirty="0" smtClean="0"/>
              <a:t>43</a:t>
            </a:r>
            <a:r>
              <a:rPr lang="ru-RU" dirty="0" smtClean="0"/>
              <a:t> муниципальных учреждения </a:t>
            </a:r>
            <a:r>
              <a:rPr lang="ru-RU" dirty="0" err="1" smtClean="0"/>
              <a:t>культурно-досугового</a:t>
            </a:r>
            <a:r>
              <a:rPr lang="ru-RU" dirty="0" smtClean="0"/>
              <a:t> типа на </a:t>
            </a:r>
            <a:r>
              <a:rPr lang="ru-RU" b="1" i="1" dirty="0" smtClean="0">
                <a:solidFill>
                  <a:srgbClr val="FF0000"/>
                </a:solidFill>
              </a:rPr>
              <a:t>приобретение современного оборудования </a:t>
            </a:r>
            <a:r>
              <a:rPr lang="ru-RU" dirty="0" smtClean="0"/>
              <a:t>из областного бюджета получат средства в объеме </a:t>
            </a:r>
            <a:r>
              <a:rPr lang="ru-RU" b="1" dirty="0" smtClean="0"/>
              <a:t>36</a:t>
            </a:r>
            <a:r>
              <a:rPr lang="ru-RU" b="1" dirty="0"/>
              <a:t> 808,0 тыс. </a:t>
            </a:r>
            <a:r>
              <a:rPr lang="ru-RU" b="1" dirty="0" smtClean="0"/>
              <a:t>рублей.</a:t>
            </a:r>
          </a:p>
          <a:p>
            <a:pPr algn="just"/>
            <a:r>
              <a:rPr lang="ru-RU" dirty="0" smtClean="0"/>
              <a:t>Постановление Правительства Иркутской области от 15.03.2016  № 125-пп;</a:t>
            </a:r>
            <a:endParaRPr lang="ru-RU" dirty="0"/>
          </a:p>
          <a:p>
            <a:pPr algn="just"/>
            <a:r>
              <a:rPr lang="ru-RU" b="1" dirty="0" smtClean="0"/>
              <a:t>	</a:t>
            </a:r>
          </a:p>
          <a:p>
            <a:pPr algn="just"/>
            <a:r>
              <a:rPr lang="ru-RU" b="1" dirty="0" smtClean="0"/>
              <a:t>Реализация </a:t>
            </a:r>
            <a:r>
              <a:rPr lang="ru-RU" b="1" dirty="0"/>
              <a:t>проекта «Местный дом культуры</a:t>
            </a:r>
            <a:r>
              <a:rPr lang="ru-RU" b="1" dirty="0" smtClean="0"/>
              <a:t>» - </a:t>
            </a:r>
            <a:r>
              <a:rPr lang="ru-RU" sz="2500" b="1" dirty="0" smtClean="0"/>
              <a:t>37</a:t>
            </a:r>
            <a:r>
              <a:rPr lang="ru-RU" b="1" dirty="0" smtClean="0"/>
              <a:t> </a:t>
            </a:r>
            <a:r>
              <a:rPr lang="ru-RU" dirty="0" smtClean="0"/>
              <a:t>муниципальных домов культуры </a:t>
            </a:r>
            <a:r>
              <a:rPr lang="ru-RU" b="1" i="1" dirty="0" smtClean="0">
                <a:solidFill>
                  <a:srgbClr val="FF0000"/>
                </a:solidFill>
              </a:rPr>
              <a:t>на проведение текущего ремонта </a:t>
            </a:r>
            <a:r>
              <a:rPr lang="ru-RU" dirty="0" smtClean="0"/>
              <a:t>зданий </a:t>
            </a:r>
            <a:r>
              <a:rPr lang="ru-RU" dirty="0" smtClean="0"/>
              <a:t>получат 21,16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/>
              <a:t>млн. </a:t>
            </a:r>
            <a:r>
              <a:rPr lang="ru-RU" b="1" dirty="0"/>
              <a:t>рублей из федерального </a:t>
            </a:r>
            <a:r>
              <a:rPr lang="ru-RU" b="1" dirty="0" smtClean="0"/>
              <a:t>бюджета и </a:t>
            </a:r>
            <a:r>
              <a:rPr lang="ru-RU" b="1" dirty="0"/>
              <a:t>более 8 миллионов из областного бюджета.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Постановление </a:t>
            </a:r>
            <a:r>
              <a:rPr lang="ru-RU" dirty="0"/>
              <a:t>Правительства Иркутской области от 22.12.2017 </a:t>
            </a:r>
            <a:r>
              <a:rPr lang="ru-RU" dirty="0" smtClean="0"/>
              <a:t> № 870-пп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69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81690" y="266298"/>
            <a:ext cx="5180620" cy="234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indent="0" algn="ctr">
              <a:spcBef>
                <a:spcPct val="20000"/>
              </a:spcBef>
              <a:buFont typeface="Courier New" pitchFamily="49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ru-RU" sz="1400" dirty="0">
                <a:latin typeface="Palatino Linotype" pitchFamily="18" charset="0"/>
              </a:rPr>
              <a:t>Министерство</a:t>
            </a:r>
            <a:r>
              <a:rPr lang="ru-RU" sz="1400" dirty="0"/>
              <a:t> культуры и архивов Иркутской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90" y="254663"/>
            <a:ext cx="305213" cy="370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9702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/>
              <a:t>Строительство, реконструкция и капитальный ремонт объектов культуры Иркутской области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2387083"/>
            <a:ext cx="8856984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0697-566A-41BC-93A9-1D6F1E2B461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40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 БК 14.02.17</Template>
  <TotalTime>25357</TotalTime>
  <Words>190</Words>
  <Application>Microsoft Office PowerPoint</Application>
  <PresentationFormat>Экран (16:9)</PresentationFormat>
  <Paragraphs>135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Исполнительная</vt:lpstr>
      <vt:lpstr>Специальное оформление</vt:lpstr>
      <vt:lpstr>О ходе реализации мероприятий, направленных на развитие и укрепление материально-технической базы  муниципальных  домов культуры</vt:lpstr>
      <vt:lpstr>Модернизация муниципальных культурно-досуговых учреждений </vt:lpstr>
      <vt:lpstr>Модернизация муниципальных культурно-досуговых учреждений </vt:lpstr>
      <vt:lpstr>Модернизация муниципальных культурно-досуговых учреждений </vt:lpstr>
      <vt:lpstr>Модернизация муниципальных культурно-досуговых учреждений </vt:lpstr>
      <vt:lpstr>Модернизация муниципальных культурно-досуговых учреждений </vt:lpstr>
      <vt:lpstr>Модернизация муниципальных культурно-досуговых учреждений </vt:lpstr>
      <vt:lpstr>Модернизация муниципальных культурно-досуговых учреждений </vt:lpstr>
      <vt:lpstr>Строительство, реконструкция и капитальный ремонт объектов культуры Иркутской области</vt:lpstr>
      <vt:lpstr>Строительство, реконструкция и капитальный ремонт объектов культуры Иркутской области</vt:lpstr>
      <vt:lpstr>Строительство, реконструкция и капитальный ремонт объектов культуры Иркутской области</vt:lpstr>
      <vt:lpstr>Строительство, реконструкция и капитальный ремонт объектов культуры Иркутской области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мерах, принимаемых Правительством Иркутской области, направленных на повышение эффективности расходования средств областного бюджет</dc:title>
  <dc:creator>dyachuk</dc:creator>
  <cp:lastModifiedBy>dyachuk</cp:lastModifiedBy>
  <cp:revision>168</cp:revision>
  <cp:lastPrinted>2018-03-21T12:31:32Z</cp:lastPrinted>
  <dcterms:created xsi:type="dcterms:W3CDTF">2017-03-14T08:55:46Z</dcterms:created>
  <dcterms:modified xsi:type="dcterms:W3CDTF">2018-03-21T12:48:15Z</dcterms:modified>
</cp:coreProperties>
</file>