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517" r:id="rId2"/>
    <p:sldId id="1523" r:id="rId3"/>
    <p:sldId id="1514" r:id="rId4"/>
    <p:sldId id="1520" r:id="rId5"/>
    <p:sldId id="1522" r:id="rId6"/>
    <p:sldId id="1518" r:id="rId7"/>
    <p:sldId id="1519" r:id="rId8"/>
  </p:sldIdLst>
  <p:sldSz cx="8961438" cy="6721475"/>
  <p:notesSz cx="6797675" cy="9928225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6">
          <p15:clr>
            <a:srgbClr val="A4A3A4"/>
          </p15:clr>
        </p15:guide>
        <p15:guide id="2" pos="1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3" userDrawn="1">
          <p15:clr>
            <a:srgbClr val="A4A3A4"/>
          </p15:clr>
        </p15:guide>
        <p15:guide id="2" pos="2145" userDrawn="1">
          <p15:clr>
            <a:srgbClr val="A4A3A4"/>
          </p15:clr>
        </p15:guide>
        <p15:guide id="3" orient="horz" pos="3148" userDrawn="1">
          <p15:clr>
            <a:srgbClr val="A4A3A4"/>
          </p15:clr>
        </p15:guide>
        <p15:guide id="4" pos="2144" userDrawn="1">
          <p15:clr>
            <a:srgbClr val="A4A3A4"/>
          </p15:clr>
        </p15:guide>
        <p15:guide id="5" orient="horz" pos="3092" userDrawn="1">
          <p15:clr>
            <a:srgbClr val="A4A3A4"/>
          </p15:clr>
        </p15:guide>
        <p15:guide id="6" orient="horz" pos="3128" userDrawn="1">
          <p15:clr>
            <a:srgbClr val="A4A3A4"/>
          </p15:clr>
        </p15:guide>
        <p15:guide id="7" pos="2143" userDrawn="1">
          <p15:clr>
            <a:srgbClr val="A4A3A4"/>
          </p15:clr>
        </p15:guide>
        <p15:guide id="8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DFD"/>
    <a:srgbClr val="5EA1F5"/>
    <a:srgbClr val="2D85F1"/>
    <a:srgbClr val="000000"/>
    <a:srgbClr val="91B0FF"/>
    <a:srgbClr val="999999"/>
    <a:srgbClr val="0044F0"/>
    <a:srgbClr val="1F83EF"/>
    <a:srgbClr val="839FE7"/>
    <a:srgbClr val="CD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6433" autoAdjust="0"/>
  </p:normalViewPr>
  <p:slideViewPr>
    <p:cSldViewPr snapToObjects="1">
      <p:cViewPr varScale="1">
        <p:scale>
          <a:sx n="119" d="100"/>
          <a:sy n="119" d="100"/>
        </p:scale>
        <p:origin x="1440" y="42"/>
      </p:cViewPr>
      <p:guideLst>
        <p:guide orient="horz" pos="756"/>
        <p:guide pos="1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77" d="100"/>
          <a:sy n="77" d="100"/>
        </p:scale>
        <p:origin x="3276" y="102"/>
      </p:cViewPr>
      <p:guideLst>
        <p:guide orient="horz" pos="3113"/>
        <p:guide pos="2145"/>
        <p:guide orient="horz" pos="3148"/>
        <p:guide pos="2144"/>
        <p:guide orient="horz" pos="3092"/>
        <p:guide orient="horz" pos="3128"/>
        <p:guide pos="2143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.trifonov\Desktop\&#1048;&#1083;&#1100;&#1103;\&#1047;&#1072;&#1082;%20&#1057;&#1086;&#1073;&#1088;&#1072;&#1085;&#1080;&#1077;\&#1048;&#1089;&#1087;&#1086;&#1083;&#1085;&#1077;&#1085;&#1080;&#1077;%20&#1089;&#1090;&#1072;&#1090;&#1077;&#1081;%2016,%2017%20&#1079;&#1072;&#1082;&#1086;&#1085;&#1072;%20&#1086;%20&#1073;&#1102;&#1076;&#1078;&#1077;&#1090;&#1077;\&#1052;&#1080;&#1085;&#1092;&#1080;&#1085;%20&#1087;&#1086;%20&#1089;&#1090;%20%2016%20&#1082;%2015%20&#1084;&#1072;&#1103;%20(&#1086;&#1073;&#1085;&#1086;&#1074;&#1083;&#1077;&#1085;&#1085;&#1072;&#1103;)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87520189783971"/>
          <c:y val="0.17338863892013498"/>
          <c:w val="0.43867739923598659"/>
          <c:h val="0.70257938890360627"/>
        </c:manualLayout>
      </c:layout>
      <c:pieChart>
        <c:varyColors val="1"/>
        <c:ser>
          <c:idx val="1"/>
          <c:order val="0"/>
          <c:tx>
            <c:v>Объем финансирования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ГП!$B$3:$B$14</c:f>
              <c:strCache>
                <c:ptCount val="12"/>
                <c:pt idx="0">
                  <c:v>ГП Развитие ЖКХ</c:v>
                </c:pt>
                <c:pt idx="1">
                  <c:v>ГП Доступное жилье</c:v>
                </c:pt>
                <c:pt idx="2">
                  <c:v>ГП Развитие образования</c:v>
                </c:pt>
                <c:pt idx="3">
                  <c:v>ГП Дорожное хозяйство</c:v>
                </c:pt>
                <c:pt idx="4">
                  <c:v>ГП Развитие сельского хозяйства</c:v>
                </c:pt>
                <c:pt idx="5">
                  <c:v>ГП Экономическое развитие</c:v>
                </c:pt>
                <c:pt idx="6">
                  <c:v>ГП Развитие физической культуры</c:v>
                </c:pt>
                <c:pt idx="7">
                  <c:v>ГП Охрана окружающей среды</c:v>
                </c:pt>
                <c:pt idx="8">
                  <c:v>ГП Развитие культуры</c:v>
                </c:pt>
                <c:pt idx="9">
                  <c:v>ГП Социальная поддержка</c:v>
                </c:pt>
                <c:pt idx="10">
                  <c:v>ГП Развитие транспорта</c:v>
                </c:pt>
                <c:pt idx="11">
                  <c:v>ГП Молодежная политика</c:v>
                </c:pt>
              </c:strCache>
            </c:strRef>
          </c:cat>
          <c:val>
            <c:numRef>
              <c:f>ГП!$L$3:$L$14</c:f>
              <c:numCache>
                <c:formatCode>0.0</c:formatCode>
                <c:ptCount val="12"/>
                <c:pt idx="0">
                  <c:v>3.3591012099999999</c:v>
                </c:pt>
                <c:pt idx="1">
                  <c:v>3.1865601999999997</c:v>
                </c:pt>
                <c:pt idx="2">
                  <c:v>2.3642047000000002</c:v>
                </c:pt>
                <c:pt idx="3">
                  <c:v>1.9049103000000003</c:v>
                </c:pt>
                <c:pt idx="4">
                  <c:v>0.98067490000000002</c:v>
                </c:pt>
                <c:pt idx="5">
                  <c:v>0.54706833999999993</c:v>
                </c:pt>
                <c:pt idx="6">
                  <c:v>0.47067550000000002</c:v>
                </c:pt>
                <c:pt idx="7">
                  <c:v>0.45709679999999991</c:v>
                </c:pt>
                <c:pt idx="8">
                  <c:v>0.27538389999999996</c:v>
                </c:pt>
                <c:pt idx="9">
                  <c:v>0.1155732</c:v>
                </c:pt>
                <c:pt idx="10">
                  <c:v>6.1379300000000005E-2</c:v>
                </c:pt>
                <c:pt idx="11">
                  <c:v>4.0000000000000002E-4</c:v>
                </c:pt>
              </c:numCache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635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0.71727</cdr:x>
      <cdr:y>0.27499</cdr:y>
    </cdr:from>
    <cdr:to>
      <cdr:x>0.99978</cdr:x>
      <cdr:y>0.41052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84236" y="1466799"/>
          <a:ext cx="2238788" cy="7229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Развитие ЖКХ и формирование современной городской среды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0.71154</cdr:x>
      <cdr:y>0.7</cdr:y>
    </cdr:from>
    <cdr:to>
      <cdr:x>0.74038</cdr:x>
      <cdr:y>0.74286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638800" y="3733800"/>
          <a:ext cx="228600" cy="228600"/>
        </a:xfrm>
        <a:prstGeom xmlns:a="http://schemas.openxmlformats.org/drawingml/2006/main" prst="rect">
          <a:avLst/>
        </a:prstGeom>
        <a:solidFill xmlns:a="http://schemas.openxmlformats.org/drawingml/2006/main">
          <a:srgbClr val="91B0FF"/>
        </a:solidFill>
        <a:ln xmlns:a="http://schemas.openxmlformats.org/drawingml/2006/main" w="3175" cap="rnd" cmpd="sng" algn="ctr">
          <a:solidFill>
            <a:srgbClr val="91B0FF"/>
          </a:solidFill>
          <a:prstDash val="solid"/>
          <a:round/>
          <a:headEnd type="none"/>
          <a:tailEnd type="triangle" w="med" len="lg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endParaRPr lang="ru-RU" smtClean="0">
            <a:latin typeface="Arial" charset="0"/>
          </a:endParaRPr>
        </a:p>
      </cdr:txBody>
    </cdr:sp>
  </cdr:relSizeAnchor>
  <cdr:relSizeAnchor xmlns:cdr="http://schemas.openxmlformats.org/drawingml/2006/chartDrawing">
    <cdr:from>
      <cdr:x>0.75</cdr:x>
      <cdr:y>0.7</cdr:y>
    </cdr:from>
    <cdr:to>
      <cdr:x>0.94231</cdr:x>
      <cdr:y>0.74286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43600" y="3733800"/>
          <a:ext cx="1524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/>
            <a:t>Доступное жилье </a:t>
          </a:r>
          <a:endParaRPr lang="ru-RU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0"/>
            <a:ext cx="2944549" cy="49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64" tIns="44935" rIns="89864" bIns="44935" numCol="1" anchor="t" anchorCtr="0" compatLnSpc="1">
            <a:prstTxWarp prst="textNoShape">
              <a:avLst/>
            </a:prstTxWarp>
          </a:bodyPr>
          <a:lstStyle>
            <a:lvl1pPr defTabSz="900496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43" y="10"/>
            <a:ext cx="2944549" cy="49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64" tIns="44935" rIns="89864" bIns="44935" numCol="1" anchor="t" anchorCtr="0" compatLnSpc="1">
            <a:prstTxWarp prst="textNoShape">
              <a:avLst/>
            </a:prstTxWarp>
          </a:bodyPr>
          <a:lstStyle>
            <a:lvl1pPr algn="r" defTabSz="900496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1865A0F-8B43-4C59-8099-B2E0A7D2DBC4}" type="datetime1">
              <a:rPr lang="en-US"/>
              <a:pPr>
                <a:defRPr/>
              </a:pPr>
              <a:t>6/29/2018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35077"/>
            <a:ext cx="2944549" cy="49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64" tIns="44935" rIns="89864" bIns="44935" numCol="1" anchor="b" anchorCtr="0" compatLnSpc="1">
            <a:prstTxWarp prst="textNoShape">
              <a:avLst/>
            </a:prstTxWarp>
          </a:bodyPr>
          <a:lstStyle>
            <a:lvl1pPr defTabSz="900496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43" y="9435077"/>
            <a:ext cx="2944549" cy="49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64" tIns="44935" rIns="89864" bIns="44935" numCol="1" anchor="b" anchorCtr="0" compatLnSpc="1">
            <a:prstTxWarp prst="textNoShape">
              <a:avLst/>
            </a:prstTxWarp>
          </a:bodyPr>
          <a:lstStyle>
            <a:lvl1pPr algn="r" defTabSz="900496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25F3FB9-354B-43BA-B5EA-5D7FB4BF3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94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9239" y="9456662"/>
            <a:ext cx="540705" cy="175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00496">
              <a:defRPr sz="1100" smtClean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DA31AA3-0690-4B60-81EB-30010F004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37" name="McK Separator" hidden="1"/>
          <p:cNvSpPr>
            <a:spLocks noChangeShapeType="1"/>
          </p:cNvSpPr>
          <p:nvPr/>
        </p:nvSpPr>
        <p:spPr bwMode="auto">
          <a:xfrm>
            <a:off x="815033" y="1504853"/>
            <a:ext cx="51977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1965" tIns="45984" rIns="91965" bIns="45984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503238" y="330200"/>
            <a:ext cx="6010275" cy="4506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65" tIns="45984" rIns="91965" bIns="45984" rtlCol="0" anchor="ctr"/>
          <a:lstStyle/>
          <a:p>
            <a:pPr lvl="0"/>
            <a:endParaRPr lang="ru-RU" noProof="0"/>
          </a:p>
        </p:txBody>
      </p:sp>
      <p:sp>
        <p:nvSpPr>
          <p:cNvPr id="10" name="Заметки 9"/>
          <p:cNvSpPr>
            <a:spLocks noGrp="1"/>
          </p:cNvSpPr>
          <p:nvPr>
            <p:ph type="body" sz="quarter" idx="3"/>
          </p:nvPr>
        </p:nvSpPr>
        <p:spPr>
          <a:xfrm>
            <a:off x="447164" y="5012490"/>
            <a:ext cx="6122189" cy="4367086"/>
          </a:xfrm>
          <a:prstGeom prst="rect">
            <a:avLst/>
          </a:prstGeom>
        </p:spPr>
        <p:txBody>
          <a:bodyPr vert="horz" lIns="91965" tIns="45984" rIns="91965" bIns="45984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753371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503238" y="327025"/>
            <a:ext cx="6010275" cy="4506913"/>
          </a:xfrm>
          <a:prstGeom prst="rect">
            <a:avLst/>
          </a:prstGeom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xfrm>
            <a:off x="447398" y="5011099"/>
            <a:ext cx="6121651" cy="4386908"/>
          </a:xfrm>
          <a:prstGeom prst="rect">
            <a:avLst/>
          </a:prstGeom>
          <a:ln/>
        </p:spPr>
        <p:txBody>
          <a:bodyPr>
            <a:noAutofit/>
          </a:bodyPr>
          <a:lstStyle/>
          <a:p>
            <a:endParaRPr lang="ru-RU" sz="1400" dirty="0">
              <a:latin typeface="+mn-lt"/>
            </a:endParaRPr>
          </a:p>
        </p:txBody>
      </p:sp>
      <p:sp>
        <p:nvSpPr>
          <p:cNvPr id="54277" name="Номер слайда 4"/>
          <p:cNvSpPr>
            <a:spLocks noGrp="1"/>
          </p:cNvSpPr>
          <p:nvPr>
            <p:ph type="sldNum" sz="quarter" idx="5"/>
          </p:nvPr>
        </p:nvSpPr>
        <p:spPr>
          <a:xfrm>
            <a:off x="5919048" y="9453967"/>
            <a:ext cx="540448" cy="175044"/>
          </a:xfrm>
        </p:spPr>
        <p:txBody>
          <a:bodyPr/>
          <a:lstStyle/>
          <a:p>
            <a:pPr>
              <a:defRPr/>
            </a:pPr>
            <a:fld id="{4A7017CF-5B63-4DAB-9C36-8922AAE1B829}" type="slidenum">
              <a:rPr lang="en-US" smtClean="0">
                <a:latin typeface="Arial" pitchFamily="34" charset="0"/>
              </a:rPr>
              <a:pPr>
                <a:defRPr/>
              </a:pPr>
              <a:t>0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106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A31AA3-0690-4B60-81EB-30010F004D7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97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A31AA3-0690-4B60-81EB-30010F004D7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98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A31AA3-0690-4B60-81EB-30010F004D7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11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A31AA3-0690-4B60-81EB-30010F004D7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7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40013" y="2139950"/>
            <a:ext cx="5027612" cy="4527550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cs typeface="+mn-cs"/>
                </a:rPr>
                <a:t>КОНФИДЕНЦИАЛЬНО</a:t>
              </a:r>
              <a:endParaRPr lang="en-US" sz="1400">
                <a:cs typeface="+mn-cs"/>
              </a:endParaRPr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defRPr/>
              </a:pPr>
              <a:r>
                <a:rPr lang="ru-RU" sz="1400">
                  <a:cs typeface="+mn-cs"/>
                </a:rPr>
                <a:t>Тип документа</a:t>
              </a:r>
              <a:endParaRPr lang="en-US" sz="1400">
                <a:cs typeface="+mn-cs"/>
              </a:endParaRPr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ru-RU" sz="1400">
                  <a:cs typeface="+mn-cs"/>
                </a:rPr>
                <a:t>Дата</a:t>
              </a:r>
              <a:endParaRPr lang="en-US" sz="1400">
                <a:cs typeface="+mn-cs"/>
              </a:endParaRPr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04863" eaLnBrk="0" hangingPunct="0">
                <a:defRPr/>
              </a:pPr>
              <a:r>
                <a:rPr lang="ru-RU" sz="900">
                  <a:cs typeface="+mn-cs"/>
                </a:rPr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04863" eaLnBrk="0" hangingPunct="0">
                <a:defRPr/>
              </a:pPr>
              <a:endParaRPr lang="ru-RU" sz="900">
                <a:cs typeface="+mn-cs"/>
              </a:endParaRPr>
            </a:p>
            <a:p>
              <a:pPr defTabSz="804863" eaLnBrk="0" hangingPunct="0">
                <a:defRPr/>
              </a:pPr>
              <a:r>
                <a:rPr lang="ru-RU" sz="900">
                  <a:cs typeface="+mn-cs"/>
                </a:rPr>
                <a:t>Настоящий отчет был использован консультантами </a:t>
              </a:r>
              <a:br>
                <a:rPr lang="ru-RU" sz="900">
                  <a:cs typeface="+mn-cs"/>
                </a:rPr>
              </a:br>
              <a:r>
                <a:rPr lang="ru-RU" sz="900">
                  <a:cs typeface="+mn-cs"/>
                </a:rPr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19100" y="342900"/>
            <a:ext cx="304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895350">
              <a:buSzPct val="120000"/>
              <a:defRPr/>
            </a:pPr>
            <a:r>
              <a:rPr lang="en-US" sz="1400">
                <a:cs typeface="+mn-cs"/>
              </a:rPr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19100" y="582613"/>
            <a:ext cx="399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19100" y="800100"/>
            <a:ext cx="3571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16" y="2701925"/>
            <a:ext cx="5027611" cy="369332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0016" y="3883025"/>
            <a:ext cx="5027611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oc id"/>
          <p:cNvSpPr>
            <a:spLocks noGrp="1" noChangeArrowheads="1"/>
          </p:cNvSpPr>
          <p:nvPr>
            <p:ph type="ftr" sz="quarter" idx="10"/>
          </p:nvPr>
        </p:nvSpPr>
        <p:spPr>
          <a:xfrm>
            <a:off x="8737600" y="36513"/>
            <a:ext cx="0" cy="123825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52" y="1273175"/>
            <a:ext cx="4924425" cy="9233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6794-2E90-4EBE-83E1-4C6B766D0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56004" y="230188"/>
            <a:ext cx="584775" cy="2265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6812" y="230188"/>
            <a:ext cx="1477328" cy="2265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7AB8B-3997-4A42-B101-827479F80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066" y="230188"/>
            <a:ext cx="8621711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4C04-759E-4915-ABBD-482F96D33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EDA6E-D7B2-4F8C-8685-E8F6D5868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4319590"/>
            <a:ext cx="7616825" cy="61555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25" y="2849565"/>
            <a:ext cx="761682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D16D3-F77B-4C7C-B970-8A0260CD5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238" y="1273177"/>
            <a:ext cx="4232276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6913" y="1273177"/>
            <a:ext cx="4233862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D5893-53F4-4506-9072-EB5D0C84D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9875"/>
            <a:ext cx="8066088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75" y="1504950"/>
            <a:ext cx="39592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675" y="2132013"/>
            <a:ext cx="3959225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952" y="1504950"/>
            <a:ext cx="396081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952" y="2132013"/>
            <a:ext cx="3960813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8096F-7BA6-4F3B-8F92-6CA2A1866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2D7A9-89F1-41BB-AED4-953FEF4E5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78DE-41D3-45E3-9CA1-DF1464955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8290"/>
            <a:ext cx="2947987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13" y="268290"/>
            <a:ext cx="5010150" cy="19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7677" y="1406525"/>
            <a:ext cx="2947987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D22A4-5930-4B60-994B-854F4A1E9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77" y="4705352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5777" y="600077"/>
            <a:ext cx="5376863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5777" y="5260974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334B5-2928-43CE-A47C-B2AFAFCEE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26" Type="http://schemas.openxmlformats.org/officeDocument/2006/relationships/tags" Target="../tags/tag1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5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23" Type="http://schemas.openxmlformats.org/officeDocument/2006/relationships/tags" Target="../tags/tag10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tags" Target="../tags/tag9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34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-6350" y="-22225"/>
            <a:ext cx="8963025" cy="236538"/>
            <a:chOff x="-4" y="-14"/>
            <a:chExt cx="5646" cy="149"/>
          </a:xfrm>
        </p:grpSpPr>
        <p:sp>
          <p:nvSpPr>
            <p:cNvPr id="122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2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3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4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5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6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7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8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29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0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4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5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6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377" name="Freeform 353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6403975" y="-20638"/>
            <a:ext cx="2559050" cy="23495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20" name="AutoShape 196"/>
          <p:cNvSpPr>
            <a:spLocks noChangeAspect="1" noChangeArrowheads="1" noTextEdit="1"/>
          </p:cNvSpPr>
          <p:nvPr>
            <p:custDataLst>
              <p:tags r:id="rId17"/>
            </p:custDataLst>
          </p:nvPr>
        </p:nvSpPr>
        <p:spPr bwMode="auto">
          <a:xfrm>
            <a:off x="-6350" y="-26988"/>
            <a:ext cx="8991600" cy="25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1036" name="Group 3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763" y="6484938"/>
            <a:ext cx="8958262" cy="258762"/>
            <a:chOff x="3" y="4085"/>
            <a:chExt cx="5643" cy="163"/>
          </a:xfrm>
        </p:grpSpPr>
        <p:sp>
          <p:nvSpPr>
            <p:cNvPr id="1060" name="Rectangle 36"/>
            <p:cNvSpPr>
              <a:spLocks noChangeArrowheads="1"/>
            </p:cNvSpPr>
            <p:nvPr userDrawn="1">
              <p:custDataLst>
                <p:tags r:id="rId26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378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794C994-0D96-468B-BB4F-3C9C8F67A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119063" y="230188"/>
            <a:ext cx="8618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122238" y="1273175"/>
            <a:ext cx="86185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40" name="McK Slide Elements"/>
          <p:cNvGrpSpPr>
            <a:grpSpLocks/>
          </p:cNvGrpSpPr>
          <p:nvPr/>
        </p:nvGrpSpPr>
        <p:grpSpPr bwMode="auto">
          <a:xfrm>
            <a:off x="122238" y="531813"/>
            <a:ext cx="8618537" cy="6167437"/>
            <a:chOff x="77" y="335"/>
            <a:chExt cx="5429" cy="3885"/>
          </a:xfrm>
        </p:grpSpPr>
        <p:sp>
          <p:nvSpPr>
            <p:cNvPr id="1032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895350">
                <a:defRPr/>
              </a:pPr>
              <a:r>
                <a:rPr lang="en-US" sz="1600">
                  <a:cs typeface="+mn-cs"/>
                </a:rPr>
                <a:t>Unit of measure</a:t>
              </a:r>
            </a:p>
          </p:txBody>
        </p:sp>
        <p:sp>
          <p:nvSpPr>
            <p:cNvPr id="2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06450" indent="-806450" defTabSz="895350"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  <a:cs typeface="+mn-cs"/>
                </a:rPr>
                <a:t>	</a:t>
              </a:r>
              <a:r>
                <a:rPr lang="en-US">
                  <a:solidFill>
                    <a:srgbClr val="000000"/>
                  </a:solidFill>
                  <a:cs typeface="+mn-cs"/>
                </a:rPr>
                <a:t>*</a:t>
              </a:r>
              <a:r>
                <a:rPr lang="ru-RU">
                  <a:solidFill>
                    <a:srgbClr val="000000"/>
                  </a:solidFill>
                  <a:cs typeface="+mn-cs"/>
                </a:rPr>
                <a:t>	Сноска</a:t>
              </a:r>
              <a:endParaRPr lang="en-US">
                <a:solidFill>
                  <a:srgbClr val="000000"/>
                </a:solidFill>
                <a:cs typeface="+mn-cs"/>
              </a:endParaRPr>
            </a:p>
            <a:p>
              <a:pPr marL="806450" indent="-806450" defTabSz="895350">
                <a:spcBef>
                  <a:spcPct val="20000"/>
                </a:spcBef>
                <a:tabLst>
                  <a:tab pos="717550" algn="r"/>
                </a:tabLst>
                <a:defRPr/>
              </a:pPr>
              <a:r>
                <a:rPr lang="ru-RU">
                  <a:solidFill>
                    <a:srgbClr val="000000"/>
                  </a:solidFill>
                  <a:cs typeface="+mn-cs"/>
                </a:rPr>
                <a:t>	Источник</a:t>
              </a:r>
              <a:r>
                <a:rPr lang="en-US">
                  <a:solidFill>
                    <a:srgbClr val="000000"/>
                  </a:solidFill>
                  <a:cs typeface="+mn-cs"/>
                </a:rPr>
                <a:t>:</a:t>
              </a:r>
              <a:r>
                <a:rPr lang="ru-RU">
                  <a:solidFill>
                    <a:srgbClr val="000000"/>
                  </a:solidFill>
                  <a:cs typeface="+mn-cs"/>
                </a:rPr>
                <a:t>	Источник</a:t>
              </a:r>
              <a:endParaRPr lang="en-US">
                <a:solidFill>
                  <a:srgbClr val="000000"/>
                </a:solidFill>
                <a:cs typeface="+mn-cs"/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5400000">
            <a:off x="8027194" y="2710656"/>
            <a:ext cx="17287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cs typeface="+mn-cs"/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403431" y="4217194"/>
            <a:ext cx="976313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600">
                <a:cs typeface="+mn-cs"/>
              </a:rPr>
              <a:t>Printed 08/06/2006 17:52:59</a:t>
            </a:r>
          </a:p>
        </p:txBody>
      </p:sp>
      <p:sp>
        <p:nvSpPr>
          <p:cNvPr id="1029" name="doc id"/>
          <p:cNvSpPr>
            <a:spLocks noGrp="1" noChangeArrowheads="1"/>
          </p:cNvSpPr>
          <p:nvPr>
            <p:ph type="ftr" sz="quarter" idx="3"/>
            <p:custDataLst>
              <p:tags r:id="rId24"/>
            </p:custDataLst>
          </p:nvPr>
        </p:nvSpPr>
        <p:spPr bwMode="auto">
          <a:xfrm>
            <a:off x="147638" y="36513"/>
            <a:ext cx="18065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graphicFrame>
        <p:nvGraphicFramePr>
          <p:cNvPr id="1031" name="AutoShape 7"/>
          <p:cNvGraphicFramePr>
            <a:graphicFrameLocks/>
          </p:cNvGraphicFramePr>
          <p:nvPr>
            <p:custDataLst>
              <p:tags r:id="rId25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" r:id="rId27" imgW="0" imgH="0" progId="">
                  <p:embed/>
                </p:oleObj>
              </mc:Choice>
              <mc:Fallback>
                <p:oleObj r:id="rId27" imgW="0" imgH="0" progId="">
                  <p:embed/>
                  <p:pic>
                    <p:nvPicPr>
                      <p:cNvPr id="0" name="AutoShape 168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dt="0"/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4463" indent="-142875" algn="l" defTabSz="89535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5275" indent="-149225" algn="l" defTabSz="895350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1800" indent="-134938" algn="l" defTabSz="89535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2613" indent="-149225" algn="l" defTabSz="89535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398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4970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542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11413" indent="-149225" algn="l" defTabSz="89535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одержимое 2"/>
          <p:cNvSpPr>
            <a:spLocks noGrp="1"/>
          </p:cNvSpPr>
          <p:nvPr>
            <p:ph idx="4294967295"/>
          </p:nvPr>
        </p:nvSpPr>
        <p:spPr>
          <a:xfrm>
            <a:off x="442119" y="1760537"/>
            <a:ext cx="8153400" cy="289560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2"/>
                </a:solidFill>
                <a:latin typeface="Cambria" pitchFamily="18" charset="0"/>
              </a:rPr>
              <a:t>Информация об опыте реализации положений статьи 16 Закона </a:t>
            </a:r>
            <a:r>
              <a:rPr lang="ru-RU" sz="3200" dirty="0">
                <a:solidFill>
                  <a:schemeClr val="tx2"/>
                </a:solidFill>
                <a:latin typeface="Cambria" pitchFamily="18" charset="0"/>
              </a:rPr>
              <a:t>Иркутской области от </a:t>
            </a:r>
            <a:r>
              <a:rPr lang="ru-RU" sz="3200" dirty="0" smtClean="0">
                <a:solidFill>
                  <a:schemeClr val="tx2"/>
                </a:solidFill>
                <a:latin typeface="Cambria" pitchFamily="18" charset="0"/>
              </a:rPr>
              <a:t>21 </a:t>
            </a:r>
            <a:r>
              <a:rPr lang="ru-RU" sz="3200" dirty="0">
                <a:solidFill>
                  <a:schemeClr val="tx2"/>
                </a:solidFill>
                <a:latin typeface="Cambria" pitchFamily="18" charset="0"/>
              </a:rPr>
              <a:t>декабря 2016 года № 121-ОЗ «Об областном бюджете на 2017 </a:t>
            </a:r>
            <a:r>
              <a:rPr lang="ru-RU" sz="3200" dirty="0" smtClean="0">
                <a:solidFill>
                  <a:schemeClr val="tx2"/>
                </a:solidFill>
                <a:latin typeface="Cambria" pitchFamily="18" charset="0"/>
              </a:rPr>
              <a:t>годы </a:t>
            </a:r>
            <a:r>
              <a:rPr lang="ru-RU" sz="3200" dirty="0">
                <a:solidFill>
                  <a:schemeClr val="tx2"/>
                </a:solidFill>
                <a:latin typeface="Cambria" pitchFamily="18" charset="0"/>
              </a:rPr>
              <a:t>на плановый период 2018 и 2019 годов</a:t>
            </a:r>
            <a:r>
              <a:rPr lang="ru-RU" sz="3200" dirty="0" smtClean="0">
                <a:solidFill>
                  <a:schemeClr val="tx2"/>
                </a:solidFill>
                <a:latin typeface="Cambria" pitchFamily="18" charset="0"/>
              </a:rPr>
              <a:t>»</a:t>
            </a:r>
            <a:endParaRPr lang="ru-RU" sz="800" i="1" dirty="0" smtClean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5919" y="5838606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ru-RU" sz="1800" b="1" i="1" dirty="0" smtClean="0">
                <a:solidFill>
                  <a:schemeClr val="tx2"/>
                </a:solidFill>
                <a:latin typeface="Cambria" pitchFamily="18" charset="0"/>
              </a:rPr>
              <a:t>Заместитель министра </a:t>
            </a:r>
            <a:r>
              <a:rPr lang="ru-RU" sz="1800" b="1" i="1" dirty="0">
                <a:solidFill>
                  <a:schemeClr val="tx2"/>
                </a:solidFill>
                <a:latin typeface="Cambria" pitchFamily="18" charset="0"/>
              </a:rPr>
              <a:t>экономического развития Иркутской области – </a:t>
            </a:r>
            <a:r>
              <a:rPr lang="ru-RU" sz="1800" b="1" i="1" dirty="0" smtClean="0">
                <a:solidFill>
                  <a:schemeClr val="tx2"/>
                </a:solidFill>
                <a:latin typeface="Cambria" pitchFamily="18" charset="0"/>
              </a:rPr>
              <a:t>М.Н. Петрова</a:t>
            </a:r>
            <a:endParaRPr lang="ru-RU" sz="1800" b="1" i="1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F4C04-759E-4915-ABBD-482F96D33D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118954" y="409675"/>
            <a:ext cx="6629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/>
              <a:t>Статья 16 Закона о бюджете на 2017 год устанавливает:</a:t>
            </a:r>
            <a:endParaRPr lang="ru-RU" sz="1800" b="1" dirty="0"/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46919" y="1231305"/>
            <a:ext cx="4572000" cy="9144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headEnd type="none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Срок распределения </a:t>
            </a:r>
            <a:r>
              <a:rPr lang="ru-RU" sz="1600" b="1" dirty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субсидий, предоставляемых </a:t>
            </a:r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местным бюджетам 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5623719" y="1207326"/>
            <a:ext cx="2667000" cy="914400"/>
          </a:xfrm>
          <a:prstGeom prst="roundRect">
            <a:avLst/>
          </a:prstGeom>
          <a:ln>
            <a:headEnd type="none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1 апреля 2017 года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720868" y="2401008"/>
            <a:ext cx="4572000" cy="1467968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headEnd type="none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</a:rPr>
              <a:t>Срок </a:t>
            </a:r>
            <a:r>
              <a:rPr lang="ru-RU" sz="1600" b="1" dirty="0">
                <a:solidFill>
                  <a:schemeClr val="accent1">
                    <a:lumMod val="10000"/>
                  </a:schemeClr>
                </a:solidFill>
              </a:rPr>
              <a:t>распределения дополнительных </a:t>
            </a:r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</a:rPr>
              <a:t>средств субсидий местным бюджетам в случае увеличения общего объема средств в течение текущего года путем внесения изменений в Закон о бюджете</a:t>
            </a:r>
            <a:endParaRPr lang="ru-RU" sz="1600" b="1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623719" y="2415693"/>
            <a:ext cx="2667000" cy="1467969"/>
          </a:xfrm>
          <a:prstGeom prst="roundRect">
            <a:avLst/>
          </a:prstGeom>
          <a:ln>
            <a:headEnd type="none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не </a:t>
            </a:r>
            <a:r>
              <a:rPr lang="ru-RU" sz="1600" b="1" dirty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позднее 30 календарных дней со дня вступления в силу </a:t>
            </a:r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изменений в Закон о бюджете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720868" y="4273019"/>
            <a:ext cx="4572000" cy="9144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headEnd type="none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Срок заключения соглашений с ОМС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5660775" y="4270681"/>
            <a:ext cx="2667000" cy="914400"/>
          </a:xfrm>
          <a:prstGeom prst="roundRect">
            <a:avLst/>
          </a:prstGeom>
          <a:ln>
            <a:headEnd type="none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не позднее </a:t>
            </a:r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1 </a:t>
            </a:r>
            <a:r>
              <a:rPr lang="ru-RU" sz="1600" b="1" dirty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месяца со дня </a:t>
            </a:r>
            <a:r>
              <a:rPr lang="ru-RU" sz="1600" b="1" dirty="0" smtClean="0">
                <a:solidFill>
                  <a:schemeClr val="accent1">
                    <a:lumMod val="10000"/>
                  </a:schemeClr>
                </a:solidFill>
                <a:latin typeface="Arial" charset="0"/>
              </a:rPr>
              <a:t>распределения субсидий НПА</a:t>
            </a:r>
            <a:endParaRPr lang="ru-RU" sz="1600" b="1" dirty="0">
              <a:solidFill>
                <a:schemeClr val="accent1">
                  <a:lumMod val="1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4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F4C04-759E-4915-ABBD-482F96D33D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8954" y="409675"/>
            <a:ext cx="66294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Предоставление субсидий местным бюджетам по направлениям государственных программ Иркутской области</a:t>
            </a:r>
            <a:endParaRPr lang="ru-RU" sz="1400" b="1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763748"/>
              </p:ext>
            </p:extLst>
          </p:nvPr>
        </p:nvGraphicFramePr>
        <p:xfrm>
          <a:off x="628438" y="1233860"/>
          <a:ext cx="7924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041917" y="988057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b="1" i="1" dirty="0" smtClean="0">
                <a:solidFill>
                  <a:schemeClr val="tx2"/>
                </a:solidFill>
                <a:latin typeface="Cambria" pitchFamily="18" charset="0"/>
              </a:rPr>
              <a:t>13,</a:t>
            </a:r>
            <a:r>
              <a:rPr lang="ru-RU" sz="1800" b="1" i="1" dirty="0" smtClean="0">
                <a:solidFill>
                  <a:schemeClr val="tx2"/>
                </a:solidFill>
                <a:latin typeface="Cambria" pitchFamily="18" charset="0"/>
              </a:rPr>
              <a:t>9</a:t>
            </a:r>
            <a:r>
              <a:rPr lang="en-US" sz="1800" b="1" i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ru-RU" sz="1800" b="1" i="1" dirty="0" smtClean="0">
                <a:solidFill>
                  <a:schemeClr val="tx2"/>
                </a:solidFill>
                <a:latin typeface="Cambria" pitchFamily="18" charset="0"/>
              </a:rPr>
              <a:t>млрд руб.</a:t>
            </a:r>
            <a:endParaRPr lang="ru-RU" sz="1800" b="1" i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5928519" y="2665702"/>
            <a:ext cx="228600" cy="228600"/>
          </a:xfrm>
          <a:prstGeom prst="rect">
            <a:avLst/>
          </a:prstGeom>
          <a:solidFill>
            <a:srgbClr val="C7E0FB"/>
          </a:solidFill>
          <a:ln w="3175" cap="rnd" cmpd="sng" algn="ctr">
            <a:solidFill>
              <a:srgbClr val="C7E0FB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413919" y="5742659"/>
            <a:ext cx="228600" cy="228600"/>
          </a:xfrm>
          <a:prstGeom prst="rect">
            <a:avLst/>
          </a:prstGeom>
          <a:solidFill>
            <a:srgbClr val="5EA6F4"/>
          </a:solidFill>
          <a:ln w="3175" cap="rnd" cmpd="sng" algn="ctr">
            <a:solidFill>
              <a:srgbClr val="5EA6F4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270919" y="4142459"/>
            <a:ext cx="228600" cy="228600"/>
          </a:xfrm>
          <a:prstGeom prst="rect">
            <a:avLst/>
          </a:prstGeom>
          <a:solidFill>
            <a:srgbClr val="CDD9F5"/>
          </a:solidFill>
          <a:ln w="3175" cap="rnd" cmpd="sng" algn="ctr">
            <a:solidFill>
              <a:srgbClr val="CDD9F5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499519" y="2260608"/>
            <a:ext cx="228600" cy="228600"/>
          </a:xfrm>
          <a:prstGeom prst="rect">
            <a:avLst/>
          </a:prstGeom>
          <a:solidFill>
            <a:srgbClr val="839FE7"/>
          </a:solidFill>
          <a:ln w="3175" cap="rnd" cmpd="sng" algn="ctr">
            <a:solidFill>
              <a:srgbClr val="839FE7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185319" y="1803408"/>
            <a:ext cx="228600" cy="228600"/>
          </a:xfrm>
          <a:prstGeom prst="rect">
            <a:avLst/>
          </a:prstGeom>
          <a:solidFill>
            <a:srgbClr val="1F83EF"/>
          </a:solidFill>
          <a:ln w="3175" cap="rnd" cmpd="sng" algn="ctr">
            <a:solidFill>
              <a:srgbClr val="1F83EF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718719" y="1433982"/>
            <a:ext cx="228600" cy="228600"/>
          </a:xfrm>
          <a:prstGeom prst="rect">
            <a:avLst/>
          </a:prstGeom>
          <a:solidFill>
            <a:srgbClr val="0044F0"/>
          </a:solidFill>
          <a:ln w="3175" cap="rnd" cmpd="sng" algn="ctr">
            <a:solidFill>
              <a:srgbClr val="0044F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099719" y="1803408"/>
            <a:ext cx="228600" cy="228600"/>
          </a:xfrm>
          <a:prstGeom prst="rect">
            <a:avLst/>
          </a:prstGeom>
          <a:solidFill>
            <a:srgbClr val="999999"/>
          </a:solidFill>
          <a:ln w="3175" cap="rnd" cmpd="sng" algn="ctr">
            <a:solidFill>
              <a:srgbClr val="999999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217988" y="1473113"/>
            <a:ext cx="228600" cy="228600"/>
          </a:xfrm>
          <a:prstGeom prst="rect">
            <a:avLst/>
          </a:prstGeom>
          <a:solidFill>
            <a:srgbClr val="000000"/>
          </a:solidFill>
          <a:ln w="3175" cap="rnd" cmpd="sng" algn="ctr">
            <a:solidFill>
              <a:srgbClr val="000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4366419" y="1153448"/>
            <a:ext cx="228600" cy="228600"/>
          </a:xfrm>
          <a:prstGeom prst="rect">
            <a:avLst/>
          </a:prstGeom>
          <a:solidFill>
            <a:srgbClr val="2D85F1"/>
          </a:solidFill>
          <a:ln w="3175" cap="rnd" cmpd="sng" algn="ctr">
            <a:solidFill>
              <a:srgbClr val="5EA1F5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1585119" y="5742659"/>
            <a:ext cx="18288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Развитие образования</a:t>
            </a:r>
            <a:endParaRPr lang="ru-RU" sz="1200" dirty="0"/>
          </a:p>
        </p:txBody>
      </p:sp>
      <p:sp>
        <p:nvSpPr>
          <p:cNvPr id="20" name="TextBox 1"/>
          <p:cNvSpPr txBox="1"/>
          <p:nvPr/>
        </p:nvSpPr>
        <p:spPr>
          <a:xfrm>
            <a:off x="594519" y="4142459"/>
            <a:ext cx="1729498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Дорожное хозяйство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270919" y="2999459"/>
            <a:ext cx="228600" cy="228600"/>
          </a:xfrm>
          <a:prstGeom prst="rect">
            <a:avLst/>
          </a:prstGeom>
          <a:solidFill>
            <a:srgbClr val="E0EDFD"/>
          </a:solidFill>
          <a:ln w="3175" cap="rnd" cmpd="sng" algn="ctr">
            <a:solidFill>
              <a:srgbClr val="E0EDFD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2522621" y="1074737"/>
            <a:ext cx="1729498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Развитие сельского хозяйства</a:t>
            </a:r>
            <a:endParaRPr lang="ru-RU" sz="1200" dirty="0"/>
          </a:p>
        </p:txBody>
      </p:sp>
      <p:sp>
        <p:nvSpPr>
          <p:cNvPr id="22" name="TextBox 1"/>
          <p:cNvSpPr txBox="1"/>
          <p:nvPr/>
        </p:nvSpPr>
        <p:spPr>
          <a:xfrm>
            <a:off x="213519" y="2903537"/>
            <a:ext cx="19812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Экономическое развитие</a:t>
            </a:r>
            <a:endParaRPr lang="ru-RU" sz="1200" dirty="0"/>
          </a:p>
        </p:txBody>
      </p:sp>
      <p:sp>
        <p:nvSpPr>
          <p:cNvPr id="23" name="TextBox 1"/>
          <p:cNvSpPr txBox="1"/>
          <p:nvPr/>
        </p:nvSpPr>
        <p:spPr>
          <a:xfrm>
            <a:off x="594519" y="1540135"/>
            <a:ext cx="3046332" cy="44900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Развитие физической культуры и спорта (0,2 млрд руб. или 2%)</a:t>
            </a:r>
            <a:endParaRPr lang="ru-RU" sz="1200" dirty="0"/>
          </a:p>
        </p:txBody>
      </p:sp>
      <p:sp>
        <p:nvSpPr>
          <p:cNvPr id="24" name="TextBox 1"/>
          <p:cNvSpPr txBox="1"/>
          <p:nvPr/>
        </p:nvSpPr>
        <p:spPr>
          <a:xfrm>
            <a:off x="289719" y="2217737"/>
            <a:ext cx="22098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Охрана окружающей среды</a:t>
            </a:r>
            <a:endParaRPr lang="ru-RU" sz="1200" dirty="0"/>
          </a:p>
        </p:txBody>
      </p:sp>
      <p:sp>
        <p:nvSpPr>
          <p:cNvPr id="25" name="TextBox 1"/>
          <p:cNvSpPr txBox="1"/>
          <p:nvPr/>
        </p:nvSpPr>
        <p:spPr>
          <a:xfrm>
            <a:off x="4396207" y="1883143"/>
            <a:ext cx="22098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Развитие культуры</a:t>
            </a:r>
            <a:endParaRPr lang="ru-RU" sz="1200" dirty="0"/>
          </a:p>
        </p:txBody>
      </p:sp>
      <p:sp>
        <p:nvSpPr>
          <p:cNvPr id="26" name="TextBox 1"/>
          <p:cNvSpPr txBox="1"/>
          <p:nvPr/>
        </p:nvSpPr>
        <p:spPr>
          <a:xfrm>
            <a:off x="4595019" y="1473477"/>
            <a:ext cx="26670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Социальная поддержка населения</a:t>
            </a:r>
            <a:endParaRPr lang="ru-RU" sz="1200" dirty="0"/>
          </a:p>
        </p:txBody>
      </p:sp>
      <p:sp>
        <p:nvSpPr>
          <p:cNvPr id="27" name="TextBox 1"/>
          <p:cNvSpPr txBox="1"/>
          <p:nvPr/>
        </p:nvSpPr>
        <p:spPr>
          <a:xfrm>
            <a:off x="4693444" y="1132920"/>
            <a:ext cx="2209800" cy="22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Развитие транспорта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85719" y="5181025"/>
            <a:ext cx="1946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</a:t>
            </a:r>
            <a:r>
              <a:rPr lang="ru-RU" dirty="0" smtClean="0"/>
              <a:t>3,2 </a:t>
            </a:r>
            <a:r>
              <a:rPr lang="ru-RU" dirty="0"/>
              <a:t>млрд руб. или </a:t>
            </a:r>
            <a:r>
              <a:rPr lang="ru-RU" dirty="0" smtClean="0"/>
              <a:t>23%)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8136" y="5977684"/>
            <a:ext cx="19027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(2,5 </a:t>
            </a:r>
            <a:r>
              <a:rPr lang="ru-RU" dirty="0"/>
              <a:t>млрд руб. или </a:t>
            </a:r>
            <a:r>
              <a:rPr lang="ru-RU" dirty="0" smtClean="0"/>
              <a:t>18%)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4519" y="4394845"/>
            <a:ext cx="20310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(2,3 </a:t>
            </a:r>
            <a:r>
              <a:rPr lang="ru-RU" dirty="0"/>
              <a:t>млрд руб. или </a:t>
            </a:r>
            <a:r>
              <a:rPr lang="ru-RU" dirty="0" smtClean="0"/>
              <a:t>16,5%)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3519" y="2397938"/>
            <a:ext cx="1946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(0,5 </a:t>
            </a:r>
            <a:r>
              <a:rPr lang="ru-RU" dirty="0"/>
              <a:t>млрд руб. или </a:t>
            </a:r>
            <a:r>
              <a:rPr lang="ru-RU" dirty="0" smtClean="0"/>
              <a:t>3,6%)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13519" y="3159938"/>
            <a:ext cx="1946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(0,5 </a:t>
            </a:r>
            <a:r>
              <a:rPr lang="ru-RU" dirty="0"/>
              <a:t>млрд руб. или </a:t>
            </a:r>
            <a:r>
              <a:rPr lang="ru-RU" dirty="0" smtClean="0"/>
              <a:t>3,6%)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612596" y="2074378"/>
            <a:ext cx="1946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(0,5 </a:t>
            </a:r>
            <a:r>
              <a:rPr lang="ru-RU" dirty="0"/>
              <a:t>млрд руб. или </a:t>
            </a:r>
            <a:r>
              <a:rPr lang="ru-RU" dirty="0" smtClean="0"/>
              <a:t>3,6%)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157119" y="3269207"/>
            <a:ext cx="19027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(3,5 млрд руб. или </a:t>
            </a:r>
            <a:r>
              <a:rPr lang="ru-RU" dirty="0" smtClean="0"/>
              <a:t>25%)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8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F4C04-759E-4915-ABBD-482F96D33D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37015" y="312737"/>
            <a:ext cx="66294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Предоставление субсидий местным бюджетам в разрезе исполнительных органов государственной власти Иркутской области</a:t>
            </a:r>
            <a:endParaRPr lang="ru-RU" sz="1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745925"/>
              </p:ext>
            </p:extLst>
          </p:nvPr>
        </p:nvGraphicFramePr>
        <p:xfrm>
          <a:off x="289719" y="998537"/>
          <a:ext cx="8305800" cy="527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63"/>
                <a:gridCol w="2436472"/>
                <a:gridCol w="1918602"/>
                <a:gridCol w="1250187"/>
                <a:gridCol w="1180676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ИОГВ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субсидий (в соответствии со сводной бюджетной росписью на 31 декабря 2017 года),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млн. руб.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распределенной субсидии на 31 декабря 2017 года, 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Нераспределенные остатки на 31 декабря 2017 года,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млн. руб.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 муниципальными образованиями на 01.01.2018 года,</a:t>
                      </a:r>
                      <a:r>
                        <a:rPr lang="ru-RU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млн. руб.</a:t>
                      </a:r>
                      <a:endParaRPr lang="ru-RU" sz="105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строительства, дорожного хозяйства Иркутской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8 878,1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8 806,7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8 213,7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жилищной политики, энергетики и транспорта Иркутской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3 440,2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экономического развития Иркутской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511,7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природных ресурсов и экологии Иркутской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365,4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образования Иркутской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социального развития, опеки и попечительства Иркутской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по молодежной политике Иркутской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культуры и архивов Иркутской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спорта Иркутской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сельского хозяйства Иркутской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13 869,1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13 797,7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13 012,0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8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F4C04-759E-4915-ABBD-482F96D33D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37015" y="312737"/>
            <a:ext cx="6629400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Условия по срокам распределения средств </a:t>
            </a:r>
            <a:r>
              <a:rPr lang="ru-RU" sz="1400" b="1" dirty="0" smtClean="0"/>
              <a:t>федерального бюджета и </a:t>
            </a:r>
            <a:r>
              <a:rPr lang="ru-RU" sz="1400" b="1" dirty="0"/>
              <a:t>заключения соглашений 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(</a:t>
            </a:r>
            <a:r>
              <a:rPr lang="ru-RU" sz="1400" b="1" dirty="0"/>
              <a:t>Постановление Правительства РФ от 30.09.2014 N </a:t>
            </a:r>
            <a:r>
              <a:rPr lang="ru-RU" sz="1400" b="1" dirty="0" smtClean="0"/>
              <a:t>999)</a:t>
            </a:r>
            <a:endParaRPr lang="ru-RU" sz="1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834714"/>
              </p:ext>
            </p:extLst>
          </p:nvPr>
        </p:nvGraphicFramePr>
        <p:xfrm>
          <a:off x="365918" y="1379537"/>
          <a:ext cx="8153401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84"/>
                <a:gridCol w="1881317"/>
                <a:gridCol w="1066800"/>
                <a:gridCol w="990600"/>
                <a:gridCol w="990600"/>
                <a:gridCol w="990600"/>
                <a:gridCol w="1981200"/>
              </a:tblGrid>
              <a:tr h="886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 год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2016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anchor="ctr"/>
                </a:tc>
              </a:tr>
              <a:tr h="2120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утверждения акта Правительства РФ, устанавливающего распределение средств федерального бюджета между бюджетами субъектов РФ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мая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февраля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в законе о федеральном бюджете, принимаемом в декабре года,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предшествующего году предоставления средств федерального бюджета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субъектам РФ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8694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0EDF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заключения соглашений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0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сентября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0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августа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0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июля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0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марта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0ED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февраля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0ED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5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47638" y="2674937"/>
            <a:ext cx="8621711" cy="49244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tx2"/>
                </a:solidFill>
                <a:latin typeface="Cambria" pitchFamily="18" charset="0"/>
              </a:rPr>
              <a:t>СПАСИБО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F4C04-759E-4915-ABBD-482F96D33DE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9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F4C04-759E-4915-ABBD-482F96D33D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1894" y="257094"/>
            <a:ext cx="66294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Соглашения о предоставлении субсидий местным бюджетам в разрезе исполнительных органов государственной власти Иркутской области</a:t>
            </a:r>
            <a:endParaRPr lang="ru-RU" sz="1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771119"/>
              </p:ext>
            </p:extLst>
          </p:nvPr>
        </p:nvGraphicFramePr>
        <p:xfrm>
          <a:off x="137320" y="792514"/>
          <a:ext cx="8600282" cy="5077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57"/>
                <a:gridCol w="2074063"/>
                <a:gridCol w="825376"/>
                <a:gridCol w="1105024"/>
                <a:gridCol w="1105024"/>
                <a:gridCol w="3162638"/>
              </a:tblGrid>
              <a:tr h="152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ИОГВ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заключенных соглашений с органами местного самоуправления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План, ед.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на 01.01.2018, ед.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заключено, ед.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строительства, дорожного хозяйства Иркутской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209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соглашение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заключено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связи с тем, что органы местного самоуправления не предоставили в срок пакет документов, необходимый для заключения соглашений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955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жилищной политики, энергетики и транспорта Иркутской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соглашения заключены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экономического развития Иркутской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466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соглашения заключены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природных ресурсов и экологии Иркутской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соглашения заключены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образования Иркутской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соглашения заключены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социального развития, опеки и попечительства Иркутской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соглашения заключены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по молодежной политике Иркутской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соглашения заключены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культуры и архивов Иркутской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соглашения заключены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спорта Иркутской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соглашения заключены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сельского хозяйства Иркутской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соглашения заключены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173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172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8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4478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 val=&quot;,&quot;&gt;,&lt;/m_chDecimalSymbol&gt;&lt;m_nGroupingDigits val=&quot;3&quot;/&gt;&lt;m_chGroupingSymbol val=&quot;.&quot;&gt;.&lt;/m_chGroupingSymbol&gt;&lt;/m_precDefault&gt;&lt;/CDefaultPrec&gt;&lt;/root&gt;"/>
  <p:tag name="THINKCELLUNDODONOTDELETE" val="72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heme/theme1.xml><?xml version="1.0" encoding="utf-8"?>
<a:theme xmlns:a="http://schemas.openxmlformats.org/drawingml/2006/main" name="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rnd" cmpd="sng" algn="ctr">
          <a:solidFill>
            <a:schemeClr val="accent1">
              <a:lumMod val="25000"/>
            </a:schemeClr>
          </a:solidFill>
          <a:prstDash val="solid"/>
          <a:round/>
          <a:headEnd type="none"/>
          <a:tailEnd type="triangle" w="med" len="lg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32740</TotalTime>
  <Words>723</Words>
  <Application>Microsoft Office PowerPoint</Application>
  <PresentationFormat>Произвольный</PresentationFormat>
  <Paragraphs>210</Paragraphs>
  <Slides>7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Universal Template_RU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Corporate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Corporate</dc:creator>
  <cp:keywords>Message Universal Template A4</cp:keywords>
  <dc:description>Version 1.1</dc:description>
  <cp:lastModifiedBy>Светлана Петровна Любимова</cp:lastModifiedBy>
  <cp:revision>3078</cp:revision>
  <cp:lastPrinted>2018-06-28T14:13:24Z</cp:lastPrinted>
  <dcterms:created xsi:type="dcterms:W3CDTF">2006-03-07T14:01:06Z</dcterms:created>
  <dcterms:modified xsi:type="dcterms:W3CDTF">2018-06-29T01:41:11Z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Event">
    <vt:lpwstr>Документ для ИК</vt:lpwstr>
  </property>
  <property fmtid="{D5CDD505-2E9C-101B-9397-08002B2CF9AE}" pid="6" name="Delivery Date">
    <vt:lpwstr>Москва, 13 июня 2006 г.</vt:lpwstr>
  </property>
  <property fmtid="{D5CDD505-2E9C-101B-9397-08002B2CF9AE}" pid="7" name="Title">
    <vt:lpwstr>Название</vt:lpwstr>
  </property>
  <property fmtid="{D5CDD505-2E9C-101B-9397-08002B2CF9AE}" pid="8" name="Final">
    <vt:bool>true</vt:bool>
  </property>
  <property fmtid="{D5CDD505-2E9C-101B-9397-08002B2CF9AE}" pid="9" name="DocID">
    <vt:lpwstr>MOS-ROS005-200600608-SS1wm-r_c</vt:lpwstr>
  </property>
  <property fmtid="{D5CDD505-2E9C-101B-9397-08002B2CF9AE}" pid="10" name="DocIDinTitle">
    <vt:bool>false</vt:bool>
  </property>
  <property fmtid="{D5CDD505-2E9C-101B-9397-08002B2CF9AE}" pid="11" name="DocIDinSlide">
    <vt:bool>true</vt:bool>
  </property>
  <property fmtid="{D5CDD505-2E9C-101B-9397-08002B2CF9AE}" pid="12" name="DocIDPosition">
    <vt:i4>1</vt:i4>
  </property>
</Properties>
</file>