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2"/>
  </p:sldMasterIdLst>
  <p:notesMasterIdLst>
    <p:notesMasterId r:id="rId9"/>
  </p:notesMasterIdLst>
  <p:handoutMasterIdLst>
    <p:handoutMasterId r:id="rId10"/>
  </p:handoutMasterIdLst>
  <p:sldIdLst>
    <p:sldId id="306" r:id="rId3"/>
    <p:sldId id="304" r:id="rId4"/>
    <p:sldId id="303" r:id="rId5"/>
    <p:sldId id="301" r:id="rId6"/>
    <p:sldId id="305" r:id="rId7"/>
    <p:sldId id="307" r:id="rId8"/>
  </p:sldIdLst>
  <p:sldSz cx="9144000" cy="6858000" type="screen4x3"/>
  <p:notesSz cx="67818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0000FF"/>
    <a:srgbClr val="91B44A"/>
    <a:srgbClr val="FF99CC"/>
    <a:srgbClr val="AD41A5"/>
    <a:srgbClr val="76A8E4"/>
    <a:srgbClr val="4E94E0"/>
    <a:srgbClr val="B5CEED"/>
    <a:srgbClr val="007FDE"/>
    <a:srgbClr val="B029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87429" autoAdjust="0"/>
  </p:normalViewPr>
  <p:slideViewPr>
    <p:cSldViewPr>
      <p:cViewPr varScale="1">
        <p:scale>
          <a:sx n="102" d="100"/>
          <a:sy n="102" d="100"/>
        </p:scale>
        <p:origin x="-1884" y="-90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876"/>
    </p:cViewPr>
  </p:notesTextViewPr>
  <p:notesViewPr>
    <p:cSldViewPr>
      <p:cViewPr>
        <p:scale>
          <a:sx n="84" d="100"/>
          <a:sy n="84" d="100"/>
        </p:scale>
        <p:origin x="-3912" y="-72"/>
      </p:cViewPr>
      <p:guideLst>
        <p:guide orient="horz" pos="3127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3095472440944855E-3"/>
          <c:y val="2.4706580221245264E-2"/>
          <c:w val="0.67433398950131229"/>
          <c:h val="0.9505868395575094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5857439304461943"/>
                  <c:y val="-0.26761543690912648"/>
                </c:manualLayout>
              </c:layout>
              <c:spPr/>
              <c:txPr>
                <a:bodyPr/>
                <a:lstStyle/>
                <a:p>
                  <a:pPr>
                    <a:defRPr sz="2800">
                      <a:solidFill>
                        <a:schemeClr val="bg1"/>
                      </a:solidFill>
                      <a:latin typeface="Arial Narrow" panose="020B060602020203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8.4838573459023903E-2"/>
                  <c:y val="8.3989124665160661E-2"/>
                </c:manualLayout>
              </c:layout>
              <c:spPr/>
              <c:txPr>
                <a:bodyPr/>
                <a:lstStyle/>
                <a:p>
                  <a:pPr>
                    <a:defRPr sz="2800">
                      <a:solidFill>
                        <a:schemeClr val="bg1"/>
                      </a:solidFill>
                      <a:latin typeface="Arial Narrow" panose="020B060602020203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800">
                    <a:latin typeface="Arial Narrow" panose="020B060602020203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Срок соблюден</c:v>
                </c:pt>
                <c:pt idx="1">
                  <c:v>Срок нарушен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0.82</c:v>
                </c:pt>
                <c:pt idx="1">
                  <c:v>0.18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38780" cy="496333"/>
          </a:xfrm>
          <a:prstGeom prst="rect">
            <a:avLst/>
          </a:prstGeom>
        </p:spPr>
        <p:txBody>
          <a:bodyPr lIns="91410" tIns="45708" rIns="91410" bIns="45708"/>
          <a:lstStyle/>
          <a:p>
            <a:endParaRPr lang="en-US" smtClean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41452" y="1"/>
            <a:ext cx="2938780" cy="496333"/>
          </a:xfrm>
          <a:prstGeom prst="rect">
            <a:avLst/>
          </a:prstGeom>
        </p:spPr>
        <p:txBody>
          <a:bodyPr lIns="91410" tIns="45708" rIns="91410" bIns="45708"/>
          <a:lstStyle/>
          <a:p>
            <a:fld id="{A849C5AD-4428-4E9C-9C84-11B72C9365FB}" type="datetimeFigureOut">
              <a:rPr lang="en-US" smtClean="0"/>
              <a:pPr/>
              <a:t>6/28/2018</a:t>
            </a:fld>
            <a:endParaRPr lang="en-US" smtClean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938780" cy="496333"/>
          </a:xfrm>
          <a:prstGeom prst="rect">
            <a:avLst/>
          </a:prstGeom>
        </p:spPr>
        <p:txBody>
          <a:bodyPr lIns="91410" tIns="45708" rIns="91410" bIns="45708"/>
          <a:lstStyle/>
          <a:p>
            <a:endParaRPr lang="en-US" smtClean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41452" y="9428585"/>
            <a:ext cx="2938780" cy="496333"/>
          </a:xfrm>
          <a:prstGeom prst="rect">
            <a:avLst/>
          </a:prstGeom>
        </p:spPr>
        <p:txBody>
          <a:bodyPr lIns="91410" tIns="45708" rIns="91410" bIns="45708"/>
          <a:lstStyle/>
          <a:p>
            <a:fld id="{8C596567-A38F-4CEF-B37F-9B9D120D62CE}" type="slidenum">
              <a:rPr lang="en-US" smtClean="0"/>
              <a:pPr/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952795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38780" cy="496333"/>
          </a:xfrm>
          <a:prstGeom prst="rect">
            <a:avLst/>
          </a:prstGeom>
        </p:spPr>
        <p:txBody>
          <a:bodyPr lIns="91410" tIns="45708" rIns="91410" bIns="45708"/>
          <a:lstStyle/>
          <a:p>
            <a:endParaRPr lang="en-US" smtClean="0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41452" y="1"/>
            <a:ext cx="2938780" cy="496333"/>
          </a:xfrm>
          <a:prstGeom prst="rect">
            <a:avLst/>
          </a:prstGeom>
        </p:spPr>
        <p:txBody>
          <a:bodyPr lIns="91410" tIns="45708" rIns="91410" bIns="45708"/>
          <a:lstStyle/>
          <a:p>
            <a:fld id="{D7547E60-4BE7-4E4E-9AAA-5EE35AEC995C}" type="datetimeFigureOut">
              <a:rPr lang="en-US" smtClean="0"/>
              <a:pPr/>
              <a:t>6/28/2018</a:t>
            </a:fld>
            <a:endParaRPr lang="en-US" smtClean="0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lIns="91410" tIns="45708" rIns="91410" bIns="45708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78180" y="4715155"/>
            <a:ext cx="5425440" cy="4466988"/>
          </a:xfrm>
          <a:prstGeom prst="rect">
            <a:avLst/>
          </a:prstGeom>
        </p:spPr>
        <p:txBody>
          <a:bodyPr lIns="91410" tIns="45708" rIns="91410" bIns="45708"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38780" cy="496333"/>
          </a:xfrm>
          <a:prstGeom prst="rect">
            <a:avLst/>
          </a:prstGeom>
        </p:spPr>
        <p:txBody>
          <a:bodyPr lIns="91410" tIns="45708" rIns="91410" bIns="45708"/>
          <a:lstStyle/>
          <a:p>
            <a:endParaRPr lang="en-US" smtClean="0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41452" y="9428585"/>
            <a:ext cx="2938780" cy="496333"/>
          </a:xfrm>
          <a:prstGeom prst="rect">
            <a:avLst/>
          </a:prstGeom>
        </p:spPr>
        <p:txBody>
          <a:bodyPr lIns="91410" tIns="45708" rIns="91410" bIns="45708"/>
          <a:lstStyle/>
          <a:p>
            <a:fld id="{CA077768-21C8-4125-A345-258E48D2EED0}" type="slidenum">
              <a:rPr lang="en-US" smtClean="0"/>
              <a:pPr/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712367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1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Уважаемый Сергей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Фатеевич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_____________ (члены Совета)!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Вашему вниманию предлагается информация об опыте реализации положений статьи 17 Закона Иркутской области «Об областном бюджете на 2017 год»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78180" y="4715155"/>
            <a:ext cx="5801832" cy="4466988"/>
          </a:xfrm>
        </p:spPr>
        <p:txBody>
          <a:bodyPr/>
          <a:lstStyle/>
          <a:p>
            <a:pPr algn="just"/>
            <a:r>
              <a:rPr 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2</a:t>
            </a:r>
          </a:p>
          <a:p>
            <a:pPr algn="just"/>
            <a:endParaRPr lang="ru-RU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9967"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Норма, определенная данной статьей впервые была включена в закон об областном бюджете на 2017 год и предусматривала, что определение поставщика (подрядчика, исполнителя) по таким сферам как:</a:t>
            </a:r>
          </a:p>
          <a:p>
            <a:pPr indent="359967"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строительство </a:t>
            </a:r>
          </a:p>
          <a:p>
            <a:pPr indent="359967"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капитальный ремонт,</a:t>
            </a:r>
          </a:p>
          <a:p>
            <a:pPr indent="359967"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реконструкция и приобретение недвижимого имущества </a:t>
            </a:r>
          </a:p>
          <a:p>
            <a:pPr indent="359967"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в срок не более 100 дней со дня доведения до получателей средств областного бюджета утвержденных лимитов бюджетных обязательств или заключения соглашений о предоставлении соответствующих субсидий.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Аналогичная норма содержится и в Законе Иркутской области от «Об областном бюджете на 2018 год и на плановый период 2019 и 2020 годов». Изменился только номер статьи с 17 на 16.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06930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78180" y="4715155"/>
            <a:ext cx="5586312" cy="4466988"/>
          </a:xfrm>
        </p:spPr>
        <p:txBody>
          <a:bodyPr/>
          <a:lstStyle/>
          <a:p>
            <a:pPr algn="just"/>
            <a:r>
              <a:rPr 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3</a:t>
            </a:r>
          </a:p>
          <a:p>
            <a:pPr algn="just"/>
            <a:endParaRPr lang="ru-RU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9967"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обеспечения соблюдения срока, установленного статьей 17 Закона о бюджете Правительством Иркутской области были внесены изменения в акты Правительства Иркутской области, в результате чего для заказчиков были установлены сроки подачи заявок нам в министерство, а также были сокращены сроки обработки заявок в министерстве.</a:t>
            </a:r>
          </a:p>
          <a:p>
            <a:pPr indent="359967"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была переформатирована работа с такими заявками непосредственно в министерстве, и закупки попадавшие под 100-дневный срок определения поставщиков (подрядчиков, исполнителей) рассматриваются и публикуются в приоритетном порядке.</a:t>
            </a:r>
          </a:p>
          <a:p>
            <a:pPr indent="359967"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44669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69950" y="355600"/>
            <a:ext cx="4962525" cy="3722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301787" y="4099361"/>
            <a:ext cx="6178225" cy="5327740"/>
          </a:xfrm>
        </p:spPr>
        <p:txBody>
          <a:bodyPr/>
          <a:lstStyle/>
          <a:p>
            <a:pPr algn="just"/>
            <a:r>
              <a:rPr 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4</a:t>
            </a: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1552"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Министерством организована процедура сбора, обобщения и анализа информации о сроках освоения лимитов бюджетных обязательств и субсидий на предусмотренные ст. 17 Закона о бюджете цели. </a:t>
            </a:r>
          </a:p>
          <a:p>
            <a:pPr indent="361552"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Так, если в середине мая 2017 года было законтрактовано 56% выделенных денежных средств, а с учетом проводимых, но не завершенных закупок зарезервировано 78% средств, то уже в июле практически на 80% лимитов (субсидий) были заключены контракты, а с учетом завершающихся процедур закупок зарезервировано 90% средств.     </a:t>
            </a:r>
          </a:p>
          <a:p>
            <a:pPr indent="361552"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по состоянию на конец ноября 2017 года, то есть тогда, когда объявлять конкурентные процедуры закупок за счет средств текущего года уже не возможно в силу процедурных сроков, остаток лимитов бюджетных обязательств и субсидий, процедуры закупок по которым не начаты, составил 4% или 366 млн. рублей.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БОльшая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часть этой суммы осталась не законтрактована до конца года за исключением сумм, по которым проведены закупки до 100 тыс. рублей по прямым договорам без проведения процедуры торгов. </a:t>
            </a: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76265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422400" y="211138"/>
            <a:ext cx="3937000" cy="29527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86267" y="3307399"/>
            <a:ext cx="6537425" cy="6335691"/>
          </a:xfrm>
        </p:spPr>
        <p:txBody>
          <a:bodyPr/>
          <a:lstStyle/>
          <a:p>
            <a:pPr algn="just"/>
            <a:r>
              <a:rPr 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5</a:t>
            </a:r>
          </a:p>
          <a:p>
            <a:pPr indent="359967"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Поскольку норма статьи 17 предусматривает не только сам факт контрактации выделенных средств, но и необходимость завершения определения поставщика в срок, не превышающей 100 дней от даты доведения лимитов и предоставления субсидий на соответствующие цели, нашим министерством проведен анализ соблюдения заказчиками указанных сроков.</a:t>
            </a:r>
          </a:p>
          <a:p>
            <a:pPr indent="359967"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Установлено, что примерно 18% закупок проведены в сроки, превышающие установленные 100 дней.</a:t>
            </a:r>
          </a:p>
          <a:p>
            <a:pPr indent="359967"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числу основных причин, повлекших за собой задержку сроков определения исполнителей работ по строительству, капитальному ремонту, реконструкции относятся:</a:t>
            </a:r>
          </a:p>
          <a:p>
            <a:pPr indent="359967"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сбои и некорректная работа Единой информационной системы в первом квартале 2017 года, </a:t>
            </a:r>
          </a:p>
          <a:p>
            <a:pPr indent="359967"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необходимость корректировки планов закупок, планов-графиков закупок, документации о закупках в связи с уточнением лимитов в марте текущего года и корректировкой лимитов в связи с их перераспределением </a:t>
            </a:r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(«движками»);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9967" algn="just"/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Необходимость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корректировки ПСД. </a:t>
            </a:r>
            <a:r>
              <a:rPr lang="ru-RU" i="1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ОГБУЗ «Усольская городская больница»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капитальный ремонт здания акушерского стационар – 41 млн. рублей; ОГКУ «Дирекция по строительству автомобильных дорог Иркутской области обустройство искусственным освещением автомобильных дорог – 37 млн. рублей», ГСУВОУ "Специальная (коррекционная) общеобразовательная школа" капремонт 8 млн. рублей)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359967"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необходимость проведения экспертизы проектно-сметной документации, экологической экспертизы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ОГКУ «УКС Иркутской области» приобретение жилых помещений для медработников 20 млн. рублей;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ГБПОУ ИО "Иркутский гидрометеорологический техникум" капремонт 6 млн. рублей)</a:t>
            </a:r>
            <a:r>
              <a:rPr lang="ru-RU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359967"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признание закупок несостоявшимися в связи с отсутствием заявок участников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имущественных отношений Иркутской области 19 закупок долевого участия в строительстве жилых помещений на 158 млн. рублей)</a:t>
            </a:r>
            <a:r>
              <a:rPr lang="ru-RU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359967"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наличие жалоб участников по процедурам закупок. </a:t>
            </a: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79143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400" dirty="0"/>
              <a:t> </a:t>
            </a:r>
          </a:p>
          <a:p>
            <a:pPr indent="359967"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если в целом говорить об итогах реализации ст.17 закона о бюджете, то конечно нормы данной статьи «подстегнули» ряд заказчиков более оперативно предоставлять нам заявки, и основанное количество аукционов по строительству и капитальному ремонту было разыграно в конце весны - начале лета, то есть в начале строительного сезона.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 окончен.</a:t>
            </a:r>
          </a:p>
          <a:p>
            <a:pPr algn="just"/>
            <a:r>
              <a:rPr lang="ru-RU" sz="1400" dirty="0"/>
              <a:t> 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EE82D-C039-4718-8B44-D6428BF7D854}" type="datetime1">
              <a:rPr lang="en-US" smtClean="0"/>
              <a:pPr/>
              <a:t>6/28/2018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F5F0A-EF37-46FA-B68A-44A247BD6ADE}" type="datetime1">
              <a:rPr lang="en-US" smtClean="0"/>
              <a:pPr/>
              <a:t>6/28/2018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910E-C947-400C-85DE-E5653DCF1E86}" type="datetime1">
              <a:rPr lang="en-US" smtClean="0"/>
              <a:pPr/>
              <a:t>6/28/2018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0DC8-C4AF-4F5E-82E6-00B9CEEE7840}" type="datetime1">
              <a:rPr lang="en-US" smtClean="0"/>
              <a:pPr/>
              <a:t>6/28/2018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текст в 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1E80-D889-4B5A-97F6-AD41C3AC259B}" type="datetime1">
              <a:rPr lang="en-US" smtClean="0"/>
              <a:pPr/>
              <a:t>6/28/2018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18BB-C546-4508-92F4-A94876207F18}" type="datetime1">
              <a:rPr lang="en-US" smtClean="0"/>
              <a:pPr/>
              <a:t>6/28/2018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8BE4B-1B53-48C2-9E9E-5B7B25AC8957}" type="datetime1">
              <a:rPr lang="en-US" smtClean="0"/>
              <a:pPr/>
              <a:t>6/28/2018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D2EBF79D-E560-4264-AE30-63BA68D46B1C}" type="datetime1">
              <a:rPr lang="en-US" smtClean="0"/>
              <a:pPr/>
              <a:t>6/28/2018</a:t>
            </a:fld>
            <a:endParaRPr lang="en-US" sz="1000" dirty="0" smtClean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pPr algn="ctr"/>
            <a:endParaRPr lang="en-US" sz="1000" smtClean="0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2800">
          <a:latin typeface="+mn-lt"/>
        </a:defRPr>
      </a:lvl1pPr>
      <a:lvl2pPr marL="742950" indent="-285750" eaLnBrk="1" hangingPunct="1">
        <a:buChar char="–"/>
        <a:defRPr sz="2400">
          <a:latin typeface="+mn-lt"/>
        </a:defRPr>
      </a:lvl2pPr>
      <a:lvl3pPr marL="1143000" indent="-228600" eaLnBrk="1" hangingPunct="1">
        <a:buChar char="•"/>
        <a:defRPr sz="2400">
          <a:latin typeface="+mn-lt"/>
        </a:defRPr>
      </a:lvl3pPr>
      <a:lvl4pPr marL="1600200" indent="-228600" eaLnBrk="1" hangingPunct="1">
        <a:buChar char="–"/>
        <a:defRPr sz="2000">
          <a:latin typeface="+mn-lt"/>
        </a:defRPr>
      </a:lvl4pPr>
      <a:lvl5pPr marL="2057400" indent="-228600" eaLnBrk="1" hangingPunct="1">
        <a:buChar char="»"/>
        <a:defRPr sz="2000"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43808" y="916620"/>
            <a:ext cx="4338692" cy="107823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endParaRPr lang="ru-RU" sz="1100" dirty="0">
              <a:effectLst/>
              <a:ea typeface="Calibri"/>
              <a:cs typeface="Times New Roman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2118620" y="280927"/>
            <a:ext cx="6701852" cy="1491889"/>
            <a:chOff x="2118620" y="280927"/>
            <a:chExt cx="6701852" cy="1491889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2118620" y="391176"/>
              <a:ext cx="5333700" cy="1366528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800" b="1" cap="all" dirty="0">
                  <a:solidFill>
                    <a:srgbClr val="216BBD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Министерство </a:t>
              </a:r>
              <a:endParaRPr lang="ru-RU" sz="1100" b="1" cap="all" dirty="0">
                <a:solidFill>
                  <a:srgbClr val="216BBD"/>
                </a:solidFill>
                <a:latin typeface="Times New Roman" panose="02020603050405020304" pitchFamily="18" charset="0"/>
                <a:ea typeface="Calibri"/>
                <a:cs typeface="Times New Roman"/>
              </a:endParaRP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800" b="1" cap="all" dirty="0" smtClean="0">
                  <a:solidFill>
                    <a:srgbClr val="216BBD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по </a:t>
              </a:r>
              <a:r>
                <a:rPr lang="ru-RU" sz="1800" b="1" cap="all" dirty="0">
                  <a:solidFill>
                    <a:srgbClr val="216BBD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регулированию </a:t>
              </a:r>
              <a:endParaRPr lang="ru-RU" sz="1800" b="1" cap="all" dirty="0" smtClean="0">
                <a:solidFill>
                  <a:srgbClr val="216BBD"/>
                </a:solidFill>
                <a:effectLst/>
                <a:latin typeface="Times New Roman" panose="02020603050405020304" pitchFamily="18" charset="0"/>
                <a:ea typeface="Calibri"/>
                <a:cs typeface="Times New Roman"/>
              </a:endParaRP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800" b="1" cap="all" dirty="0" smtClean="0">
                  <a:solidFill>
                    <a:srgbClr val="216BBD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контрактной </a:t>
              </a:r>
              <a:r>
                <a:rPr lang="ru-RU" sz="1800" b="1" cap="all" dirty="0">
                  <a:solidFill>
                    <a:srgbClr val="216BBD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системы </a:t>
              </a:r>
              <a:endParaRPr lang="ru-RU" sz="1100" b="1" cap="all" dirty="0">
                <a:solidFill>
                  <a:srgbClr val="216BBD"/>
                </a:solidFill>
                <a:effectLst/>
                <a:latin typeface="Times New Roman" panose="02020603050405020304" pitchFamily="18" charset="0"/>
                <a:ea typeface="Calibri"/>
                <a:cs typeface="Times New Roman"/>
              </a:endParaRP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800" b="1" cap="all" dirty="0">
                  <a:solidFill>
                    <a:srgbClr val="216BBD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в сфере закупок Иркутской области</a:t>
              </a:r>
              <a:endParaRPr lang="ru-RU" sz="1100" b="1" cap="all" dirty="0">
                <a:solidFill>
                  <a:srgbClr val="216BBD"/>
                </a:solidFill>
                <a:effectLst/>
                <a:latin typeface="Times New Roman" panose="02020603050405020304" pitchFamily="18" charset="0"/>
                <a:ea typeface="Calibri"/>
                <a:cs typeface="Times New Roman"/>
              </a:endParaRPr>
            </a:p>
          </p:txBody>
        </p:sp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7428" y="280927"/>
              <a:ext cx="1363044" cy="1491889"/>
            </a:xfrm>
            <a:prstGeom prst="rect">
              <a:avLst/>
            </a:prstGeom>
          </p:spPr>
        </p:pic>
      </p:grpSp>
      <p:sp>
        <p:nvSpPr>
          <p:cNvPr id="18" name="Подзаголовок 17"/>
          <p:cNvSpPr>
            <a:spLocks noGrp="1"/>
          </p:cNvSpPr>
          <p:nvPr>
            <p:ph type="subTitle" idx="1"/>
          </p:nvPr>
        </p:nvSpPr>
        <p:spPr>
          <a:xfrm>
            <a:off x="755576" y="2492896"/>
            <a:ext cx="8357914" cy="2366871"/>
          </a:xfrm>
        </p:spPr>
        <p:txBody>
          <a:bodyPr anchor="ctr">
            <a:norm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ИНФОРМАЦИЯ ОБ ОПЫТЕ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РЕАЛИЗАЦИИ ПОЛОЖЕНИЙ СТАТЬИ 17 ЗАКОНА ОТ 21.12.2016 № 121-ОЗ «ОБ ОБЛАСТНОМ БЮДЖЕТЕ НА 2017 ГОД И НА ПЛАНОВЫЙ ПЕРИОД 2018 И 2019 ГОДОВ»</a:t>
            </a:r>
          </a:p>
        </p:txBody>
      </p:sp>
      <p:sp>
        <p:nvSpPr>
          <p:cNvPr id="8" name="Подзаголовок 17"/>
          <p:cNvSpPr txBox="1">
            <a:spLocks/>
          </p:cNvSpPr>
          <p:nvPr/>
        </p:nvSpPr>
        <p:spPr>
          <a:xfrm>
            <a:off x="1835696" y="5949280"/>
            <a:ext cx="6851104" cy="576064"/>
          </a:xfrm>
          <a:prstGeom prst="rect">
            <a:avLst/>
          </a:prstGeom>
        </p:spPr>
        <p:txBody>
          <a:bodyPr anchor="ctr">
            <a:normAutofit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0" indent="0" algn="r" eaLnBrk="1" hangingPunct="1">
              <a:buNone/>
              <a:defRPr sz="2800">
                <a:latin typeface="+mn-lt"/>
              </a:defRPr>
            </a:lvl1pPr>
            <a:lvl2pPr marL="457200" indent="0" algn="ctr" eaLnBrk="1" hangingPunct="1">
              <a:buNone/>
              <a:defRPr sz="2400">
                <a:latin typeface="+mn-lt"/>
              </a:defRPr>
            </a:lvl2pPr>
            <a:lvl3pPr marL="914400" indent="0" algn="ctr" eaLnBrk="1" hangingPunct="1">
              <a:buNone/>
              <a:defRPr sz="2400">
                <a:latin typeface="+mn-lt"/>
              </a:defRPr>
            </a:lvl3pPr>
            <a:lvl4pPr marL="1371600" indent="0" algn="ctr" eaLnBrk="1" hangingPunct="1">
              <a:buNone/>
              <a:defRPr sz="2000">
                <a:latin typeface="+mn-lt"/>
              </a:defRPr>
            </a:lvl4pPr>
            <a:lvl5pPr marL="1828800" indent="0" algn="ctr" eaLnBrk="1" hangingPunct="1">
              <a:buNone/>
              <a:defRPr sz="2000">
                <a:latin typeface="+mn-lt"/>
              </a:defRPr>
            </a:lvl5pPr>
            <a:lvl6pPr marL="2286000" indent="0" algn="ctr" eaLnBrk="1" hangingPunct="1">
              <a:buNone/>
              <a:defRPr sz="2000"/>
            </a:lvl6pPr>
            <a:lvl7pPr marL="2743200" indent="0" algn="ctr" eaLnBrk="1" hangingPunct="1">
              <a:buNone/>
              <a:defRPr sz="2000"/>
            </a:lvl7pPr>
            <a:lvl8pPr marL="3200400" indent="0" algn="ctr" eaLnBrk="1" hangingPunct="1">
              <a:buNone/>
              <a:defRPr sz="2000"/>
            </a:lvl8pPr>
            <a:lvl9pPr marL="3657600" indent="0" algn="ctr" eaLnBrk="1" hangingPunct="1">
              <a:buNone/>
              <a:defRPr sz="2000"/>
            </a:lvl9pPr>
          </a:lstStyle>
          <a:p>
            <a:pPr>
              <a:lnSpc>
                <a:spcPct val="130000"/>
              </a:lnSpc>
            </a:pPr>
            <a:r>
              <a:rPr lang="ru-RU" sz="1800" b="1" kern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 Авдеев Максим Евгеньевич</a:t>
            </a:r>
            <a:endParaRPr lang="ru-RU" sz="1800" b="1" kern="0" cap="all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61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4932040" y="280927"/>
            <a:ext cx="4151064" cy="771809"/>
            <a:chOff x="2385869" y="280927"/>
            <a:chExt cx="6320968" cy="1491889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2385869" y="406287"/>
              <a:ext cx="5333700" cy="1366529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55000" lnSpcReduction="20000"/>
            </a:bodyPr>
            <a:lstStyle/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800" b="1" cap="all" dirty="0">
                  <a:solidFill>
                    <a:srgbClr val="216BBD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Министерство </a:t>
              </a:r>
              <a:endParaRPr lang="ru-RU" sz="1100" b="1" cap="all" dirty="0">
                <a:solidFill>
                  <a:srgbClr val="216BBD"/>
                </a:solidFill>
                <a:effectLst/>
                <a:latin typeface="Times New Roman" panose="02020603050405020304" pitchFamily="18" charset="0"/>
                <a:ea typeface="Calibri"/>
                <a:cs typeface="Times New Roman"/>
              </a:endParaRP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800" b="1" cap="all" dirty="0">
                  <a:solidFill>
                    <a:srgbClr val="216BBD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по регулированию </a:t>
              </a:r>
              <a:endParaRPr lang="ru-RU" sz="1800" b="1" cap="all" dirty="0" smtClean="0">
                <a:solidFill>
                  <a:srgbClr val="216BBD"/>
                </a:solidFill>
                <a:effectLst/>
                <a:latin typeface="Times New Roman" panose="02020603050405020304" pitchFamily="18" charset="0"/>
                <a:ea typeface="Calibri"/>
                <a:cs typeface="Times New Roman"/>
              </a:endParaRP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800" b="1" cap="all" dirty="0" smtClean="0">
                  <a:solidFill>
                    <a:srgbClr val="216BBD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контрактной </a:t>
              </a:r>
              <a:r>
                <a:rPr lang="ru-RU" sz="1800" b="1" cap="all" dirty="0">
                  <a:solidFill>
                    <a:srgbClr val="216BBD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системы </a:t>
              </a:r>
              <a:endParaRPr lang="ru-RU" sz="1100" b="1" cap="all" dirty="0">
                <a:solidFill>
                  <a:srgbClr val="216BBD"/>
                </a:solidFill>
                <a:effectLst/>
                <a:latin typeface="Times New Roman" panose="02020603050405020304" pitchFamily="18" charset="0"/>
                <a:ea typeface="Calibri"/>
                <a:cs typeface="Times New Roman"/>
              </a:endParaRP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800" b="1" cap="all" dirty="0">
                  <a:solidFill>
                    <a:srgbClr val="216BBD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в сфере закупок Иркутской области</a:t>
              </a:r>
              <a:endParaRPr lang="ru-RU" sz="1100" b="1" cap="all" dirty="0">
                <a:solidFill>
                  <a:srgbClr val="216BBD"/>
                </a:solidFill>
                <a:effectLst/>
                <a:latin typeface="Times New Roman" panose="02020603050405020304" pitchFamily="18" charset="0"/>
                <a:ea typeface="Calibri"/>
                <a:cs typeface="Times New Roman"/>
              </a:endParaRPr>
            </a:p>
          </p:txBody>
        </p:sp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84565" y="280927"/>
              <a:ext cx="1022272" cy="1491889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0" y="47526"/>
            <a:ext cx="5603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17 ЗАКОНА ИРКУТСКОЙ ОБЛАСТИ 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21.12.2016 № 121-ОЗ «ОБ ОБЛАСТНОМ БЮДЖЕТЕ НА 2017 ГОД И НА ПЛАНОВЫЙ ПЕРИОД 2018 И 2019 ГОДОВ»</a:t>
            </a:r>
          </a:p>
        </p:txBody>
      </p:sp>
      <p:sp>
        <p:nvSpPr>
          <p:cNvPr id="7" name="AutoShape 23"/>
          <p:cNvSpPr>
            <a:spLocks noChangeArrowheads="1"/>
          </p:cNvSpPr>
          <p:nvPr/>
        </p:nvSpPr>
        <p:spPr bwMode="gray">
          <a:xfrm flipV="1">
            <a:off x="3559101" y="2649538"/>
            <a:ext cx="2262188" cy="1817687"/>
          </a:xfrm>
          <a:prstGeom prst="upArrow">
            <a:avLst>
              <a:gd name="adj1" fmla="val 66602"/>
              <a:gd name="adj2" fmla="val 48259"/>
            </a:avLst>
          </a:prstGeom>
          <a:gradFill rotWithShape="1">
            <a:gsLst>
              <a:gs pos="0">
                <a:srgbClr val="336699"/>
              </a:gs>
              <a:gs pos="100000">
                <a:srgbClr val="336699">
                  <a:gamma/>
                  <a:tint val="0"/>
                  <a:invGamma/>
                  <a:alpha val="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8" name="AutoShape 24"/>
          <p:cNvSpPr>
            <a:spLocks noChangeArrowheads="1"/>
          </p:cNvSpPr>
          <p:nvPr/>
        </p:nvSpPr>
        <p:spPr bwMode="gray">
          <a:xfrm>
            <a:off x="420515" y="2703512"/>
            <a:ext cx="1991245" cy="773113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38100" algn="ctr">
            <a:solidFill>
              <a:srgbClr val="FFFFFF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25"/>
          <p:cNvSpPr>
            <a:spLocks noChangeArrowheads="1"/>
          </p:cNvSpPr>
          <p:nvPr/>
        </p:nvSpPr>
        <p:spPr bwMode="gray">
          <a:xfrm>
            <a:off x="3025701" y="1752599"/>
            <a:ext cx="3379788" cy="1379539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 algn="ctr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26"/>
          <p:cNvSpPr>
            <a:spLocks noChangeArrowheads="1"/>
          </p:cNvSpPr>
          <p:nvPr/>
        </p:nvSpPr>
        <p:spPr bwMode="gray">
          <a:xfrm>
            <a:off x="3038401" y="1772816"/>
            <a:ext cx="3340100" cy="460375"/>
          </a:xfrm>
          <a:prstGeom prst="roundRect">
            <a:avLst>
              <a:gd name="adj" fmla="val 34829"/>
            </a:avLst>
          </a:prstGeom>
          <a:gradFill rotWithShape="1">
            <a:gsLst>
              <a:gs pos="0">
                <a:srgbClr val="FFFFFF"/>
              </a:gs>
              <a:gs pos="100000">
                <a:srgbClr val="DDDDDD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Oval 27"/>
          <p:cNvSpPr>
            <a:spLocks noChangeArrowheads="1"/>
          </p:cNvSpPr>
          <p:nvPr/>
        </p:nvSpPr>
        <p:spPr bwMode="gray">
          <a:xfrm>
            <a:off x="1546151" y="4613275"/>
            <a:ext cx="6294438" cy="14525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>
              <a:solidFill>
                <a:srgbClr val="7030A0"/>
              </a:solidFill>
            </a:endParaRPr>
          </a:p>
        </p:txBody>
      </p:sp>
      <p:sp>
        <p:nvSpPr>
          <p:cNvPr id="12" name="AutoShape 28"/>
          <p:cNvSpPr>
            <a:spLocks noChangeArrowheads="1"/>
          </p:cNvSpPr>
          <p:nvPr/>
        </p:nvSpPr>
        <p:spPr bwMode="gray">
          <a:xfrm rot="5400000">
            <a:off x="2270845" y="2331244"/>
            <a:ext cx="865188" cy="431800"/>
          </a:xfrm>
          <a:prstGeom prst="upArrow">
            <a:avLst>
              <a:gd name="adj1" fmla="val 50093"/>
              <a:gd name="adj2" fmla="val 54046"/>
            </a:avLst>
          </a:prstGeom>
          <a:gradFill rotWithShape="1">
            <a:gsLst>
              <a:gs pos="0">
                <a:srgbClr val="336699"/>
              </a:gs>
              <a:gs pos="100000">
                <a:srgbClr val="336699">
                  <a:gamma/>
                  <a:tint val="0"/>
                  <a:invGamma/>
                  <a:alpha val="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13" name="AutoShape 29"/>
          <p:cNvSpPr>
            <a:spLocks noChangeArrowheads="1"/>
          </p:cNvSpPr>
          <p:nvPr/>
        </p:nvSpPr>
        <p:spPr bwMode="gray">
          <a:xfrm rot="16200000">
            <a:off x="6293570" y="2377282"/>
            <a:ext cx="865187" cy="431800"/>
          </a:xfrm>
          <a:prstGeom prst="upArrow">
            <a:avLst>
              <a:gd name="adj1" fmla="val 50093"/>
              <a:gd name="adj2" fmla="val 54046"/>
            </a:avLst>
          </a:prstGeom>
          <a:gradFill rotWithShape="1">
            <a:gsLst>
              <a:gs pos="0">
                <a:srgbClr val="336699"/>
              </a:gs>
              <a:gs pos="100000">
                <a:srgbClr val="336699">
                  <a:gamma/>
                  <a:tint val="0"/>
                  <a:invGamma/>
                  <a:alpha val="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17" name="Rectangle 30"/>
          <p:cNvSpPr>
            <a:spLocks noChangeArrowheads="1"/>
          </p:cNvSpPr>
          <p:nvPr/>
        </p:nvSpPr>
        <p:spPr bwMode="black">
          <a:xfrm>
            <a:off x="3025701" y="1693257"/>
            <a:ext cx="3379788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Arial" charset="0"/>
              </a:rPr>
              <a:t>Доведение лимитов бюджетных обязательств</a:t>
            </a:r>
            <a:endParaRPr lang="en-US" sz="20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8" name="Rectangle 31"/>
          <p:cNvSpPr>
            <a:spLocks noChangeArrowheads="1"/>
          </p:cNvSpPr>
          <p:nvPr/>
        </p:nvSpPr>
        <p:spPr bwMode="black">
          <a:xfrm>
            <a:off x="3188698" y="2699628"/>
            <a:ext cx="303948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" charset="0"/>
              </a:rPr>
              <a:t>Предоставление субсидий</a:t>
            </a:r>
            <a:endParaRPr lang="en-US" dirty="0">
              <a:latin typeface="Arial" charset="0"/>
            </a:endParaRPr>
          </a:p>
        </p:txBody>
      </p:sp>
      <p:sp>
        <p:nvSpPr>
          <p:cNvPr id="19" name="Line 32"/>
          <p:cNvSpPr>
            <a:spLocks noChangeShapeType="1"/>
          </p:cNvSpPr>
          <p:nvPr/>
        </p:nvSpPr>
        <p:spPr bwMode="gray">
          <a:xfrm>
            <a:off x="3079676" y="2684537"/>
            <a:ext cx="3243263" cy="0"/>
          </a:xfrm>
          <a:prstGeom prst="line">
            <a:avLst/>
          </a:prstGeom>
          <a:noFill/>
          <a:ln w="9525">
            <a:solidFill>
              <a:srgbClr val="EAEAEA"/>
            </a:solidFill>
            <a:prstDash val="dash"/>
            <a:round/>
            <a:headEnd/>
            <a:tailEnd/>
          </a:ln>
          <a:effectLst>
            <a:outerShdw dist="17961" dir="189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AutoShape 33"/>
          <p:cNvSpPr>
            <a:spLocks noChangeArrowheads="1"/>
          </p:cNvSpPr>
          <p:nvPr/>
        </p:nvSpPr>
        <p:spPr bwMode="gray">
          <a:xfrm>
            <a:off x="420515" y="1752599"/>
            <a:ext cx="1991245" cy="773113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38100" algn="ctr">
            <a:solidFill>
              <a:srgbClr val="FFFFFF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AutoShape 34"/>
          <p:cNvSpPr>
            <a:spLocks noChangeArrowheads="1"/>
          </p:cNvSpPr>
          <p:nvPr/>
        </p:nvSpPr>
        <p:spPr bwMode="gray">
          <a:xfrm>
            <a:off x="7045250" y="2692399"/>
            <a:ext cx="1991245" cy="773113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38100" algn="ctr">
            <a:solidFill>
              <a:srgbClr val="FFFFFF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35"/>
          <p:cNvSpPr>
            <a:spLocks noChangeArrowheads="1"/>
          </p:cNvSpPr>
          <p:nvPr/>
        </p:nvSpPr>
        <p:spPr bwMode="gray">
          <a:xfrm>
            <a:off x="7050014" y="1760537"/>
            <a:ext cx="1991244" cy="773113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38100" algn="ctr">
            <a:solidFill>
              <a:srgbClr val="FFFFFF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Text Box 36"/>
          <p:cNvSpPr txBox="1">
            <a:spLocks noChangeArrowheads="1"/>
          </p:cNvSpPr>
          <p:nvPr/>
        </p:nvSpPr>
        <p:spPr bwMode="white">
          <a:xfrm>
            <a:off x="7178601" y="1772816"/>
            <a:ext cx="1785887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 smtClean="0">
                <a:solidFill>
                  <a:srgbClr val="FFFFFF"/>
                </a:solidFill>
                <a:latin typeface="Arial" charset="0"/>
              </a:rPr>
              <a:t>Капитальный ремонт</a:t>
            </a:r>
            <a:endParaRPr lang="en-US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4" name="Text Box 37"/>
          <p:cNvSpPr txBox="1">
            <a:spLocks noChangeArrowheads="1"/>
          </p:cNvSpPr>
          <p:nvPr/>
        </p:nvSpPr>
        <p:spPr bwMode="white">
          <a:xfrm>
            <a:off x="7178601" y="2780928"/>
            <a:ext cx="1785887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 smtClean="0">
                <a:solidFill>
                  <a:srgbClr val="FFFFFF"/>
                </a:solidFill>
                <a:latin typeface="Arial" charset="0"/>
              </a:rPr>
              <a:t>Реконструкция недвижимости</a:t>
            </a:r>
            <a:endParaRPr lang="en-US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5" name="Text Box 38"/>
          <p:cNvSpPr txBox="1">
            <a:spLocks noChangeArrowheads="1"/>
          </p:cNvSpPr>
          <p:nvPr/>
        </p:nvSpPr>
        <p:spPr bwMode="white">
          <a:xfrm>
            <a:off x="545929" y="1772816"/>
            <a:ext cx="1785887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 smtClean="0">
                <a:solidFill>
                  <a:srgbClr val="FFFFFF"/>
                </a:solidFill>
                <a:latin typeface="Arial" charset="0"/>
              </a:rPr>
              <a:t>Строительство недвижимости</a:t>
            </a:r>
            <a:endParaRPr lang="en-US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6" name="Text Box 39"/>
          <p:cNvSpPr txBox="1">
            <a:spLocks noChangeArrowheads="1"/>
          </p:cNvSpPr>
          <p:nvPr/>
        </p:nvSpPr>
        <p:spPr bwMode="white">
          <a:xfrm>
            <a:off x="545929" y="2780928"/>
            <a:ext cx="1785887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 smtClean="0">
                <a:solidFill>
                  <a:srgbClr val="FFFFFF"/>
                </a:solidFill>
                <a:latin typeface="Arial" charset="0"/>
              </a:rPr>
              <a:t>Приобретение недвижимости</a:t>
            </a:r>
            <a:endParaRPr lang="en-US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7" name="Rectangle 40"/>
          <p:cNvSpPr>
            <a:spLocks noChangeArrowheads="1"/>
          </p:cNvSpPr>
          <p:nvPr/>
        </p:nvSpPr>
        <p:spPr bwMode="auto">
          <a:xfrm>
            <a:off x="1777926" y="5025370"/>
            <a:ext cx="5808663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buClr>
                <a:srgbClr val="D7181F"/>
              </a:buClr>
              <a:buFont typeface="Wingdings" pitchFamily="2" charset="2"/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Определение поставщика (подрядчика, исполнителя)</a:t>
            </a:r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7361" y="3472433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100 дней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984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4932040" y="280927"/>
            <a:ext cx="4151064" cy="771809"/>
            <a:chOff x="2385869" y="280927"/>
            <a:chExt cx="6320968" cy="1491889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2385869" y="406287"/>
              <a:ext cx="5333700" cy="1366529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55000" lnSpcReduction="20000"/>
            </a:bodyPr>
            <a:lstStyle/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800" b="1" cap="all" dirty="0">
                  <a:solidFill>
                    <a:srgbClr val="216BBD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Министерство </a:t>
              </a:r>
              <a:endParaRPr lang="ru-RU" sz="1100" b="1" cap="all" dirty="0">
                <a:solidFill>
                  <a:srgbClr val="216BBD"/>
                </a:solidFill>
                <a:effectLst/>
                <a:latin typeface="Times New Roman" panose="02020603050405020304" pitchFamily="18" charset="0"/>
                <a:ea typeface="Calibri"/>
                <a:cs typeface="Times New Roman"/>
              </a:endParaRP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800" b="1" cap="all" dirty="0">
                  <a:solidFill>
                    <a:srgbClr val="216BBD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по регулированию </a:t>
              </a:r>
              <a:endParaRPr lang="ru-RU" sz="1800" b="1" cap="all" dirty="0" smtClean="0">
                <a:solidFill>
                  <a:srgbClr val="216BBD"/>
                </a:solidFill>
                <a:effectLst/>
                <a:latin typeface="Times New Roman" panose="02020603050405020304" pitchFamily="18" charset="0"/>
                <a:ea typeface="Calibri"/>
                <a:cs typeface="Times New Roman"/>
              </a:endParaRP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800" b="1" cap="all" dirty="0" smtClean="0">
                  <a:solidFill>
                    <a:srgbClr val="216BBD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контрактной </a:t>
              </a:r>
              <a:r>
                <a:rPr lang="ru-RU" sz="1800" b="1" cap="all" dirty="0">
                  <a:solidFill>
                    <a:srgbClr val="216BBD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системы </a:t>
              </a:r>
              <a:endParaRPr lang="ru-RU" sz="1100" b="1" cap="all" dirty="0">
                <a:solidFill>
                  <a:srgbClr val="216BBD"/>
                </a:solidFill>
                <a:effectLst/>
                <a:latin typeface="Times New Roman" panose="02020603050405020304" pitchFamily="18" charset="0"/>
                <a:ea typeface="Calibri"/>
                <a:cs typeface="Times New Roman"/>
              </a:endParaRP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800" b="1" cap="all" dirty="0">
                  <a:solidFill>
                    <a:srgbClr val="216BBD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в сфере закупок Иркутской области</a:t>
              </a:r>
              <a:endParaRPr lang="ru-RU" sz="1100" b="1" cap="all" dirty="0">
                <a:solidFill>
                  <a:srgbClr val="216BBD"/>
                </a:solidFill>
                <a:effectLst/>
                <a:latin typeface="Times New Roman" panose="02020603050405020304" pitchFamily="18" charset="0"/>
                <a:ea typeface="Calibri"/>
                <a:cs typeface="Times New Roman"/>
              </a:endParaRPr>
            </a:p>
          </p:txBody>
        </p:sp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84565" y="280927"/>
              <a:ext cx="1022272" cy="1491889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0" y="47526"/>
            <a:ext cx="4932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МЕРЫ, ПРИНЯТЫЕ В ЦЕЛЯХ ИСПОЛЕНИЯ СТАТЬИ 17 ЗАКОНА ИРКУТСКОЙ ОБЛАСТИ 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ОБЛАСТНОМ БЮДЖЕТЕ</a:t>
            </a: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gray">
          <a:xfrm>
            <a:off x="5141839" y="2122017"/>
            <a:ext cx="3582696" cy="4475335"/>
          </a:xfrm>
          <a:prstGeom prst="roundRect">
            <a:avLst>
              <a:gd name="adj" fmla="val 8014"/>
            </a:avLst>
          </a:prstGeom>
          <a:solidFill>
            <a:srgbClr val="FFFFFF"/>
          </a:solidFill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13"/>
          <p:cNvSpPr>
            <a:spLocks noChangeArrowheads="1"/>
          </p:cNvSpPr>
          <p:nvPr/>
        </p:nvSpPr>
        <p:spPr bwMode="gray">
          <a:xfrm>
            <a:off x="5205339" y="2187104"/>
            <a:ext cx="3399070" cy="2611438"/>
          </a:xfrm>
          <a:prstGeom prst="roundRect">
            <a:avLst>
              <a:gd name="adj" fmla="val 7912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0" name="Group 14"/>
          <p:cNvGrpSpPr>
            <a:grpSpLocks/>
          </p:cNvGrpSpPr>
          <p:nvPr/>
        </p:nvGrpSpPr>
        <p:grpSpPr bwMode="auto">
          <a:xfrm>
            <a:off x="395536" y="1340768"/>
            <a:ext cx="3592676" cy="684411"/>
            <a:chOff x="752" y="1413"/>
            <a:chExt cx="1321" cy="294"/>
          </a:xfrm>
        </p:grpSpPr>
        <p:sp>
          <p:nvSpPr>
            <p:cNvPr id="11" name="AutoShape 15"/>
            <p:cNvSpPr>
              <a:spLocks noChangeArrowheads="1"/>
            </p:cNvSpPr>
            <p:nvPr/>
          </p:nvSpPr>
          <p:spPr bwMode="gray">
            <a:xfrm>
              <a:off x="752" y="1413"/>
              <a:ext cx="1321" cy="29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>
                    <a:gamma/>
                    <a:shade val="79216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79216"/>
                    <a:invGamma/>
                  </a:schemeClr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  <a:effectLst>
              <a:outerShdw dist="53882" dir="2700000" algn="ctr" rotWithShape="0">
                <a:srgbClr val="292929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AutoShape 16"/>
            <p:cNvSpPr>
              <a:spLocks noChangeArrowheads="1"/>
            </p:cNvSpPr>
            <p:nvPr/>
          </p:nvSpPr>
          <p:spPr bwMode="gray">
            <a:xfrm flipH="1">
              <a:off x="2007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AutoShape 17"/>
            <p:cNvSpPr>
              <a:spLocks noChangeArrowheads="1"/>
            </p:cNvSpPr>
            <p:nvPr/>
          </p:nvSpPr>
          <p:spPr bwMode="gray">
            <a:xfrm>
              <a:off x="766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7" name="Group 18"/>
          <p:cNvGrpSpPr>
            <a:grpSpLocks/>
          </p:cNvGrpSpPr>
          <p:nvPr/>
        </p:nvGrpSpPr>
        <p:grpSpPr bwMode="auto">
          <a:xfrm>
            <a:off x="5116439" y="1340768"/>
            <a:ext cx="3592676" cy="684411"/>
            <a:chOff x="3623" y="1413"/>
            <a:chExt cx="1321" cy="294"/>
          </a:xfrm>
        </p:grpSpPr>
        <p:sp>
          <p:nvSpPr>
            <p:cNvPr id="18" name="AutoShape 19"/>
            <p:cNvSpPr>
              <a:spLocks noChangeArrowheads="1"/>
            </p:cNvSpPr>
            <p:nvPr/>
          </p:nvSpPr>
          <p:spPr bwMode="gray">
            <a:xfrm>
              <a:off x="3623" y="1413"/>
              <a:ext cx="1321" cy="29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gamma/>
                    <a:shade val="89020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9020"/>
                    <a:invGamma/>
                  </a:schemeClr>
                </a:gs>
              </a:gsLst>
              <a:lin ang="0" scaled="1"/>
            </a:gradFill>
            <a:ln w="12700">
              <a:solidFill>
                <a:schemeClr val="accent1"/>
              </a:solidFill>
              <a:round/>
              <a:headEnd/>
              <a:tailEnd/>
            </a:ln>
            <a:effectLst>
              <a:outerShdw dist="53882" dir="2700000" algn="ctr" rotWithShape="0">
                <a:srgbClr val="292929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" name="AutoShape 20"/>
            <p:cNvSpPr>
              <a:spLocks noChangeArrowheads="1"/>
            </p:cNvSpPr>
            <p:nvPr/>
          </p:nvSpPr>
          <p:spPr bwMode="gray">
            <a:xfrm flipH="1">
              <a:off x="4878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" name="AutoShape 21"/>
            <p:cNvSpPr>
              <a:spLocks noChangeArrowheads="1"/>
            </p:cNvSpPr>
            <p:nvPr/>
          </p:nvSpPr>
          <p:spPr bwMode="gray">
            <a:xfrm>
              <a:off x="3637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1" name="AutoShape 22"/>
          <p:cNvSpPr>
            <a:spLocks noChangeArrowheads="1"/>
          </p:cNvSpPr>
          <p:nvPr/>
        </p:nvSpPr>
        <p:spPr bwMode="gray">
          <a:xfrm>
            <a:off x="376927" y="2136304"/>
            <a:ext cx="3582697" cy="4410811"/>
          </a:xfrm>
          <a:prstGeom prst="roundRect">
            <a:avLst>
              <a:gd name="adj" fmla="val 8014"/>
            </a:avLst>
          </a:prstGeom>
          <a:solidFill>
            <a:srgbClr val="F8F8F8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white">
          <a:xfrm>
            <a:off x="677617" y="1403251"/>
            <a:ext cx="2814263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i="0" dirty="0" smtClean="0">
                <a:solidFill>
                  <a:srgbClr val="F8F8F8"/>
                </a:solidFill>
                <a:cs typeface="Arial" charset="0"/>
              </a:rPr>
              <a:t>Изменение процедур закупок по ст.17</a:t>
            </a:r>
            <a:endParaRPr lang="en-US" sz="1600" b="1" i="0" dirty="0">
              <a:solidFill>
                <a:srgbClr val="F8F8F8"/>
              </a:solidFill>
              <a:cs typeface="Arial" charset="0"/>
            </a:endParaRPr>
          </a:p>
        </p:txBody>
      </p:sp>
      <p:sp>
        <p:nvSpPr>
          <p:cNvPr id="23" name="Text Box 18"/>
          <p:cNvSpPr txBox="1">
            <a:spLocks noChangeArrowheads="1"/>
          </p:cNvSpPr>
          <p:nvPr/>
        </p:nvSpPr>
        <p:spPr bwMode="white">
          <a:xfrm>
            <a:off x="5205339" y="1412776"/>
            <a:ext cx="3404507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smtClean="0">
                <a:solidFill>
                  <a:srgbClr val="F8F8F8"/>
                </a:solidFill>
                <a:cs typeface="Arial" charset="0"/>
              </a:rPr>
              <a:t>Принятые постановления Правительства области</a:t>
            </a:r>
            <a:endParaRPr lang="en-US" sz="1600" b="1" dirty="0">
              <a:solidFill>
                <a:srgbClr val="F8F8F8"/>
              </a:solidFill>
              <a:cs typeface="Arial" charset="0"/>
            </a:endParaRPr>
          </a:p>
        </p:txBody>
      </p:sp>
      <p:sp>
        <p:nvSpPr>
          <p:cNvPr id="25" name="Rectangle 26"/>
          <p:cNvSpPr>
            <a:spLocks noChangeArrowheads="1"/>
          </p:cNvSpPr>
          <p:nvPr/>
        </p:nvSpPr>
        <p:spPr bwMode="gray">
          <a:xfrm>
            <a:off x="5420165" y="2263304"/>
            <a:ext cx="282424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Clr>
                <a:srgbClr val="FF0066"/>
              </a:buClr>
              <a:buSzPct val="75000"/>
              <a:buFont typeface="Arial" charset="0"/>
              <a:buNone/>
            </a:pPr>
            <a:r>
              <a:rPr lang="en-US" sz="1600" b="1" i="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</a:t>
            </a:r>
            <a:r>
              <a:rPr lang="ru-RU" sz="1600" b="1" i="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Постановление № 88-пп</a:t>
            </a:r>
            <a:endParaRPr lang="en-US" sz="1600" b="1" i="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6" name="Rectangle 27"/>
          <p:cNvSpPr>
            <a:spLocks noChangeArrowheads="1"/>
          </p:cNvSpPr>
          <p:nvPr/>
        </p:nvSpPr>
        <p:spPr bwMode="gray">
          <a:xfrm>
            <a:off x="5373614" y="4458598"/>
            <a:ext cx="282424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Clr>
                <a:srgbClr val="FF0066"/>
              </a:buClr>
              <a:buSzPct val="75000"/>
              <a:buFont typeface="Arial" charset="0"/>
              <a:buNone/>
            </a:pPr>
            <a:r>
              <a:rPr lang="en-US" sz="1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</a:t>
            </a:r>
            <a:r>
              <a:rPr lang="ru-RU" sz="1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Постановление № 89-пп</a:t>
            </a:r>
            <a:endParaRPr lang="en-US" sz="16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7" name="Text Box 28"/>
          <p:cNvSpPr txBox="1">
            <a:spLocks noChangeArrowheads="1"/>
          </p:cNvSpPr>
          <p:nvPr/>
        </p:nvSpPr>
        <p:spPr bwMode="gray">
          <a:xfrm>
            <a:off x="5364088" y="2621230"/>
            <a:ext cx="3161555" cy="18158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1400" dirty="0"/>
              <a:t>О внесении изменений в Положение о порядке взаимодействия заказчиков Иркутской области, осуществляющих закупки товаров, работ, услуг для обеспечения нужд Иркутской области, с министерством по регулированию контрактной системы в сфере закупок Иркутской области</a:t>
            </a:r>
            <a:r>
              <a:rPr lang="en-US" sz="1400" i="0" dirty="0" smtClean="0">
                <a:solidFill>
                  <a:srgbClr val="1C1C1C"/>
                </a:solidFill>
                <a:cs typeface="Arial" charset="0"/>
              </a:rPr>
              <a:t>.</a:t>
            </a:r>
            <a:endParaRPr lang="en-US" sz="1400" i="0" dirty="0">
              <a:solidFill>
                <a:srgbClr val="1C1C1C"/>
              </a:solidFill>
              <a:cs typeface="Arial" charset="0"/>
            </a:endParaRPr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gray">
          <a:xfrm>
            <a:off x="5364088" y="4869160"/>
            <a:ext cx="3161555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1400" dirty="0"/>
              <a:t>О внесении изменений в Положение о комиссии по проверке обоснованности закупок товаров, работ, услуг для обеспечения государственных нужд Иркутской области</a:t>
            </a:r>
            <a:endParaRPr lang="en-US" sz="1400" dirty="0">
              <a:solidFill>
                <a:srgbClr val="1C1C1C"/>
              </a:solidFill>
              <a:cs typeface="Arial" charset="0"/>
            </a:endParaRPr>
          </a:p>
        </p:txBody>
      </p:sp>
      <p:grpSp>
        <p:nvGrpSpPr>
          <p:cNvPr id="29" name="Group 30"/>
          <p:cNvGrpSpPr>
            <a:grpSpLocks/>
          </p:cNvGrpSpPr>
          <p:nvPr/>
        </p:nvGrpSpPr>
        <p:grpSpPr bwMode="auto">
          <a:xfrm>
            <a:off x="5273601" y="2333154"/>
            <a:ext cx="211569" cy="230187"/>
            <a:chOff x="2928" y="2208"/>
            <a:chExt cx="262" cy="262"/>
          </a:xfrm>
        </p:grpSpPr>
        <p:sp>
          <p:nvSpPr>
            <p:cNvPr id="30" name="Oval 31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" name="Oval 32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2" name="Group 33"/>
          <p:cNvGrpSpPr>
            <a:grpSpLocks/>
          </p:cNvGrpSpPr>
          <p:nvPr/>
        </p:nvGrpSpPr>
        <p:grpSpPr bwMode="auto">
          <a:xfrm>
            <a:off x="5273601" y="4539561"/>
            <a:ext cx="211569" cy="230187"/>
            <a:chOff x="2928" y="2208"/>
            <a:chExt cx="262" cy="262"/>
          </a:xfrm>
        </p:grpSpPr>
        <p:sp>
          <p:nvSpPr>
            <p:cNvPr id="33" name="Oval 34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" name="Oval 35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5" name="Text Box 36"/>
          <p:cNvSpPr txBox="1">
            <a:spLocks noChangeArrowheads="1"/>
          </p:cNvSpPr>
          <p:nvPr/>
        </p:nvSpPr>
        <p:spPr bwMode="gray">
          <a:xfrm>
            <a:off x="547936" y="4112742"/>
            <a:ext cx="3309254" cy="496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sz="1400" b="1" i="0" dirty="0">
                <a:solidFill>
                  <a:schemeClr val="bg2"/>
                </a:solidFill>
                <a:cs typeface="Arial" charset="0"/>
              </a:rPr>
              <a:t> </a:t>
            </a:r>
            <a:r>
              <a:rPr lang="ru-RU" sz="1400" b="1" i="0" dirty="0" smtClean="0">
                <a:solidFill>
                  <a:schemeClr val="bg2"/>
                </a:solidFill>
                <a:cs typeface="Arial" charset="0"/>
              </a:rPr>
              <a:t>Описание</a:t>
            </a:r>
            <a:endParaRPr lang="en-US" sz="1400" b="1" i="0" dirty="0">
              <a:solidFill>
                <a:schemeClr val="bg2"/>
              </a:solidFill>
              <a:cs typeface="Arial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sz="1400" b="1" i="0" dirty="0">
                <a:solidFill>
                  <a:schemeClr val="bg2"/>
                </a:solidFill>
                <a:cs typeface="Arial" charset="0"/>
              </a:rPr>
              <a:t> </a:t>
            </a:r>
            <a:r>
              <a:rPr lang="ru-RU" sz="1400" b="1" i="0" dirty="0" smtClean="0">
                <a:solidFill>
                  <a:schemeClr val="bg2"/>
                </a:solidFill>
                <a:cs typeface="Arial" charset="0"/>
              </a:rPr>
              <a:t>Описание</a:t>
            </a:r>
            <a:endParaRPr lang="en-US" sz="1400" b="1" i="0" dirty="0">
              <a:solidFill>
                <a:schemeClr val="bg2"/>
              </a:solidFill>
              <a:cs typeface="Arial" charset="0"/>
            </a:endParaRPr>
          </a:p>
        </p:txBody>
      </p:sp>
      <p:sp>
        <p:nvSpPr>
          <p:cNvPr id="36" name="AutoShape 37"/>
          <p:cNvSpPr>
            <a:spLocks noChangeArrowheads="1"/>
          </p:cNvSpPr>
          <p:nvPr/>
        </p:nvSpPr>
        <p:spPr bwMode="invGray">
          <a:xfrm>
            <a:off x="471735" y="2349029"/>
            <a:ext cx="3393083" cy="764660"/>
          </a:xfrm>
          <a:prstGeom prst="roundRect">
            <a:avLst>
              <a:gd name="adj" fmla="val 50000"/>
            </a:avLst>
          </a:prstGeom>
          <a:solidFill>
            <a:schemeClr val="accent2">
              <a:alpha val="70000"/>
            </a:schemeClr>
          </a:solidFill>
          <a:ln w="5715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" name="AutoShape 38"/>
          <p:cNvSpPr>
            <a:spLocks noChangeArrowheads="1"/>
          </p:cNvSpPr>
          <p:nvPr/>
        </p:nvSpPr>
        <p:spPr bwMode="invGray">
          <a:xfrm>
            <a:off x="471735" y="3384420"/>
            <a:ext cx="3393083" cy="764660"/>
          </a:xfrm>
          <a:prstGeom prst="roundRect">
            <a:avLst>
              <a:gd name="adj" fmla="val 50000"/>
            </a:avLst>
          </a:prstGeom>
          <a:solidFill>
            <a:schemeClr val="accent2">
              <a:alpha val="70000"/>
            </a:schemeClr>
          </a:solidFill>
          <a:ln w="5715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" name="AutoShape 39"/>
          <p:cNvSpPr>
            <a:spLocks noChangeArrowheads="1"/>
          </p:cNvSpPr>
          <p:nvPr/>
        </p:nvSpPr>
        <p:spPr bwMode="invGray">
          <a:xfrm>
            <a:off x="471735" y="5400644"/>
            <a:ext cx="3393083" cy="764660"/>
          </a:xfrm>
          <a:prstGeom prst="roundRect">
            <a:avLst>
              <a:gd name="adj" fmla="val 50000"/>
            </a:avLst>
          </a:prstGeom>
          <a:solidFill>
            <a:schemeClr val="accent2">
              <a:alpha val="70000"/>
            </a:schemeClr>
          </a:solidFill>
          <a:ln w="5715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" name="Rectangle 40"/>
          <p:cNvSpPr>
            <a:spLocks noChangeArrowheads="1"/>
          </p:cNvSpPr>
          <p:nvPr/>
        </p:nvSpPr>
        <p:spPr bwMode="gray">
          <a:xfrm>
            <a:off x="503486" y="2422054"/>
            <a:ext cx="3305228" cy="4801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ru-RU" sz="1400" b="1" i="0" dirty="0" smtClean="0">
                <a:cs typeface="Arial" charset="0"/>
              </a:rPr>
              <a:t>Установлен срок подачи заявок на соответствующие закупки</a:t>
            </a:r>
            <a:endParaRPr lang="en-US" sz="1400" b="1" i="0" dirty="0">
              <a:cs typeface="Arial" charset="0"/>
            </a:endParaRPr>
          </a:p>
        </p:txBody>
      </p:sp>
      <p:sp>
        <p:nvSpPr>
          <p:cNvPr id="40" name="Rectangle 41"/>
          <p:cNvSpPr>
            <a:spLocks noChangeArrowheads="1"/>
          </p:cNvSpPr>
          <p:nvPr/>
        </p:nvSpPr>
        <p:spPr bwMode="gray">
          <a:xfrm>
            <a:off x="497123" y="3468781"/>
            <a:ext cx="3305228" cy="4801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ru-RU" sz="1400" b="1" dirty="0" smtClean="0">
                <a:cs typeface="Arial" charset="0"/>
              </a:rPr>
              <a:t>Сокращен срок обработки заявок министерством</a:t>
            </a:r>
            <a:endParaRPr lang="en-US" sz="1400" b="1" dirty="0">
              <a:cs typeface="Arial" charset="0"/>
            </a:endParaRPr>
          </a:p>
        </p:txBody>
      </p:sp>
      <p:sp>
        <p:nvSpPr>
          <p:cNvPr id="41" name="Rectangle 42"/>
          <p:cNvSpPr>
            <a:spLocks noChangeArrowheads="1"/>
          </p:cNvSpPr>
          <p:nvPr/>
        </p:nvSpPr>
        <p:spPr bwMode="gray">
          <a:xfrm>
            <a:off x="503486" y="5417746"/>
            <a:ext cx="3305228" cy="6740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ru-RU" sz="1400" b="1" dirty="0" smtClean="0">
                <a:cs typeface="Arial" charset="0"/>
              </a:rPr>
              <a:t>Сокращен срок проведения заседания комиссии по проверке обоснованности закупок</a:t>
            </a:r>
            <a:endParaRPr lang="en-US" sz="1400" b="1" dirty="0">
              <a:cs typeface="Arial" charset="0"/>
            </a:endParaRPr>
          </a:p>
        </p:txBody>
      </p:sp>
      <p:sp>
        <p:nvSpPr>
          <p:cNvPr id="42" name="AutoShape 43"/>
          <p:cNvSpPr>
            <a:spLocks noChangeArrowheads="1"/>
          </p:cNvSpPr>
          <p:nvPr/>
        </p:nvSpPr>
        <p:spPr bwMode="blackGray">
          <a:xfrm rot="10793605" flipV="1">
            <a:off x="3988211" y="3752385"/>
            <a:ext cx="1166301" cy="755650"/>
          </a:xfrm>
          <a:prstGeom prst="rightArrow">
            <a:avLst>
              <a:gd name="adj1" fmla="val 46509"/>
              <a:gd name="adj2" fmla="val 37713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" name="AutoShape 39"/>
          <p:cNvSpPr>
            <a:spLocks noChangeArrowheads="1"/>
          </p:cNvSpPr>
          <p:nvPr/>
        </p:nvSpPr>
        <p:spPr bwMode="invGray">
          <a:xfrm>
            <a:off x="499455" y="4392532"/>
            <a:ext cx="3393083" cy="764660"/>
          </a:xfrm>
          <a:prstGeom prst="roundRect">
            <a:avLst>
              <a:gd name="adj" fmla="val 50000"/>
            </a:avLst>
          </a:prstGeom>
          <a:solidFill>
            <a:schemeClr val="accent2">
              <a:alpha val="70000"/>
            </a:schemeClr>
          </a:solidFill>
          <a:ln w="5715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" name="Rectangle 42"/>
          <p:cNvSpPr>
            <a:spLocks noChangeArrowheads="1"/>
          </p:cNvSpPr>
          <p:nvPr/>
        </p:nvSpPr>
        <p:spPr bwMode="gray">
          <a:xfrm>
            <a:off x="567370" y="4486261"/>
            <a:ext cx="3305228" cy="4801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ru-RU" sz="1400" b="1" dirty="0" smtClean="0">
                <a:cs typeface="Arial" charset="0"/>
              </a:rPr>
              <a:t>Сокращен срок подачи обращения о проверке обоснованности закупок</a:t>
            </a:r>
            <a:endParaRPr lang="en-US" sz="1400" b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47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4932040" y="280927"/>
            <a:ext cx="4151064" cy="771809"/>
            <a:chOff x="2385869" y="280927"/>
            <a:chExt cx="6320968" cy="1491889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2385869" y="406287"/>
              <a:ext cx="5333700" cy="1366529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55000" lnSpcReduction="20000"/>
            </a:bodyPr>
            <a:lstStyle/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800" b="1" cap="all" dirty="0">
                  <a:solidFill>
                    <a:srgbClr val="216BBD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Министерство </a:t>
              </a:r>
              <a:endParaRPr lang="ru-RU" sz="1100" b="1" cap="all" dirty="0">
                <a:solidFill>
                  <a:srgbClr val="216BBD"/>
                </a:solidFill>
                <a:effectLst/>
                <a:latin typeface="Times New Roman" panose="02020603050405020304" pitchFamily="18" charset="0"/>
                <a:ea typeface="Calibri"/>
                <a:cs typeface="Times New Roman"/>
              </a:endParaRP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800" b="1" cap="all" dirty="0">
                  <a:solidFill>
                    <a:srgbClr val="216BBD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по регулированию </a:t>
              </a:r>
              <a:endParaRPr lang="ru-RU" sz="1800" b="1" cap="all" dirty="0" smtClean="0">
                <a:solidFill>
                  <a:srgbClr val="216BBD"/>
                </a:solidFill>
                <a:effectLst/>
                <a:latin typeface="Times New Roman" panose="02020603050405020304" pitchFamily="18" charset="0"/>
                <a:ea typeface="Calibri"/>
                <a:cs typeface="Times New Roman"/>
              </a:endParaRP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800" b="1" cap="all" dirty="0" smtClean="0">
                  <a:solidFill>
                    <a:srgbClr val="216BBD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контрактной </a:t>
              </a:r>
              <a:r>
                <a:rPr lang="ru-RU" sz="1800" b="1" cap="all" dirty="0">
                  <a:solidFill>
                    <a:srgbClr val="216BBD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системы </a:t>
              </a:r>
              <a:endParaRPr lang="ru-RU" sz="1100" b="1" cap="all" dirty="0">
                <a:solidFill>
                  <a:srgbClr val="216BBD"/>
                </a:solidFill>
                <a:effectLst/>
                <a:latin typeface="Times New Roman" panose="02020603050405020304" pitchFamily="18" charset="0"/>
                <a:ea typeface="Calibri"/>
                <a:cs typeface="Times New Roman"/>
              </a:endParaRP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800" b="1" cap="all" dirty="0">
                  <a:solidFill>
                    <a:srgbClr val="216BBD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в сфере закупок Иркутской области</a:t>
              </a:r>
              <a:endParaRPr lang="ru-RU" sz="1100" b="1" cap="all" dirty="0">
                <a:solidFill>
                  <a:srgbClr val="216BBD"/>
                </a:solidFill>
                <a:effectLst/>
                <a:latin typeface="Times New Roman" panose="02020603050405020304" pitchFamily="18" charset="0"/>
                <a:ea typeface="Calibri"/>
                <a:cs typeface="Times New Roman"/>
              </a:endParaRPr>
            </a:p>
          </p:txBody>
        </p:sp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84565" y="280927"/>
              <a:ext cx="1022272" cy="1491889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0" y="-1114"/>
            <a:ext cx="6228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МОНИТОРИНГА СРОКОВ ОПРЕДЕЛЕНИЯ ПОСТАВЩИКОВ НА ЦЕЛИ, ПРЕДУСМОТРЕННЫЕ СТ.17 ЗАКОНА ИРКУТСКОЙ ОБЛАСТИ ОБ ОБЛАСТНОМ БЮДЖЕТЕ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340443"/>
              </p:ext>
            </p:extLst>
          </p:nvPr>
        </p:nvGraphicFramePr>
        <p:xfrm>
          <a:off x="251520" y="1196752"/>
          <a:ext cx="8712972" cy="5133571"/>
        </p:xfrm>
        <a:graphic>
          <a:graphicData uri="http://schemas.openxmlformats.org/drawingml/2006/table">
            <a:tbl>
              <a:tblPr firstRow="1" bandRow="1"/>
              <a:tblGrid>
                <a:gridCol w="3528392"/>
                <a:gridCol w="936104"/>
                <a:gridCol w="792088"/>
                <a:gridCol w="864096"/>
                <a:gridCol w="864096"/>
                <a:gridCol w="864096"/>
                <a:gridCol w="864100"/>
              </a:tblGrid>
              <a:tr h="38457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algn="ctr" eaLnBrk="1" hangingPunct="1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Май 2017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Июнь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2017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Ноябрь 2017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4578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Сумма,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тыс. руб.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err="1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Уд.вес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, %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Сумма,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тыс. руб.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err="1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Уд.вес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, %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Сумма,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тыс. руб.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Уд.вес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, %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548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Общий объем средств, предусмотренных на строительство,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кап. ремонт, реконструкцию и приобретение недвижимого имущества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8 458 604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eaLnBrk="1" fontAlgn="b" hangingPunct="1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eaLnBrk="1" fontAlgn="b" hangingPunct="1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8 332 897 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eaLnBrk="1" fontAlgn="b" hangingPunct="1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8 430 037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55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Результат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исполнения: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dirty="0" smtClean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eaLnBrk="1" fontAlgn="b" hangingPunct="1"/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14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Завершено определение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поставщика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eaLnBrk="1" fontAlgn="b" hangingPunct="1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756 </a:t>
                      </a:r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589   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eaLnBrk="1" fontAlgn="b" hangingPunct="1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56%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eaLnBrk="1" fontAlgn="b" hangingPunct="1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6 588 293   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eaLnBrk="1" fontAlgn="b" hangingPunct="1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79%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793 527</a:t>
                      </a:r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92%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73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С учетом незавершенных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закупок, </a:t>
                      </a:r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остатков лимитов по результатам торгов (экономия, уменьшение НМЦК закупки) и не распределенных на иные закупки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eaLnBrk="1" fontAlgn="b" hangingPunct="1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575 </a:t>
                      </a:r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378   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eaLnBrk="1" fontAlgn="b" hangingPunct="1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78%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eaLnBrk="1" fontAlgn="b" hangingPunct="1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7 481 567  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eaLnBrk="1" fontAlgn="b" hangingPunct="1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90%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8 063 954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96%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73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Остаток не использованных денежных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средств 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eaLnBrk="1" fontAlgn="b" hangingPunct="1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883 </a:t>
                      </a:r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226   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eaLnBrk="1" fontAlgn="b" hangingPunct="1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22%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eaLnBrk="1" fontAlgn="b" hangingPunct="1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805 001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eaLnBrk="1" fontAlgn="b" hangingPunct="1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366 083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4%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601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4932040" y="280927"/>
            <a:ext cx="4151064" cy="771809"/>
            <a:chOff x="2385869" y="280927"/>
            <a:chExt cx="6320968" cy="1491889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2385869" y="406287"/>
              <a:ext cx="5333700" cy="1366529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55000" lnSpcReduction="20000"/>
            </a:bodyPr>
            <a:lstStyle/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800" b="1" cap="all" dirty="0">
                  <a:solidFill>
                    <a:srgbClr val="216BBD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Министерство </a:t>
              </a:r>
              <a:endParaRPr lang="ru-RU" sz="1100" b="1" cap="all" dirty="0">
                <a:solidFill>
                  <a:srgbClr val="216BBD"/>
                </a:solidFill>
                <a:effectLst/>
                <a:latin typeface="Times New Roman" panose="02020603050405020304" pitchFamily="18" charset="0"/>
                <a:ea typeface="Calibri"/>
                <a:cs typeface="Times New Roman"/>
              </a:endParaRP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800" b="1" cap="all" dirty="0">
                  <a:solidFill>
                    <a:srgbClr val="216BBD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по регулированию </a:t>
              </a:r>
              <a:endParaRPr lang="ru-RU" sz="1800" b="1" cap="all" dirty="0" smtClean="0">
                <a:solidFill>
                  <a:srgbClr val="216BBD"/>
                </a:solidFill>
                <a:effectLst/>
                <a:latin typeface="Times New Roman" panose="02020603050405020304" pitchFamily="18" charset="0"/>
                <a:ea typeface="Calibri"/>
                <a:cs typeface="Times New Roman"/>
              </a:endParaRP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800" b="1" cap="all" dirty="0" smtClean="0">
                  <a:solidFill>
                    <a:srgbClr val="216BBD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контрактной </a:t>
              </a:r>
              <a:r>
                <a:rPr lang="ru-RU" sz="1800" b="1" cap="all" dirty="0">
                  <a:solidFill>
                    <a:srgbClr val="216BBD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системы </a:t>
              </a:r>
              <a:endParaRPr lang="ru-RU" sz="1100" b="1" cap="all" dirty="0">
                <a:solidFill>
                  <a:srgbClr val="216BBD"/>
                </a:solidFill>
                <a:effectLst/>
                <a:latin typeface="Times New Roman" panose="02020603050405020304" pitchFamily="18" charset="0"/>
                <a:ea typeface="Calibri"/>
                <a:cs typeface="Times New Roman"/>
              </a:endParaRP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800" b="1" cap="all" dirty="0">
                  <a:solidFill>
                    <a:srgbClr val="216BBD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в сфере закупок Иркутской области</a:t>
              </a:r>
              <a:endParaRPr lang="ru-RU" sz="1100" b="1" cap="all" dirty="0">
                <a:solidFill>
                  <a:srgbClr val="216BBD"/>
                </a:solidFill>
                <a:effectLst/>
                <a:latin typeface="Times New Roman" panose="02020603050405020304" pitchFamily="18" charset="0"/>
                <a:ea typeface="Calibri"/>
                <a:cs typeface="Times New Roman"/>
              </a:endParaRPr>
            </a:p>
          </p:txBody>
        </p:sp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84565" y="280927"/>
              <a:ext cx="1022272" cy="1491889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0" y="47526"/>
            <a:ext cx="5292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ХОДЕ РЕАЛИЗАЦИИ ПОЛОЖЕНИЙ СТАТЬИ 17 ЗАКОНА ИРКУТСКОЙ ОБЛАСТИ </a:t>
            </a:r>
          </a:p>
          <a:p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ОБЛАСТНОМ БЮДЖЕТЕ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80784293"/>
              </p:ext>
            </p:extLst>
          </p:nvPr>
        </p:nvGraphicFramePr>
        <p:xfrm>
          <a:off x="539552" y="1268760"/>
          <a:ext cx="8207882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977262" y="4032746"/>
            <a:ext cx="609600" cy="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977262" y="6329635"/>
            <a:ext cx="609600" cy="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V="1">
            <a:off x="977262" y="4981550"/>
            <a:ext cx="609600" cy="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977262" y="5466308"/>
            <a:ext cx="609600" cy="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 flipV="1">
            <a:off x="977262" y="5890666"/>
            <a:ext cx="609600" cy="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" name="AutoShape 20"/>
          <p:cNvSpPr>
            <a:spLocks noChangeArrowheads="1"/>
          </p:cNvSpPr>
          <p:nvPr/>
        </p:nvSpPr>
        <p:spPr bwMode="gray">
          <a:xfrm>
            <a:off x="1580511" y="3880346"/>
            <a:ext cx="6998588" cy="4127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1794775" y="3899148"/>
            <a:ext cx="49410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dirty="0" smtClean="0">
                <a:solidFill>
                  <a:srgbClr val="000000"/>
                </a:solidFill>
              </a:rPr>
              <a:t>Некорректная работа ИС в 1 квартале 2017 года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AutoShape 22"/>
          <p:cNvSpPr>
            <a:spLocks noChangeArrowheads="1"/>
          </p:cNvSpPr>
          <p:nvPr/>
        </p:nvSpPr>
        <p:spPr bwMode="gray">
          <a:xfrm>
            <a:off x="1580511" y="4816450"/>
            <a:ext cx="6998588" cy="4127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1794775" y="4816450"/>
            <a:ext cx="38414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dirty="0" smtClean="0">
                <a:solidFill>
                  <a:srgbClr val="000000"/>
                </a:solidFill>
              </a:rPr>
              <a:t>Необходимость </a:t>
            </a:r>
            <a:r>
              <a:rPr lang="ru-RU" dirty="0" smtClean="0">
                <a:solidFill>
                  <a:srgbClr val="000000"/>
                </a:solidFill>
              </a:rPr>
              <a:t>корректировки ПСД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AutoShape 24"/>
          <p:cNvSpPr>
            <a:spLocks noChangeArrowheads="1"/>
          </p:cNvSpPr>
          <p:nvPr/>
        </p:nvSpPr>
        <p:spPr bwMode="gray">
          <a:xfrm>
            <a:off x="1577336" y="5282158"/>
            <a:ext cx="6998588" cy="4127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Rectangle 25"/>
          <p:cNvSpPr>
            <a:spLocks noChangeArrowheads="1"/>
          </p:cNvSpPr>
          <p:nvPr/>
        </p:nvSpPr>
        <p:spPr bwMode="auto">
          <a:xfrm>
            <a:off x="1791600" y="5282158"/>
            <a:ext cx="58000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dirty="0" smtClean="0">
                <a:solidFill>
                  <a:srgbClr val="000000"/>
                </a:solidFill>
              </a:rPr>
              <a:t>Длительная экспертиза ПСД, экологическая экспертиза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" name="Oval 26"/>
          <p:cNvSpPr>
            <a:spLocks noChangeArrowheads="1"/>
          </p:cNvSpPr>
          <p:nvPr/>
        </p:nvSpPr>
        <p:spPr bwMode="gray">
          <a:xfrm>
            <a:off x="1491612" y="3921621"/>
            <a:ext cx="228600" cy="228600"/>
          </a:xfrm>
          <a:prstGeom prst="ellipse">
            <a:avLst/>
          </a:prstGeom>
          <a:gradFill rotWithShape="1">
            <a:gsLst>
              <a:gs pos="0">
                <a:srgbClr val="E96E29"/>
              </a:gs>
              <a:gs pos="100000">
                <a:srgbClr val="E96E29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Oval 27"/>
          <p:cNvSpPr>
            <a:spLocks noChangeArrowheads="1"/>
          </p:cNvSpPr>
          <p:nvPr/>
        </p:nvSpPr>
        <p:spPr bwMode="gray">
          <a:xfrm>
            <a:off x="1504312" y="4873600"/>
            <a:ext cx="228600" cy="228600"/>
          </a:xfrm>
          <a:prstGeom prst="ellipse">
            <a:avLst/>
          </a:prstGeom>
          <a:gradFill rotWithShape="1">
            <a:gsLst>
              <a:gs pos="0">
                <a:srgbClr val="DCDC48"/>
              </a:gs>
              <a:gs pos="100000">
                <a:srgbClr val="DCDC48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Oval 28"/>
          <p:cNvSpPr>
            <a:spLocks noChangeArrowheads="1"/>
          </p:cNvSpPr>
          <p:nvPr/>
        </p:nvSpPr>
        <p:spPr bwMode="gray">
          <a:xfrm>
            <a:off x="1504312" y="5352008"/>
            <a:ext cx="228600" cy="2286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AutoShape 29"/>
          <p:cNvSpPr>
            <a:spLocks noChangeArrowheads="1"/>
          </p:cNvSpPr>
          <p:nvPr/>
        </p:nvSpPr>
        <p:spPr bwMode="gray">
          <a:xfrm>
            <a:off x="1580511" y="5752554"/>
            <a:ext cx="6998588" cy="4127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Rectangle 30"/>
          <p:cNvSpPr>
            <a:spLocks noChangeArrowheads="1"/>
          </p:cNvSpPr>
          <p:nvPr/>
        </p:nvSpPr>
        <p:spPr bwMode="auto">
          <a:xfrm>
            <a:off x="1794775" y="5752554"/>
            <a:ext cx="39609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dirty="0" smtClean="0">
                <a:solidFill>
                  <a:srgbClr val="000000"/>
                </a:solidFill>
              </a:rPr>
              <a:t>Признание закупок несостоявшимися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6" name="Oval 31"/>
          <p:cNvSpPr>
            <a:spLocks noChangeArrowheads="1"/>
          </p:cNvSpPr>
          <p:nvPr/>
        </p:nvSpPr>
        <p:spPr bwMode="gray">
          <a:xfrm>
            <a:off x="1491612" y="5814466"/>
            <a:ext cx="228600" cy="228600"/>
          </a:xfrm>
          <a:prstGeom prst="ellipse">
            <a:avLst/>
          </a:prstGeom>
          <a:gradFill rotWithShape="1">
            <a:gsLst>
              <a:gs pos="0">
                <a:srgbClr val="E96E29"/>
              </a:gs>
              <a:gs pos="100000">
                <a:srgbClr val="E96E29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7" name="AutoShape 32"/>
          <p:cNvSpPr>
            <a:spLocks noChangeArrowheads="1"/>
          </p:cNvSpPr>
          <p:nvPr/>
        </p:nvSpPr>
        <p:spPr bwMode="gray">
          <a:xfrm>
            <a:off x="1580511" y="6218510"/>
            <a:ext cx="6998588" cy="4127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1794775" y="6218510"/>
            <a:ext cx="53178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dirty="0" smtClean="0">
                <a:solidFill>
                  <a:srgbClr val="000000"/>
                </a:solidFill>
              </a:rPr>
              <a:t>Наличие жалоб участников </a:t>
            </a:r>
            <a:r>
              <a:rPr lang="ru-RU" dirty="0">
                <a:cs typeface="Times New Roman" panose="02020603050405020304" pitchFamily="18" charset="0"/>
              </a:rPr>
              <a:t>по процедурам закупок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29" name="Oval 34"/>
          <p:cNvSpPr>
            <a:spLocks noChangeArrowheads="1"/>
          </p:cNvSpPr>
          <p:nvPr/>
        </p:nvSpPr>
        <p:spPr bwMode="gray">
          <a:xfrm>
            <a:off x="1504312" y="6275660"/>
            <a:ext cx="228600" cy="228600"/>
          </a:xfrm>
          <a:prstGeom prst="ellipse">
            <a:avLst/>
          </a:prstGeom>
          <a:gradFill rotWithShape="1">
            <a:gsLst>
              <a:gs pos="0">
                <a:srgbClr val="DCDC48"/>
              </a:gs>
              <a:gs pos="100000">
                <a:srgbClr val="DCDC48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Line 6"/>
          <p:cNvSpPr>
            <a:spLocks noChangeShapeType="1"/>
          </p:cNvSpPr>
          <p:nvPr/>
        </p:nvSpPr>
        <p:spPr bwMode="auto">
          <a:xfrm flipV="1">
            <a:off x="977261" y="4511402"/>
            <a:ext cx="588621" cy="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" name="AutoShape 22"/>
          <p:cNvSpPr>
            <a:spLocks noChangeArrowheads="1"/>
          </p:cNvSpPr>
          <p:nvPr/>
        </p:nvSpPr>
        <p:spPr bwMode="gray">
          <a:xfrm>
            <a:off x="1559532" y="4346302"/>
            <a:ext cx="6998588" cy="4127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Oval 27"/>
          <p:cNvSpPr>
            <a:spLocks noChangeArrowheads="1"/>
          </p:cNvSpPr>
          <p:nvPr/>
        </p:nvSpPr>
        <p:spPr bwMode="gray">
          <a:xfrm>
            <a:off x="1483333" y="4403452"/>
            <a:ext cx="228600" cy="228600"/>
          </a:xfrm>
          <a:prstGeom prst="ellipse">
            <a:avLst/>
          </a:prstGeom>
          <a:gradFill flip="none" rotWithShape="1">
            <a:gsLst>
              <a:gs pos="0">
                <a:srgbClr val="FF9999">
                  <a:shade val="30000"/>
                  <a:satMod val="115000"/>
                </a:srgbClr>
              </a:gs>
              <a:gs pos="50000">
                <a:srgbClr val="FF9999">
                  <a:shade val="67500"/>
                  <a:satMod val="115000"/>
                </a:srgbClr>
              </a:gs>
              <a:gs pos="100000">
                <a:srgbClr val="FF9999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Line 4"/>
          <p:cNvSpPr>
            <a:spLocks noChangeShapeType="1"/>
          </p:cNvSpPr>
          <p:nvPr/>
        </p:nvSpPr>
        <p:spPr bwMode="auto">
          <a:xfrm flipV="1">
            <a:off x="977262" y="1844824"/>
            <a:ext cx="0" cy="4493086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" name="Line 6"/>
          <p:cNvSpPr>
            <a:spLocks noChangeShapeType="1"/>
          </p:cNvSpPr>
          <p:nvPr/>
        </p:nvSpPr>
        <p:spPr bwMode="auto">
          <a:xfrm flipV="1">
            <a:off x="988032" y="1844824"/>
            <a:ext cx="919671" cy="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" name="Rectangle 25"/>
          <p:cNvSpPr>
            <a:spLocks noChangeArrowheads="1"/>
          </p:cNvSpPr>
          <p:nvPr/>
        </p:nvSpPr>
        <p:spPr bwMode="auto">
          <a:xfrm>
            <a:off x="1764172" y="4384377"/>
            <a:ext cx="67874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dirty="0" smtClean="0">
                <a:solidFill>
                  <a:srgbClr val="000000"/>
                </a:solidFill>
              </a:rPr>
              <a:t>Необходимость корректировки планов, планов-графиков закупок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39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43808" y="916620"/>
            <a:ext cx="4338692" cy="107823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endParaRPr lang="ru-RU" sz="1100" dirty="0">
              <a:effectLst/>
              <a:ea typeface="Calibri"/>
              <a:cs typeface="Times New Roman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2118620" y="280927"/>
            <a:ext cx="6701852" cy="1491889"/>
            <a:chOff x="2118620" y="280927"/>
            <a:chExt cx="6701852" cy="1491889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2118620" y="391176"/>
              <a:ext cx="5333700" cy="1366528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800" b="1" cap="all" dirty="0">
                  <a:solidFill>
                    <a:srgbClr val="216BBD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Министерство </a:t>
              </a:r>
              <a:endParaRPr lang="ru-RU" sz="1100" b="1" cap="all" dirty="0">
                <a:solidFill>
                  <a:srgbClr val="216BBD"/>
                </a:solidFill>
                <a:latin typeface="Times New Roman" panose="02020603050405020304" pitchFamily="18" charset="0"/>
                <a:ea typeface="Calibri"/>
                <a:cs typeface="Times New Roman"/>
              </a:endParaRP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800" b="1" cap="all" dirty="0" smtClean="0">
                  <a:solidFill>
                    <a:srgbClr val="216BBD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по </a:t>
              </a:r>
              <a:r>
                <a:rPr lang="ru-RU" sz="1800" b="1" cap="all" dirty="0">
                  <a:solidFill>
                    <a:srgbClr val="216BBD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регулированию </a:t>
              </a:r>
              <a:endParaRPr lang="ru-RU" sz="1800" b="1" cap="all" dirty="0" smtClean="0">
                <a:solidFill>
                  <a:srgbClr val="216BBD"/>
                </a:solidFill>
                <a:effectLst/>
                <a:latin typeface="Times New Roman" panose="02020603050405020304" pitchFamily="18" charset="0"/>
                <a:ea typeface="Calibri"/>
                <a:cs typeface="Times New Roman"/>
              </a:endParaRP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800" b="1" cap="all" dirty="0" smtClean="0">
                  <a:solidFill>
                    <a:srgbClr val="216BBD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контрактной </a:t>
              </a:r>
              <a:r>
                <a:rPr lang="ru-RU" sz="1800" b="1" cap="all" dirty="0">
                  <a:solidFill>
                    <a:srgbClr val="216BBD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системы </a:t>
              </a:r>
              <a:endParaRPr lang="ru-RU" sz="1100" b="1" cap="all" dirty="0">
                <a:solidFill>
                  <a:srgbClr val="216BBD"/>
                </a:solidFill>
                <a:effectLst/>
                <a:latin typeface="Times New Roman" panose="02020603050405020304" pitchFamily="18" charset="0"/>
                <a:ea typeface="Calibri"/>
                <a:cs typeface="Times New Roman"/>
              </a:endParaRP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800" b="1" cap="all" dirty="0">
                  <a:solidFill>
                    <a:srgbClr val="216BBD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в сфере закупок Иркутской области</a:t>
              </a:r>
              <a:endParaRPr lang="ru-RU" sz="1100" b="1" cap="all" dirty="0">
                <a:solidFill>
                  <a:srgbClr val="216BBD"/>
                </a:solidFill>
                <a:effectLst/>
                <a:latin typeface="Times New Roman" panose="02020603050405020304" pitchFamily="18" charset="0"/>
                <a:ea typeface="Calibri"/>
                <a:cs typeface="Times New Roman"/>
              </a:endParaRPr>
            </a:p>
          </p:txBody>
        </p:sp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7428" y="280927"/>
              <a:ext cx="1363044" cy="1491889"/>
            </a:xfrm>
            <a:prstGeom prst="rect">
              <a:avLst/>
            </a:prstGeom>
          </p:spPr>
        </p:pic>
      </p:grpSp>
      <p:sp>
        <p:nvSpPr>
          <p:cNvPr id="18" name="Подзаголовок 17"/>
          <p:cNvSpPr>
            <a:spLocks noGrp="1"/>
          </p:cNvSpPr>
          <p:nvPr>
            <p:ph type="subTitle" idx="1"/>
          </p:nvPr>
        </p:nvSpPr>
        <p:spPr>
          <a:xfrm>
            <a:off x="755576" y="2492896"/>
            <a:ext cx="8357914" cy="2366871"/>
          </a:xfrm>
        </p:spPr>
        <p:txBody>
          <a:bodyPr anchor="ctr">
            <a:norm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Спасибо за внимание!</a:t>
            </a:r>
            <a:endParaRPr lang="ru-RU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одзаголовок 17"/>
          <p:cNvSpPr txBox="1">
            <a:spLocks/>
          </p:cNvSpPr>
          <p:nvPr/>
        </p:nvSpPr>
        <p:spPr>
          <a:xfrm>
            <a:off x="1835696" y="5949280"/>
            <a:ext cx="6851104" cy="576064"/>
          </a:xfrm>
          <a:prstGeom prst="rect">
            <a:avLst/>
          </a:prstGeom>
        </p:spPr>
        <p:txBody>
          <a:bodyPr anchor="ctr">
            <a:normAutofit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0" indent="0" algn="r" eaLnBrk="1" hangingPunct="1">
              <a:buNone/>
              <a:defRPr sz="2800">
                <a:latin typeface="+mn-lt"/>
              </a:defRPr>
            </a:lvl1pPr>
            <a:lvl2pPr marL="457200" indent="0" algn="ctr" eaLnBrk="1" hangingPunct="1">
              <a:buNone/>
              <a:defRPr sz="2400">
                <a:latin typeface="+mn-lt"/>
              </a:defRPr>
            </a:lvl2pPr>
            <a:lvl3pPr marL="914400" indent="0" algn="ctr" eaLnBrk="1" hangingPunct="1">
              <a:buNone/>
              <a:defRPr sz="2400">
                <a:latin typeface="+mn-lt"/>
              </a:defRPr>
            </a:lvl3pPr>
            <a:lvl4pPr marL="1371600" indent="0" algn="ctr" eaLnBrk="1" hangingPunct="1">
              <a:buNone/>
              <a:defRPr sz="2000">
                <a:latin typeface="+mn-lt"/>
              </a:defRPr>
            </a:lvl4pPr>
            <a:lvl5pPr marL="1828800" indent="0" algn="ctr" eaLnBrk="1" hangingPunct="1">
              <a:buNone/>
              <a:defRPr sz="2000">
                <a:latin typeface="+mn-lt"/>
              </a:defRPr>
            </a:lvl5pPr>
            <a:lvl6pPr marL="2286000" indent="0" algn="ctr" eaLnBrk="1" hangingPunct="1">
              <a:buNone/>
              <a:defRPr sz="2000"/>
            </a:lvl6pPr>
            <a:lvl7pPr marL="2743200" indent="0" algn="ctr" eaLnBrk="1" hangingPunct="1">
              <a:buNone/>
              <a:defRPr sz="2000"/>
            </a:lvl7pPr>
            <a:lvl8pPr marL="3200400" indent="0" algn="ctr" eaLnBrk="1" hangingPunct="1">
              <a:buNone/>
              <a:defRPr sz="2000"/>
            </a:lvl8pPr>
            <a:lvl9pPr marL="3657600" indent="0" algn="ctr" eaLnBrk="1" hangingPunct="1">
              <a:buNone/>
              <a:defRPr sz="2000"/>
            </a:lvl9pPr>
          </a:lstStyle>
          <a:p>
            <a:pPr>
              <a:lnSpc>
                <a:spcPct val="130000"/>
              </a:lnSpc>
            </a:pPr>
            <a:r>
              <a:rPr lang="ru-RU" sz="1800" b="1" kern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 Авдеев Максим Евгеньевич</a:t>
            </a:r>
            <a:endParaRPr lang="ru-RU" sz="1800" b="1" kern="0" cap="all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80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A16154E-A0DF-4D27-AFD4-D3380C4344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1008</Words>
  <Application>Microsoft Office PowerPoint</Application>
  <PresentationFormat>Экран (4:3)</PresentationFormat>
  <Paragraphs>147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DesignTemplate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2015-01-14T04:45:08Z</dcterms:created>
  <dcterms:modified xsi:type="dcterms:W3CDTF">2018-06-28T09:40:21Z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</Properties>
</file>