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 bookmarkIdSeed="2">
  <p:sldMasterIdLst>
    <p:sldMasterId id="214748373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84" r:id="rId3"/>
    <p:sldId id="294" r:id="rId4"/>
    <p:sldId id="541" r:id="rId5"/>
    <p:sldId id="546" r:id="rId6"/>
    <p:sldId id="539" r:id="rId7"/>
    <p:sldId id="540" r:id="rId8"/>
    <p:sldId id="295" r:id="rId9"/>
    <p:sldId id="543" r:id="rId10"/>
    <p:sldId id="544" r:id="rId11"/>
    <p:sldId id="545" r:id="rId12"/>
    <p:sldId id="259" r:id="rId13"/>
    <p:sldId id="547" r:id="rId14"/>
    <p:sldId id="299" r:id="rId15"/>
    <p:sldId id="542" r:id="rId16"/>
    <p:sldId id="548" r:id="rId17"/>
    <p:sldId id="276" r:id="rId1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41C4"/>
    <a:srgbClr val="E9EAFF"/>
    <a:srgbClr val="05BAE3"/>
    <a:srgbClr val="336699"/>
    <a:srgbClr val="C2ECEF"/>
    <a:srgbClr val="FF6600"/>
    <a:srgbClr val="31B41B"/>
    <a:srgbClr val="292848"/>
    <a:srgbClr val="FF9300"/>
    <a:srgbClr val="07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03447BB-5D67-496B-8E87-E561075AD55C}" styleName="Темный стиль 1 — акцент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83" autoAdjust="0"/>
    <p:restoredTop sz="95814"/>
  </p:normalViewPr>
  <p:slideViewPr>
    <p:cSldViewPr snapToGrid="0" snapToObjects="1">
      <p:cViewPr varScale="1">
        <p:scale>
          <a:sx n="116" d="100"/>
          <a:sy n="116" d="100"/>
        </p:scale>
        <p:origin x="76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ПРИОБРЕТЕНИЕ подвижного состава, ед.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spc="120" normalizeH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Лист1!$E$17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Лист1!$D$18:$D$20</c:f>
              <c:strCache>
                <c:ptCount val="3"/>
                <c:pt idx="0">
                  <c:v>Автобусы</c:v>
                </c:pt>
                <c:pt idx="1">
                  <c:v>Троллейбусы</c:v>
                </c:pt>
                <c:pt idx="2">
                  <c:v>Трамваи</c:v>
                </c:pt>
              </c:strCache>
            </c:strRef>
          </c:cat>
          <c:val>
            <c:numRef>
              <c:f>Лист1!$E$18:$E$20</c:f>
              <c:numCache>
                <c:formatCode>General</c:formatCode>
                <c:ptCount val="3"/>
                <c:pt idx="0">
                  <c:v>262</c:v>
                </c:pt>
                <c:pt idx="1">
                  <c:v>16</c:v>
                </c:pt>
                <c:pt idx="2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FCB-4558-80AF-0B5FFEC195FE}"/>
            </c:ext>
          </c:extLst>
        </c:ser>
        <c:ser>
          <c:idx val="1"/>
          <c:order val="1"/>
          <c:tx>
            <c:strRef>
              <c:f>Лист1!$F$17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Лист1!$D$18:$D$20</c:f>
              <c:strCache>
                <c:ptCount val="3"/>
                <c:pt idx="0">
                  <c:v>Автобусы</c:v>
                </c:pt>
                <c:pt idx="1">
                  <c:v>Троллейбусы</c:v>
                </c:pt>
                <c:pt idx="2">
                  <c:v>Трамваи</c:v>
                </c:pt>
              </c:strCache>
            </c:strRef>
          </c:cat>
          <c:val>
            <c:numRef>
              <c:f>Лист1!$F$18:$F$20</c:f>
              <c:numCache>
                <c:formatCode>General</c:formatCode>
                <c:ptCount val="3"/>
                <c:pt idx="0">
                  <c:v>175</c:v>
                </c:pt>
                <c:pt idx="1">
                  <c:v>16</c:v>
                </c:pt>
                <c:pt idx="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FCB-4558-80AF-0B5FFEC195FE}"/>
            </c:ext>
          </c:extLst>
        </c:ser>
        <c:ser>
          <c:idx val="2"/>
          <c:order val="2"/>
          <c:tx>
            <c:strRef>
              <c:f>Лист1!$G$17</c:f>
              <c:strCache>
                <c:ptCount val="1"/>
                <c:pt idx="0">
                  <c:v>2027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Лист1!$D$18:$D$20</c:f>
              <c:strCache>
                <c:ptCount val="3"/>
                <c:pt idx="0">
                  <c:v>Автобусы</c:v>
                </c:pt>
                <c:pt idx="1">
                  <c:v>Троллейбусы</c:v>
                </c:pt>
                <c:pt idx="2">
                  <c:v>Трамваи</c:v>
                </c:pt>
              </c:strCache>
            </c:strRef>
          </c:cat>
          <c:val>
            <c:numRef>
              <c:f>Лист1!$G$18:$G$20</c:f>
              <c:numCache>
                <c:formatCode>General</c:formatCode>
                <c:ptCount val="3"/>
                <c:pt idx="0">
                  <c:v>160</c:v>
                </c:pt>
                <c:pt idx="1">
                  <c:v>16</c:v>
                </c:pt>
                <c:pt idx="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3FCB-4558-80AF-0B5FFEC195FE}"/>
            </c:ext>
          </c:extLst>
        </c:ser>
        <c:ser>
          <c:idx val="3"/>
          <c:order val="3"/>
          <c:tx>
            <c:strRef>
              <c:f>Лист1!$H$17</c:f>
              <c:strCache>
                <c:ptCount val="1"/>
                <c:pt idx="0">
                  <c:v>2028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Лист1!$D$18:$D$20</c:f>
              <c:strCache>
                <c:ptCount val="3"/>
                <c:pt idx="0">
                  <c:v>Автобусы</c:v>
                </c:pt>
                <c:pt idx="1">
                  <c:v>Троллейбусы</c:v>
                </c:pt>
                <c:pt idx="2">
                  <c:v>Трамваи</c:v>
                </c:pt>
              </c:strCache>
            </c:strRef>
          </c:cat>
          <c:val>
            <c:numRef>
              <c:f>Лист1!$H$18:$H$20</c:f>
              <c:numCache>
                <c:formatCode>General</c:formatCode>
                <c:ptCount val="3"/>
                <c:pt idx="0">
                  <c:v>158</c:v>
                </c:pt>
                <c:pt idx="1">
                  <c:v>16</c:v>
                </c:pt>
                <c:pt idx="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3FCB-4558-80AF-0B5FFEC195FE}"/>
            </c:ext>
          </c:extLst>
        </c:ser>
        <c:ser>
          <c:idx val="4"/>
          <c:order val="4"/>
          <c:tx>
            <c:strRef>
              <c:f>Лист1!$I$17</c:f>
              <c:strCache>
                <c:ptCount val="1"/>
                <c:pt idx="0">
                  <c:v>2029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Лист1!$D$18:$D$20</c:f>
              <c:strCache>
                <c:ptCount val="3"/>
                <c:pt idx="0">
                  <c:v>Автобусы</c:v>
                </c:pt>
                <c:pt idx="1">
                  <c:v>Троллейбусы</c:v>
                </c:pt>
                <c:pt idx="2">
                  <c:v>Трамваи</c:v>
                </c:pt>
              </c:strCache>
            </c:strRef>
          </c:cat>
          <c:val>
            <c:numRef>
              <c:f>Лист1!$I$18:$I$20</c:f>
              <c:numCache>
                <c:formatCode>General</c:formatCode>
                <c:ptCount val="3"/>
                <c:pt idx="0">
                  <c:v>197</c:v>
                </c:pt>
                <c:pt idx="1">
                  <c:v>16</c:v>
                </c:pt>
                <c:pt idx="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FCB-4558-80AF-0B5FFEC195FE}"/>
            </c:ext>
          </c:extLst>
        </c:ser>
        <c:ser>
          <c:idx val="5"/>
          <c:order val="5"/>
          <c:tx>
            <c:strRef>
              <c:f>Лист1!$J$17</c:f>
              <c:strCache>
                <c:ptCount val="1"/>
                <c:pt idx="0">
                  <c:v>2030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Лист1!$D$18:$D$20</c:f>
              <c:strCache>
                <c:ptCount val="3"/>
                <c:pt idx="0">
                  <c:v>Автобусы</c:v>
                </c:pt>
                <c:pt idx="1">
                  <c:v>Троллейбусы</c:v>
                </c:pt>
                <c:pt idx="2">
                  <c:v>Трамваи</c:v>
                </c:pt>
              </c:strCache>
            </c:strRef>
          </c:cat>
          <c:val>
            <c:numRef>
              <c:f>Лист1!$J$18:$J$20</c:f>
              <c:numCache>
                <c:formatCode>General</c:formatCode>
                <c:ptCount val="3"/>
                <c:pt idx="0">
                  <c:v>273</c:v>
                </c:pt>
                <c:pt idx="1">
                  <c:v>20</c:v>
                </c:pt>
                <c:pt idx="2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688-4D3D-AE47-758AC4A2FA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143379840"/>
        <c:axId val="143385720"/>
      </c:barChart>
      <c:catAx>
        <c:axId val="1433798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3385720"/>
        <c:crosses val="autoZero"/>
        <c:auto val="1"/>
        <c:lblAlgn val="ctr"/>
        <c:lblOffset val="100"/>
        <c:noMultiLvlLbl val="0"/>
      </c:catAx>
      <c:valAx>
        <c:axId val="1433857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3379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-5.82888812811537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648-43D5-82A6-02FFD16EA1D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маршрутов по регулируемым тарифам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7648-43D5-82A6-02FFD16EA1D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3747869659595071E-3"/>
                  <c:y val="-4.76909028663985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7648-43D5-82A6-02FFD16EA1D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маршрутов по регулируемым тарифам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7648-43D5-82A6-02FFD16EA1D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5621804489392607E-3"/>
                  <c:y val="-3.70929244516432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7648-43D5-82A6-02FFD16EA1D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маршрутов по регулируемым тарифам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648-43D5-82A6-02FFD16EA1D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192023066687792E-2"/>
                  <c:y val="-6.3541875231277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648-43D5-82A6-02FFD16EA1D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маршрутов по регулируемым тарифам</c:v>
                </c:pt>
              </c:strCache>
            </c:strRef>
          </c:cat>
          <c:val>
            <c:numRef>
              <c:f>Лист1!$E$2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7648-43D5-82A6-02FFD16EA1D0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2025                                                                                                                         (план)</c:v>
                </c:pt>
              </c:strCache>
            </c:strRef>
          </c:tx>
          <c:spPr>
            <a:solidFill>
              <a:srgbClr val="4441C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3480830796974025E-2"/>
                  <c:y val="-5.463134799609922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  <a:latin typeface="+mn-lt"/>
                      <a:ea typeface="+mn-ea"/>
                      <a:cs typeface="Times New Roman" panose="02020603050405020304" pitchFamily="18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7648-43D5-82A6-02FFD16EA1D0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+mn-lt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маршрутов по регулируемым тарифам</c:v>
                </c:pt>
              </c:strCache>
            </c:strRef>
          </c:cat>
          <c:val>
            <c:numRef>
              <c:f>Лист1!$F$2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7648-43D5-82A6-02FFD16EA1D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43382192"/>
        <c:axId val="143382584"/>
        <c:axId val="0"/>
      </c:bar3DChart>
      <c:catAx>
        <c:axId val="14338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3382584"/>
        <c:crosses val="autoZero"/>
        <c:auto val="1"/>
        <c:lblAlgn val="ctr"/>
        <c:lblOffset val="100"/>
        <c:noMultiLvlLbl val="0"/>
      </c:catAx>
      <c:valAx>
        <c:axId val="14338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rgbClr val="FF6600"/>
                </a:solidFill>
                <a:latin typeface="+mn-lt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4338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 b="1">
          <a:solidFill>
            <a:schemeClr val="tx1">
              <a:lumMod val="95000"/>
              <a:lumOff val="5000"/>
            </a:schemeClr>
          </a:solidFill>
          <a:latin typeface="+mn-lt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8E1E9BC-69B3-4162-8283-40050829CE53}" type="doc">
      <dgm:prSet loTypeId="urn:microsoft.com/office/officeart/2005/8/layout/hierarchy1" loCatId="hierarchy" qsTypeId="urn:microsoft.com/office/officeart/2005/8/quickstyle/simple4" qsCatId="simple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940AAF11-C543-45B8-82DA-C00DBF59F72E}">
      <dgm:prSet phldrT="[Текст]" custT="1"/>
      <dgm:spPr/>
      <dgm:t>
        <a:bodyPr/>
        <a:lstStyle/>
        <a:p>
          <a:r>
            <a:rPr lang="ru-RU" sz="1400" b="1" dirty="0">
              <a:latin typeface="+mn-lt"/>
              <a:cs typeface="Times New Roman" panose="02020603050405020304" pitchFamily="18" charset="0"/>
            </a:rPr>
            <a:t>307 маршрутов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>
              <a:latin typeface="+mn-lt"/>
              <a:cs typeface="Times New Roman" panose="02020603050405020304" pitchFamily="18" charset="0"/>
            </a:rPr>
            <a:t>межмуниципальных маршрутов регулярных перевозок пассажиров и багажа автомобильным транспортом</a:t>
          </a:r>
          <a:r>
            <a:rPr lang="ru-RU" sz="1050" dirty="0">
              <a:latin typeface="+mn-lt"/>
              <a:cs typeface="Times New Roman" panose="02020603050405020304" pitchFamily="18" charset="0"/>
            </a:rPr>
            <a:t/>
          </a:r>
          <a:br>
            <a:rPr lang="ru-RU" sz="1050" dirty="0">
              <a:latin typeface="+mn-lt"/>
              <a:cs typeface="Times New Roman" panose="02020603050405020304" pitchFamily="18" charset="0"/>
            </a:rPr>
          </a:br>
          <a:endParaRPr lang="ru-RU" sz="800" dirty="0">
            <a:latin typeface="+mn-lt"/>
            <a:cs typeface="Times New Roman" panose="02020603050405020304" pitchFamily="18" charset="0"/>
          </a:endParaRPr>
        </a:p>
      </dgm:t>
    </dgm:pt>
    <dgm:pt modelId="{A9D7E2CB-5551-4001-B414-FE87A106DAA6}" type="sibTrans" cxnId="{109861E8-5BDF-40DA-8701-5C40C3DD956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EED35C18-C999-46A4-AD59-35DAC90FB76F}" type="parTrans" cxnId="{109861E8-5BDF-40DA-8701-5C40C3DD956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E5F9823A-E562-4FF9-B071-A9A4CE940307}">
      <dgm:prSet/>
      <dgm:spPr/>
      <dgm:t>
        <a:bodyPr/>
        <a:lstStyle/>
        <a:p>
          <a:r>
            <a:rPr lang="en-US" b="1" dirty="0">
              <a:latin typeface="+mn-lt"/>
              <a:cs typeface="Times New Roman" panose="02020603050405020304" pitchFamily="18" charset="0"/>
            </a:rPr>
            <a:t>19</a:t>
          </a:r>
          <a:r>
            <a:rPr lang="ru-RU" b="1" dirty="0">
              <a:latin typeface="+mn-lt"/>
              <a:cs typeface="Times New Roman" panose="02020603050405020304" pitchFamily="18" charset="0"/>
            </a:rPr>
            <a:t>8 маршрутов </a:t>
          </a:r>
          <a:r>
            <a:rPr lang="ru-RU" dirty="0">
              <a:latin typeface="+mn-lt"/>
              <a:cs typeface="Times New Roman" panose="02020603050405020304" pitchFamily="18" charset="0"/>
            </a:rPr>
            <a:t>пригородного сообщения </a:t>
          </a:r>
        </a:p>
      </dgm:t>
    </dgm:pt>
    <dgm:pt modelId="{BAB6D0D9-9A94-4FC3-AD77-DA9D03F1D71E}" type="parTrans" cxnId="{C99AF8A8-3736-48C8-B847-5D861348EE2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8D32C3D2-CF0D-446B-9532-0B6DC0872950}" type="sibTrans" cxnId="{C99AF8A8-3736-48C8-B847-5D861348EE2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111BAD11-28EE-4545-92D1-7ACB43E6118B}">
      <dgm:prSet/>
      <dgm:spPr/>
      <dgm:t>
        <a:bodyPr/>
        <a:lstStyle/>
        <a:p>
          <a:r>
            <a:rPr lang="en-US" b="1" dirty="0">
              <a:latin typeface="+mn-lt"/>
              <a:cs typeface="Times New Roman" panose="02020603050405020304" pitchFamily="18" charset="0"/>
            </a:rPr>
            <a:t>10</a:t>
          </a:r>
          <a:r>
            <a:rPr lang="ru-RU" b="1" dirty="0">
              <a:latin typeface="+mn-lt"/>
              <a:cs typeface="Times New Roman" panose="02020603050405020304" pitchFamily="18" charset="0"/>
            </a:rPr>
            <a:t>9 маршрутов </a:t>
          </a:r>
          <a:r>
            <a:rPr lang="ru-RU" dirty="0">
              <a:latin typeface="+mn-lt"/>
              <a:cs typeface="Times New Roman" panose="02020603050405020304" pitchFamily="18" charset="0"/>
            </a:rPr>
            <a:t>междугородного сообщения</a:t>
          </a:r>
        </a:p>
      </dgm:t>
    </dgm:pt>
    <dgm:pt modelId="{1F11B77B-7183-4676-8072-927CD1C69581}" type="parTrans" cxnId="{0ECB69E7-A02B-437A-8BA4-CDF1F953E7D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9FEB481D-84EB-4F85-BBB7-CC14CC82CC25}" type="sibTrans" cxnId="{0ECB69E7-A02B-437A-8BA4-CDF1F953E7D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C169F10D-8970-4C70-9FAE-C44ADA935305}" type="pres">
      <dgm:prSet presAssocID="{78E1E9BC-69B3-4162-8283-40050829CE5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2CA2D24-2EB5-4BA4-9C3E-BEF71868717E}" type="pres">
      <dgm:prSet presAssocID="{940AAF11-C543-45B8-82DA-C00DBF59F72E}" presName="hierRoot1" presStyleCnt="0"/>
      <dgm:spPr/>
    </dgm:pt>
    <dgm:pt modelId="{F23DD29F-A31C-466E-B058-FCC3CEFAEF18}" type="pres">
      <dgm:prSet presAssocID="{940AAF11-C543-45B8-82DA-C00DBF59F72E}" presName="composite" presStyleCnt="0"/>
      <dgm:spPr/>
    </dgm:pt>
    <dgm:pt modelId="{CB4ED422-ADDF-4327-BD8E-B2ADD371DC0B}" type="pres">
      <dgm:prSet presAssocID="{940AAF11-C543-45B8-82DA-C00DBF59F72E}" presName="background" presStyleLbl="node0" presStyleIdx="0" presStyleCnt="1"/>
      <dgm:spPr/>
    </dgm:pt>
    <dgm:pt modelId="{8AEFFC71-2F2A-42A6-AC30-D59BC7B8D839}" type="pres">
      <dgm:prSet presAssocID="{940AAF11-C543-45B8-82DA-C00DBF59F72E}" presName="text" presStyleLbl="fgAcc0" presStyleIdx="0" presStyleCnt="1" custScaleX="155748" custScaleY="1400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4F7A4D-B184-468F-9523-B470239E9836}" type="pres">
      <dgm:prSet presAssocID="{940AAF11-C543-45B8-82DA-C00DBF59F72E}" presName="hierChild2" presStyleCnt="0"/>
      <dgm:spPr/>
    </dgm:pt>
    <dgm:pt modelId="{CC36928A-9BA5-4095-B8FA-385BFB60EF39}" type="pres">
      <dgm:prSet presAssocID="{BAB6D0D9-9A94-4FC3-AD77-DA9D03F1D71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3BE06D82-F784-4698-967C-28ECE17D40CF}" type="pres">
      <dgm:prSet presAssocID="{E5F9823A-E562-4FF9-B071-A9A4CE940307}" presName="hierRoot2" presStyleCnt="0"/>
      <dgm:spPr/>
    </dgm:pt>
    <dgm:pt modelId="{3D0A4EAA-6B37-4216-AFBB-F76777B0E6BD}" type="pres">
      <dgm:prSet presAssocID="{E5F9823A-E562-4FF9-B071-A9A4CE940307}" presName="composite2" presStyleCnt="0"/>
      <dgm:spPr/>
    </dgm:pt>
    <dgm:pt modelId="{D81D8EB4-6CD2-47C1-9A68-742806D15853}" type="pres">
      <dgm:prSet presAssocID="{E5F9823A-E562-4FF9-B071-A9A4CE940307}" presName="background2" presStyleLbl="node2" presStyleIdx="0" presStyleCnt="2"/>
      <dgm:spPr/>
    </dgm:pt>
    <dgm:pt modelId="{D79F6395-6A9C-4A72-A664-7737AF48FA5E}" type="pres">
      <dgm:prSet presAssocID="{E5F9823A-E562-4FF9-B071-A9A4CE94030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02FF11-B2FA-4BCD-9359-F86EBC5A8320}" type="pres">
      <dgm:prSet presAssocID="{E5F9823A-E562-4FF9-B071-A9A4CE940307}" presName="hierChild3" presStyleCnt="0"/>
      <dgm:spPr/>
    </dgm:pt>
    <dgm:pt modelId="{C0122282-2404-414F-B656-937DEE75911B}" type="pres">
      <dgm:prSet presAssocID="{1F11B77B-7183-4676-8072-927CD1C6958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CF640D96-D955-42BD-A62B-8D2E93D78684}" type="pres">
      <dgm:prSet presAssocID="{111BAD11-28EE-4545-92D1-7ACB43E6118B}" presName="hierRoot2" presStyleCnt="0"/>
      <dgm:spPr/>
    </dgm:pt>
    <dgm:pt modelId="{94DE6621-AFF5-4D15-957B-E6EBDAB6D2EF}" type="pres">
      <dgm:prSet presAssocID="{111BAD11-28EE-4545-92D1-7ACB43E6118B}" presName="composite2" presStyleCnt="0"/>
      <dgm:spPr/>
    </dgm:pt>
    <dgm:pt modelId="{2D7C6497-D9F7-4E2F-80B9-F628032BDE4F}" type="pres">
      <dgm:prSet presAssocID="{111BAD11-28EE-4545-92D1-7ACB43E6118B}" presName="background2" presStyleLbl="node2" presStyleIdx="1" presStyleCnt="2"/>
      <dgm:spPr/>
    </dgm:pt>
    <dgm:pt modelId="{BC4A86D6-959F-4365-BB48-AA50304AA520}" type="pres">
      <dgm:prSet presAssocID="{111BAD11-28EE-4545-92D1-7ACB43E6118B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C2770B-4380-4473-BDBE-A12A81B75C1E}" type="pres">
      <dgm:prSet presAssocID="{111BAD11-28EE-4545-92D1-7ACB43E6118B}" presName="hierChild3" presStyleCnt="0"/>
      <dgm:spPr/>
    </dgm:pt>
  </dgm:ptLst>
  <dgm:cxnLst>
    <dgm:cxn modelId="{109861E8-5BDF-40DA-8701-5C40C3DD9568}" srcId="{78E1E9BC-69B3-4162-8283-40050829CE53}" destId="{940AAF11-C543-45B8-82DA-C00DBF59F72E}" srcOrd="0" destOrd="0" parTransId="{EED35C18-C999-46A4-AD59-35DAC90FB76F}" sibTransId="{A9D7E2CB-5551-4001-B414-FE87A106DAA6}"/>
    <dgm:cxn modelId="{512A4DFF-12D7-4298-9EB8-C692E8C1130F}" type="presOf" srcId="{BAB6D0D9-9A94-4FC3-AD77-DA9D03F1D71E}" destId="{CC36928A-9BA5-4095-B8FA-385BFB60EF39}" srcOrd="0" destOrd="0" presId="urn:microsoft.com/office/officeart/2005/8/layout/hierarchy1"/>
    <dgm:cxn modelId="{C99AF8A8-3736-48C8-B847-5D861348EE28}" srcId="{940AAF11-C543-45B8-82DA-C00DBF59F72E}" destId="{E5F9823A-E562-4FF9-B071-A9A4CE940307}" srcOrd="0" destOrd="0" parTransId="{BAB6D0D9-9A94-4FC3-AD77-DA9D03F1D71E}" sibTransId="{8D32C3D2-CF0D-446B-9532-0B6DC0872950}"/>
    <dgm:cxn modelId="{C0A843C7-F4C1-491D-86EF-90D0A62E7547}" type="presOf" srcId="{E5F9823A-E562-4FF9-B071-A9A4CE940307}" destId="{D79F6395-6A9C-4A72-A664-7737AF48FA5E}" srcOrd="0" destOrd="0" presId="urn:microsoft.com/office/officeart/2005/8/layout/hierarchy1"/>
    <dgm:cxn modelId="{B5D8DC38-3A3B-4539-8E78-2172DEE045B0}" type="presOf" srcId="{78E1E9BC-69B3-4162-8283-40050829CE53}" destId="{C169F10D-8970-4C70-9FAE-C44ADA935305}" srcOrd="0" destOrd="0" presId="urn:microsoft.com/office/officeart/2005/8/layout/hierarchy1"/>
    <dgm:cxn modelId="{9944ADF5-4029-4A1E-B924-E6E36E892E1A}" type="presOf" srcId="{1F11B77B-7183-4676-8072-927CD1C69581}" destId="{C0122282-2404-414F-B656-937DEE75911B}" srcOrd="0" destOrd="0" presId="urn:microsoft.com/office/officeart/2005/8/layout/hierarchy1"/>
    <dgm:cxn modelId="{3F25B260-008E-4561-B8C7-6DDFDC3F4C50}" type="presOf" srcId="{940AAF11-C543-45B8-82DA-C00DBF59F72E}" destId="{8AEFFC71-2F2A-42A6-AC30-D59BC7B8D839}" srcOrd="0" destOrd="0" presId="urn:microsoft.com/office/officeart/2005/8/layout/hierarchy1"/>
    <dgm:cxn modelId="{6F6534BC-C7EB-456A-9F09-CD8A2A8E5A9A}" type="presOf" srcId="{111BAD11-28EE-4545-92D1-7ACB43E6118B}" destId="{BC4A86D6-959F-4365-BB48-AA50304AA520}" srcOrd="0" destOrd="0" presId="urn:microsoft.com/office/officeart/2005/8/layout/hierarchy1"/>
    <dgm:cxn modelId="{0ECB69E7-A02B-437A-8BA4-CDF1F953E7D8}" srcId="{940AAF11-C543-45B8-82DA-C00DBF59F72E}" destId="{111BAD11-28EE-4545-92D1-7ACB43E6118B}" srcOrd="1" destOrd="0" parTransId="{1F11B77B-7183-4676-8072-927CD1C69581}" sibTransId="{9FEB481D-84EB-4F85-BBB7-CC14CC82CC25}"/>
    <dgm:cxn modelId="{7476500B-028D-44BD-9E1D-7688731C3A9F}" type="presParOf" srcId="{C169F10D-8970-4C70-9FAE-C44ADA935305}" destId="{C2CA2D24-2EB5-4BA4-9C3E-BEF71868717E}" srcOrd="0" destOrd="0" presId="urn:microsoft.com/office/officeart/2005/8/layout/hierarchy1"/>
    <dgm:cxn modelId="{1D0826C0-C009-41F6-A04F-A308EB2F5474}" type="presParOf" srcId="{C2CA2D24-2EB5-4BA4-9C3E-BEF71868717E}" destId="{F23DD29F-A31C-466E-B058-FCC3CEFAEF18}" srcOrd="0" destOrd="0" presId="urn:microsoft.com/office/officeart/2005/8/layout/hierarchy1"/>
    <dgm:cxn modelId="{4DF23CE4-53E7-4512-9DBA-E99665280C66}" type="presParOf" srcId="{F23DD29F-A31C-466E-B058-FCC3CEFAEF18}" destId="{CB4ED422-ADDF-4327-BD8E-B2ADD371DC0B}" srcOrd="0" destOrd="0" presId="urn:microsoft.com/office/officeart/2005/8/layout/hierarchy1"/>
    <dgm:cxn modelId="{BB72D408-C589-42DA-B505-B646984FE280}" type="presParOf" srcId="{F23DD29F-A31C-466E-B058-FCC3CEFAEF18}" destId="{8AEFFC71-2F2A-42A6-AC30-D59BC7B8D839}" srcOrd="1" destOrd="0" presId="urn:microsoft.com/office/officeart/2005/8/layout/hierarchy1"/>
    <dgm:cxn modelId="{6C825382-34E6-4452-8C23-132034203FEA}" type="presParOf" srcId="{C2CA2D24-2EB5-4BA4-9C3E-BEF71868717E}" destId="{A94F7A4D-B184-468F-9523-B470239E9836}" srcOrd="1" destOrd="0" presId="urn:microsoft.com/office/officeart/2005/8/layout/hierarchy1"/>
    <dgm:cxn modelId="{CBFF9CD2-D3C6-4A08-B506-F95B4E989F8D}" type="presParOf" srcId="{A94F7A4D-B184-468F-9523-B470239E9836}" destId="{CC36928A-9BA5-4095-B8FA-385BFB60EF39}" srcOrd="0" destOrd="0" presId="urn:microsoft.com/office/officeart/2005/8/layout/hierarchy1"/>
    <dgm:cxn modelId="{1FC54C21-BF12-4F09-BC90-62ABE101BEC4}" type="presParOf" srcId="{A94F7A4D-B184-468F-9523-B470239E9836}" destId="{3BE06D82-F784-4698-967C-28ECE17D40CF}" srcOrd="1" destOrd="0" presId="urn:microsoft.com/office/officeart/2005/8/layout/hierarchy1"/>
    <dgm:cxn modelId="{8A85189B-6094-48F5-A478-C194B512D91E}" type="presParOf" srcId="{3BE06D82-F784-4698-967C-28ECE17D40CF}" destId="{3D0A4EAA-6B37-4216-AFBB-F76777B0E6BD}" srcOrd="0" destOrd="0" presId="urn:microsoft.com/office/officeart/2005/8/layout/hierarchy1"/>
    <dgm:cxn modelId="{AB1983EE-939A-4D4E-8603-C57D0FA90C6E}" type="presParOf" srcId="{3D0A4EAA-6B37-4216-AFBB-F76777B0E6BD}" destId="{D81D8EB4-6CD2-47C1-9A68-742806D15853}" srcOrd="0" destOrd="0" presId="urn:microsoft.com/office/officeart/2005/8/layout/hierarchy1"/>
    <dgm:cxn modelId="{8AF0B863-1BBB-4B6A-B6F2-CECBB68A9670}" type="presParOf" srcId="{3D0A4EAA-6B37-4216-AFBB-F76777B0E6BD}" destId="{D79F6395-6A9C-4A72-A664-7737AF48FA5E}" srcOrd="1" destOrd="0" presId="urn:microsoft.com/office/officeart/2005/8/layout/hierarchy1"/>
    <dgm:cxn modelId="{3F0EEFAE-7DEA-4358-A571-8DE2A386E858}" type="presParOf" srcId="{3BE06D82-F784-4698-967C-28ECE17D40CF}" destId="{5102FF11-B2FA-4BCD-9359-F86EBC5A8320}" srcOrd="1" destOrd="0" presId="urn:microsoft.com/office/officeart/2005/8/layout/hierarchy1"/>
    <dgm:cxn modelId="{F0742467-B676-4E14-967F-383D520400D1}" type="presParOf" srcId="{A94F7A4D-B184-468F-9523-B470239E9836}" destId="{C0122282-2404-414F-B656-937DEE75911B}" srcOrd="2" destOrd="0" presId="urn:microsoft.com/office/officeart/2005/8/layout/hierarchy1"/>
    <dgm:cxn modelId="{DCD1D634-7E2C-4F2A-A99A-B8B83716598F}" type="presParOf" srcId="{A94F7A4D-B184-468F-9523-B470239E9836}" destId="{CF640D96-D955-42BD-A62B-8D2E93D78684}" srcOrd="3" destOrd="0" presId="urn:microsoft.com/office/officeart/2005/8/layout/hierarchy1"/>
    <dgm:cxn modelId="{DF7FF898-41EF-499C-B632-3315F3E3B3D5}" type="presParOf" srcId="{CF640D96-D955-42BD-A62B-8D2E93D78684}" destId="{94DE6621-AFF5-4D15-957B-E6EBDAB6D2EF}" srcOrd="0" destOrd="0" presId="urn:microsoft.com/office/officeart/2005/8/layout/hierarchy1"/>
    <dgm:cxn modelId="{E7AA6E07-1E1B-43D9-B450-9548F6F889F3}" type="presParOf" srcId="{94DE6621-AFF5-4D15-957B-E6EBDAB6D2EF}" destId="{2D7C6497-D9F7-4E2F-80B9-F628032BDE4F}" srcOrd="0" destOrd="0" presId="urn:microsoft.com/office/officeart/2005/8/layout/hierarchy1"/>
    <dgm:cxn modelId="{E24102FC-1157-4A79-A3AF-BFB0C671EB08}" type="presParOf" srcId="{94DE6621-AFF5-4D15-957B-E6EBDAB6D2EF}" destId="{BC4A86D6-959F-4365-BB48-AA50304AA520}" srcOrd="1" destOrd="0" presId="urn:microsoft.com/office/officeart/2005/8/layout/hierarchy1"/>
    <dgm:cxn modelId="{B72E68E8-0737-41CA-A29E-48845CEAE56E}" type="presParOf" srcId="{CF640D96-D955-42BD-A62B-8D2E93D78684}" destId="{2DC2770B-4380-4473-BDBE-A12A81B75C1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E1E9BC-69B3-4162-8283-40050829CE53}" type="doc">
      <dgm:prSet loTypeId="urn:microsoft.com/office/officeart/2005/8/layout/hierarchy1" loCatId="hierarchy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940AAF11-C543-45B8-82DA-C00DBF59F72E}">
      <dgm:prSet phldrT="[Текст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u="sng" dirty="0">
              <a:latin typeface="+mn-lt"/>
              <a:cs typeface="Times New Roman" panose="02020603050405020304" pitchFamily="18" charset="0"/>
            </a:rPr>
            <a:t>2022 год:</a:t>
          </a:r>
          <a:r>
            <a:rPr lang="ru-RU" sz="1200" dirty="0"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dirty="0">
              <a:latin typeface="+mn-lt"/>
              <a:cs typeface="Times New Roman" panose="02020603050405020304" pitchFamily="18" charset="0"/>
            </a:rPr>
            <a:t>367 маршрутов</a:t>
          </a:r>
        </a:p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dirty="0">
              <a:latin typeface="+mn-lt"/>
              <a:cs typeface="Times New Roman" panose="02020603050405020304" pitchFamily="18" charset="0"/>
            </a:rPr>
            <a:t>межмуниципальных маршрутов регулярных перевозок пассажиров и багажа автомобильным транспортом</a:t>
          </a:r>
          <a:br>
            <a:rPr lang="ru-RU" sz="1200" dirty="0">
              <a:latin typeface="+mn-lt"/>
              <a:cs typeface="Times New Roman" panose="02020603050405020304" pitchFamily="18" charset="0"/>
            </a:rPr>
          </a:br>
          <a:endParaRPr lang="ru-RU" sz="1200" b="1" dirty="0">
            <a:latin typeface="+mn-lt"/>
            <a:cs typeface="Times New Roman" panose="02020603050405020304" pitchFamily="18" charset="0"/>
          </a:endParaRPr>
        </a:p>
      </dgm:t>
    </dgm:pt>
    <dgm:pt modelId="{A9D7E2CB-5551-4001-B414-FE87A106DAA6}" type="sibTrans" cxnId="{109861E8-5BDF-40DA-8701-5C40C3DD956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EED35C18-C999-46A4-AD59-35DAC90FB76F}" type="parTrans" cxnId="{109861E8-5BDF-40DA-8701-5C40C3DD956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E5F9823A-E562-4FF9-B071-A9A4CE940307}">
      <dgm:prSet custT="1"/>
      <dgm:spPr/>
      <dgm:t>
        <a:bodyPr/>
        <a:lstStyle/>
        <a:p>
          <a:r>
            <a:rPr lang="ru-RU" sz="1400" b="1" dirty="0">
              <a:latin typeface="+mn-lt"/>
              <a:cs typeface="Times New Roman" panose="02020603050405020304" pitchFamily="18" charset="0"/>
            </a:rPr>
            <a:t>228 маршрутов </a:t>
          </a:r>
          <a:r>
            <a:rPr lang="ru-RU" sz="1300" dirty="0">
              <a:latin typeface="+mn-lt"/>
              <a:cs typeface="Times New Roman" panose="02020603050405020304" pitchFamily="18" charset="0"/>
            </a:rPr>
            <a:t>пригородного сообщения </a:t>
          </a:r>
        </a:p>
      </dgm:t>
    </dgm:pt>
    <dgm:pt modelId="{BAB6D0D9-9A94-4FC3-AD77-DA9D03F1D71E}" type="parTrans" cxnId="{C99AF8A8-3736-48C8-B847-5D861348EE2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8D32C3D2-CF0D-446B-9532-0B6DC0872950}" type="sibTrans" cxnId="{C99AF8A8-3736-48C8-B847-5D861348EE2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111BAD11-28EE-4545-92D1-7ACB43E6118B}">
      <dgm:prSet custT="1"/>
      <dgm:spPr/>
      <dgm:t>
        <a:bodyPr/>
        <a:lstStyle/>
        <a:p>
          <a:r>
            <a:rPr lang="ru-RU" sz="1400" b="1" dirty="0">
              <a:latin typeface="+mn-lt"/>
              <a:cs typeface="Times New Roman" panose="02020603050405020304" pitchFamily="18" charset="0"/>
            </a:rPr>
            <a:t>139 маршрутов </a:t>
          </a:r>
          <a:r>
            <a:rPr lang="ru-RU" sz="1300" dirty="0">
              <a:latin typeface="+mn-lt"/>
              <a:cs typeface="Times New Roman" panose="02020603050405020304" pitchFamily="18" charset="0"/>
            </a:rPr>
            <a:t>междугородного сообщения</a:t>
          </a:r>
        </a:p>
      </dgm:t>
    </dgm:pt>
    <dgm:pt modelId="{1F11B77B-7183-4676-8072-927CD1C69581}" type="parTrans" cxnId="{0ECB69E7-A02B-437A-8BA4-CDF1F953E7D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9FEB481D-84EB-4F85-BBB7-CC14CC82CC25}" type="sibTrans" cxnId="{0ECB69E7-A02B-437A-8BA4-CDF1F953E7D8}">
      <dgm:prSet/>
      <dgm:spPr/>
      <dgm:t>
        <a:bodyPr/>
        <a:lstStyle/>
        <a:p>
          <a:endParaRPr lang="ru-RU">
            <a:latin typeface="+mn-lt"/>
            <a:cs typeface="Times New Roman" panose="02020603050405020304" pitchFamily="18" charset="0"/>
          </a:endParaRPr>
        </a:p>
      </dgm:t>
    </dgm:pt>
    <dgm:pt modelId="{C169F10D-8970-4C70-9FAE-C44ADA935305}" type="pres">
      <dgm:prSet presAssocID="{78E1E9BC-69B3-4162-8283-40050829CE5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2CA2D24-2EB5-4BA4-9C3E-BEF71868717E}" type="pres">
      <dgm:prSet presAssocID="{940AAF11-C543-45B8-82DA-C00DBF59F72E}" presName="hierRoot1" presStyleCnt="0"/>
      <dgm:spPr/>
    </dgm:pt>
    <dgm:pt modelId="{F23DD29F-A31C-466E-B058-FCC3CEFAEF18}" type="pres">
      <dgm:prSet presAssocID="{940AAF11-C543-45B8-82DA-C00DBF59F72E}" presName="composite" presStyleCnt="0"/>
      <dgm:spPr/>
    </dgm:pt>
    <dgm:pt modelId="{CB4ED422-ADDF-4327-BD8E-B2ADD371DC0B}" type="pres">
      <dgm:prSet presAssocID="{940AAF11-C543-45B8-82DA-C00DBF59F72E}" presName="background" presStyleLbl="node0" presStyleIdx="0" presStyleCnt="1"/>
      <dgm:spPr>
        <a:solidFill>
          <a:srgbClr val="07ECFF"/>
        </a:solidFill>
      </dgm:spPr>
    </dgm:pt>
    <dgm:pt modelId="{8AEFFC71-2F2A-42A6-AC30-D59BC7B8D839}" type="pres">
      <dgm:prSet presAssocID="{940AAF11-C543-45B8-82DA-C00DBF59F72E}" presName="text" presStyleLbl="fgAcc0" presStyleIdx="0" presStyleCnt="1" custScaleX="174675" custScaleY="14270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4F7A4D-B184-468F-9523-B470239E9836}" type="pres">
      <dgm:prSet presAssocID="{940AAF11-C543-45B8-82DA-C00DBF59F72E}" presName="hierChild2" presStyleCnt="0"/>
      <dgm:spPr/>
    </dgm:pt>
    <dgm:pt modelId="{CC36928A-9BA5-4095-B8FA-385BFB60EF39}" type="pres">
      <dgm:prSet presAssocID="{BAB6D0D9-9A94-4FC3-AD77-DA9D03F1D71E}" presName="Name10" presStyleLbl="parChTrans1D2" presStyleIdx="0" presStyleCnt="2"/>
      <dgm:spPr/>
      <dgm:t>
        <a:bodyPr/>
        <a:lstStyle/>
        <a:p>
          <a:endParaRPr lang="ru-RU"/>
        </a:p>
      </dgm:t>
    </dgm:pt>
    <dgm:pt modelId="{3BE06D82-F784-4698-967C-28ECE17D40CF}" type="pres">
      <dgm:prSet presAssocID="{E5F9823A-E562-4FF9-B071-A9A4CE940307}" presName="hierRoot2" presStyleCnt="0"/>
      <dgm:spPr/>
    </dgm:pt>
    <dgm:pt modelId="{3D0A4EAA-6B37-4216-AFBB-F76777B0E6BD}" type="pres">
      <dgm:prSet presAssocID="{E5F9823A-E562-4FF9-B071-A9A4CE940307}" presName="composite2" presStyleCnt="0"/>
      <dgm:spPr/>
    </dgm:pt>
    <dgm:pt modelId="{D81D8EB4-6CD2-47C1-9A68-742806D15853}" type="pres">
      <dgm:prSet presAssocID="{E5F9823A-E562-4FF9-B071-A9A4CE940307}" presName="background2" presStyleLbl="node2" presStyleIdx="0" presStyleCnt="2"/>
      <dgm:spPr>
        <a:solidFill>
          <a:srgbClr val="07ECFF"/>
        </a:solidFill>
      </dgm:spPr>
    </dgm:pt>
    <dgm:pt modelId="{D79F6395-6A9C-4A72-A664-7737AF48FA5E}" type="pres">
      <dgm:prSet presAssocID="{E5F9823A-E562-4FF9-B071-A9A4CE940307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02FF11-B2FA-4BCD-9359-F86EBC5A8320}" type="pres">
      <dgm:prSet presAssocID="{E5F9823A-E562-4FF9-B071-A9A4CE940307}" presName="hierChild3" presStyleCnt="0"/>
      <dgm:spPr/>
    </dgm:pt>
    <dgm:pt modelId="{C0122282-2404-414F-B656-937DEE75911B}" type="pres">
      <dgm:prSet presAssocID="{1F11B77B-7183-4676-8072-927CD1C69581}" presName="Name10" presStyleLbl="parChTrans1D2" presStyleIdx="1" presStyleCnt="2"/>
      <dgm:spPr/>
      <dgm:t>
        <a:bodyPr/>
        <a:lstStyle/>
        <a:p>
          <a:endParaRPr lang="ru-RU"/>
        </a:p>
      </dgm:t>
    </dgm:pt>
    <dgm:pt modelId="{CF640D96-D955-42BD-A62B-8D2E93D78684}" type="pres">
      <dgm:prSet presAssocID="{111BAD11-28EE-4545-92D1-7ACB43E6118B}" presName="hierRoot2" presStyleCnt="0"/>
      <dgm:spPr/>
    </dgm:pt>
    <dgm:pt modelId="{94DE6621-AFF5-4D15-957B-E6EBDAB6D2EF}" type="pres">
      <dgm:prSet presAssocID="{111BAD11-28EE-4545-92D1-7ACB43E6118B}" presName="composite2" presStyleCnt="0"/>
      <dgm:spPr/>
    </dgm:pt>
    <dgm:pt modelId="{2D7C6497-D9F7-4E2F-80B9-F628032BDE4F}" type="pres">
      <dgm:prSet presAssocID="{111BAD11-28EE-4545-92D1-7ACB43E6118B}" presName="background2" presStyleLbl="node2" presStyleIdx="1" presStyleCnt="2"/>
      <dgm:spPr>
        <a:solidFill>
          <a:srgbClr val="07ECFF"/>
        </a:solidFill>
      </dgm:spPr>
    </dgm:pt>
    <dgm:pt modelId="{BC4A86D6-959F-4365-BB48-AA50304AA520}" type="pres">
      <dgm:prSet presAssocID="{111BAD11-28EE-4545-92D1-7ACB43E6118B}" presName="text2" presStyleLbl="fgAcc2" presStyleIdx="1" presStyleCnt="2" custScaleX="1045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DC2770B-4380-4473-BDBE-A12A81B75C1E}" type="pres">
      <dgm:prSet presAssocID="{111BAD11-28EE-4545-92D1-7ACB43E6118B}" presName="hierChild3" presStyleCnt="0"/>
      <dgm:spPr/>
    </dgm:pt>
  </dgm:ptLst>
  <dgm:cxnLst>
    <dgm:cxn modelId="{109861E8-5BDF-40DA-8701-5C40C3DD9568}" srcId="{78E1E9BC-69B3-4162-8283-40050829CE53}" destId="{940AAF11-C543-45B8-82DA-C00DBF59F72E}" srcOrd="0" destOrd="0" parTransId="{EED35C18-C999-46A4-AD59-35DAC90FB76F}" sibTransId="{A9D7E2CB-5551-4001-B414-FE87A106DAA6}"/>
    <dgm:cxn modelId="{512A4DFF-12D7-4298-9EB8-C692E8C1130F}" type="presOf" srcId="{BAB6D0D9-9A94-4FC3-AD77-DA9D03F1D71E}" destId="{CC36928A-9BA5-4095-B8FA-385BFB60EF39}" srcOrd="0" destOrd="0" presId="urn:microsoft.com/office/officeart/2005/8/layout/hierarchy1"/>
    <dgm:cxn modelId="{C99AF8A8-3736-48C8-B847-5D861348EE28}" srcId="{940AAF11-C543-45B8-82DA-C00DBF59F72E}" destId="{E5F9823A-E562-4FF9-B071-A9A4CE940307}" srcOrd="0" destOrd="0" parTransId="{BAB6D0D9-9A94-4FC3-AD77-DA9D03F1D71E}" sibTransId="{8D32C3D2-CF0D-446B-9532-0B6DC0872950}"/>
    <dgm:cxn modelId="{C0A843C7-F4C1-491D-86EF-90D0A62E7547}" type="presOf" srcId="{E5F9823A-E562-4FF9-B071-A9A4CE940307}" destId="{D79F6395-6A9C-4A72-A664-7737AF48FA5E}" srcOrd="0" destOrd="0" presId="urn:microsoft.com/office/officeart/2005/8/layout/hierarchy1"/>
    <dgm:cxn modelId="{B5D8DC38-3A3B-4539-8E78-2172DEE045B0}" type="presOf" srcId="{78E1E9BC-69B3-4162-8283-40050829CE53}" destId="{C169F10D-8970-4C70-9FAE-C44ADA935305}" srcOrd="0" destOrd="0" presId="urn:microsoft.com/office/officeart/2005/8/layout/hierarchy1"/>
    <dgm:cxn modelId="{9944ADF5-4029-4A1E-B924-E6E36E892E1A}" type="presOf" srcId="{1F11B77B-7183-4676-8072-927CD1C69581}" destId="{C0122282-2404-414F-B656-937DEE75911B}" srcOrd="0" destOrd="0" presId="urn:microsoft.com/office/officeart/2005/8/layout/hierarchy1"/>
    <dgm:cxn modelId="{3F25B260-008E-4561-B8C7-6DDFDC3F4C50}" type="presOf" srcId="{940AAF11-C543-45B8-82DA-C00DBF59F72E}" destId="{8AEFFC71-2F2A-42A6-AC30-D59BC7B8D839}" srcOrd="0" destOrd="0" presId="urn:microsoft.com/office/officeart/2005/8/layout/hierarchy1"/>
    <dgm:cxn modelId="{6F6534BC-C7EB-456A-9F09-CD8A2A8E5A9A}" type="presOf" srcId="{111BAD11-28EE-4545-92D1-7ACB43E6118B}" destId="{BC4A86D6-959F-4365-BB48-AA50304AA520}" srcOrd="0" destOrd="0" presId="urn:microsoft.com/office/officeart/2005/8/layout/hierarchy1"/>
    <dgm:cxn modelId="{0ECB69E7-A02B-437A-8BA4-CDF1F953E7D8}" srcId="{940AAF11-C543-45B8-82DA-C00DBF59F72E}" destId="{111BAD11-28EE-4545-92D1-7ACB43E6118B}" srcOrd="1" destOrd="0" parTransId="{1F11B77B-7183-4676-8072-927CD1C69581}" sibTransId="{9FEB481D-84EB-4F85-BBB7-CC14CC82CC25}"/>
    <dgm:cxn modelId="{7476500B-028D-44BD-9E1D-7688731C3A9F}" type="presParOf" srcId="{C169F10D-8970-4C70-9FAE-C44ADA935305}" destId="{C2CA2D24-2EB5-4BA4-9C3E-BEF71868717E}" srcOrd="0" destOrd="0" presId="urn:microsoft.com/office/officeart/2005/8/layout/hierarchy1"/>
    <dgm:cxn modelId="{1D0826C0-C009-41F6-A04F-A308EB2F5474}" type="presParOf" srcId="{C2CA2D24-2EB5-4BA4-9C3E-BEF71868717E}" destId="{F23DD29F-A31C-466E-B058-FCC3CEFAEF18}" srcOrd="0" destOrd="0" presId="urn:microsoft.com/office/officeart/2005/8/layout/hierarchy1"/>
    <dgm:cxn modelId="{4DF23CE4-53E7-4512-9DBA-E99665280C66}" type="presParOf" srcId="{F23DD29F-A31C-466E-B058-FCC3CEFAEF18}" destId="{CB4ED422-ADDF-4327-BD8E-B2ADD371DC0B}" srcOrd="0" destOrd="0" presId="urn:microsoft.com/office/officeart/2005/8/layout/hierarchy1"/>
    <dgm:cxn modelId="{BB72D408-C589-42DA-B505-B646984FE280}" type="presParOf" srcId="{F23DD29F-A31C-466E-B058-FCC3CEFAEF18}" destId="{8AEFFC71-2F2A-42A6-AC30-D59BC7B8D839}" srcOrd="1" destOrd="0" presId="urn:microsoft.com/office/officeart/2005/8/layout/hierarchy1"/>
    <dgm:cxn modelId="{6C825382-34E6-4452-8C23-132034203FEA}" type="presParOf" srcId="{C2CA2D24-2EB5-4BA4-9C3E-BEF71868717E}" destId="{A94F7A4D-B184-468F-9523-B470239E9836}" srcOrd="1" destOrd="0" presId="urn:microsoft.com/office/officeart/2005/8/layout/hierarchy1"/>
    <dgm:cxn modelId="{CBFF9CD2-D3C6-4A08-B506-F95B4E989F8D}" type="presParOf" srcId="{A94F7A4D-B184-468F-9523-B470239E9836}" destId="{CC36928A-9BA5-4095-B8FA-385BFB60EF39}" srcOrd="0" destOrd="0" presId="urn:microsoft.com/office/officeart/2005/8/layout/hierarchy1"/>
    <dgm:cxn modelId="{1FC54C21-BF12-4F09-BC90-62ABE101BEC4}" type="presParOf" srcId="{A94F7A4D-B184-468F-9523-B470239E9836}" destId="{3BE06D82-F784-4698-967C-28ECE17D40CF}" srcOrd="1" destOrd="0" presId="urn:microsoft.com/office/officeart/2005/8/layout/hierarchy1"/>
    <dgm:cxn modelId="{8A85189B-6094-48F5-A478-C194B512D91E}" type="presParOf" srcId="{3BE06D82-F784-4698-967C-28ECE17D40CF}" destId="{3D0A4EAA-6B37-4216-AFBB-F76777B0E6BD}" srcOrd="0" destOrd="0" presId="urn:microsoft.com/office/officeart/2005/8/layout/hierarchy1"/>
    <dgm:cxn modelId="{AB1983EE-939A-4D4E-8603-C57D0FA90C6E}" type="presParOf" srcId="{3D0A4EAA-6B37-4216-AFBB-F76777B0E6BD}" destId="{D81D8EB4-6CD2-47C1-9A68-742806D15853}" srcOrd="0" destOrd="0" presId="urn:microsoft.com/office/officeart/2005/8/layout/hierarchy1"/>
    <dgm:cxn modelId="{8AF0B863-1BBB-4B6A-B6F2-CECBB68A9670}" type="presParOf" srcId="{3D0A4EAA-6B37-4216-AFBB-F76777B0E6BD}" destId="{D79F6395-6A9C-4A72-A664-7737AF48FA5E}" srcOrd="1" destOrd="0" presId="urn:microsoft.com/office/officeart/2005/8/layout/hierarchy1"/>
    <dgm:cxn modelId="{3F0EEFAE-7DEA-4358-A571-8DE2A386E858}" type="presParOf" srcId="{3BE06D82-F784-4698-967C-28ECE17D40CF}" destId="{5102FF11-B2FA-4BCD-9359-F86EBC5A8320}" srcOrd="1" destOrd="0" presId="urn:microsoft.com/office/officeart/2005/8/layout/hierarchy1"/>
    <dgm:cxn modelId="{F0742467-B676-4E14-967F-383D520400D1}" type="presParOf" srcId="{A94F7A4D-B184-468F-9523-B470239E9836}" destId="{C0122282-2404-414F-B656-937DEE75911B}" srcOrd="2" destOrd="0" presId="urn:microsoft.com/office/officeart/2005/8/layout/hierarchy1"/>
    <dgm:cxn modelId="{DCD1D634-7E2C-4F2A-A99A-B8B83716598F}" type="presParOf" srcId="{A94F7A4D-B184-468F-9523-B470239E9836}" destId="{CF640D96-D955-42BD-A62B-8D2E93D78684}" srcOrd="3" destOrd="0" presId="urn:microsoft.com/office/officeart/2005/8/layout/hierarchy1"/>
    <dgm:cxn modelId="{DF7FF898-41EF-499C-B632-3315F3E3B3D5}" type="presParOf" srcId="{CF640D96-D955-42BD-A62B-8D2E93D78684}" destId="{94DE6621-AFF5-4D15-957B-E6EBDAB6D2EF}" srcOrd="0" destOrd="0" presId="urn:microsoft.com/office/officeart/2005/8/layout/hierarchy1"/>
    <dgm:cxn modelId="{E7AA6E07-1E1B-43D9-B450-9548F6F889F3}" type="presParOf" srcId="{94DE6621-AFF5-4D15-957B-E6EBDAB6D2EF}" destId="{2D7C6497-D9F7-4E2F-80B9-F628032BDE4F}" srcOrd="0" destOrd="0" presId="urn:microsoft.com/office/officeart/2005/8/layout/hierarchy1"/>
    <dgm:cxn modelId="{E24102FC-1157-4A79-A3AF-BFB0C671EB08}" type="presParOf" srcId="{94DE6621-AFF5-4D15-957B-E6EBDAB6D2EF}" destId="{BC4A86D6-959F-4365-BB48-AA50304AA520}" srcOrd="1" destOrd="0" presId="urn:microsoft.com/office/officeart/2005/8/layout/hierarchy1"/>
    <dgm:cxn modelId="{B72E68E8-0737-41CA-A29E-48845CEAE56E}" type="presParOf" srcId="{CF640D96-D955-42BD-A62B-8D2E93D78684}" destId="{2DC2770B-4380-4473-BDBE-A12A81B75C1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A6E50644-8F60-F07D-CCA0-DC3D17E415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61C44F1-471A-D62D-0A39-0B616031CC4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4CD43-7A94-5043-B786-621FE15B867E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745ABD1-4BF5-81FC-DBF7-E37840ECE25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ABCBDDF-1B36-4EA2-CD9E-5CDB0DDD6A4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A6ADD-A2B7-544D-9B7D-FB0FB81D3F0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6154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18485A-3A37-224F-9D88-E8848BF8A2EF}" type="datetimeFigureOut">
              <a:rPr lang="ru-RU" smtClean="0"/>
              <a:t>05.12.2024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52362-3CD8-F841-93B4-B5D55C6D4E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211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2646780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90019189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9775029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6778874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3590008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7578490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14291649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987007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53235426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81239734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69518861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85F29D-E258-7A47-A1FB-44D4580D38C3}" type="datetime1">
              <a:rPr lang="ru-RU" smtClean="0"/>
              <a:t>05.12.2024</a:t>
            </a:fld>
            <a:endParaRPr lang="x-none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BE367-28C5-0C49-85FE-BFB4EA179068}" type="slidenum">
              <a:rPr lang="x-none" smtClean="0"/>
              <a:t>‹#›</a:t>
            </a:fld>
            <a:endParaRPr lang="x-none"/>
          </a:p>
        </p:txBody>
      </p:sp>
      <p:pic>
        <p:nvPicPr>
          <p:cNvPr id="7" name="Picture 7">
            <a:extLst>
              <a:ext uri="{FF2B5EF4-FFF2-40B4-BE49-F238E27FC236}">
                <a16:creationId xmlns:a16="http://schemas.microsoft.com/office/drawing/2014/main" xmlns="" id="{C1ED96A1-01DB-3F4E-9A1D-BE8F965E246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5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13" Type="http://schemas.microsoft.com/office/2007/relationships/diagramDrawing" Target="../diagrams/drawing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12" Type="http://schemas.openxmlformats.org/officeDocument/2006/relationships/diagramColors" Target="../diagrams/colors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QuickStyle" Target="../diagrams/quickStyle2.xml"/><Relationship Id="rId5" Type="http://schemas.openxmlformats.org/officeDocument/2006/relationships/diagramColors" Target="../diagrams/colors1.xml"/><Relationship Id="rId10" Type="http://schemas.openxmlformats.org/officeDocument/2006/relationships/diagramLayout" Target="../diagrams/layout2.xml"/><Relationship Id="rId4" Type="http://schemas.openxmlformats.org/officeDocument/2006/relationships/diagramQuickStyle" Target="../diagrams/quickStyle1.xml"/><Relationship Id="rId9" Type="http://schemas.openxmlformats.org/officeDocument/2006/relationships/diagramData" Target="../diagrams/data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2DB783E0-9A68-0DB6-6C2E-B679283501E9}"/>
              </a:ext>
            </a:extLst>
          </p:cNvPr>
          <p:cNvSpPr txBox="1"/>
          <p:nvPr/>
        </p:nvSpPr>
        <p:spPr>
          <a:xfrm>
            <a:off x="2435157" y="6268319"/>
            <a:ext cx="73216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2">
                    <a:lumMod val="90000"/>
                  </a:schemeClr>
                </a:solidFill>
              </a:rPr>
              <a:t>2024</a:t>
            </a:r>
            <a:endParaRPr lang="ru-RU" sz="1600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9558544-2169-2BAE-2F8F-C03CCC4A041A}"/>
              </a:ext>
            </a:extLst>
          </p:cNvPr>
          <p:cNvSpPr txBox="1"/>
          <p:nvPr/>
        </p:nvSpPr>
        <p:spPr>
          <a:xfrm>
            <a:off x="2368071" y="4439502"/>
            <a:ext cx="904404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effectLst/>
                <a:ea typeface="Times New Roman" panose="02020603050405020304" pitchFamily="18" charset="0"/>
              </a:rPr>
              <a:t>«ЭФФЕКТИВНАЯ ОРГАНИЗАЦИЯ ТРАНСПОРТНОГО ОБСЛУЖИВАНИЯ ЖИТЕЛЕЙ </a:t>
            </a:r>
          </a:p>
          <a:p>
            <a:pPr algn="ctr"/>
            <a:r>
              <a:rPr lang="ru-RU" sz="3200" b="1" dirty="0">
                <a:effectLst/>
                <a:ea typeface="Times New Roman" panose="02020603050405020304" pitchFamily="18" charset="0"/>
              </a:rPr>
              <a:t>И</a:t>
            </a:r>
            <a:r>
              <a:rPr lang="ru-RU" sz="3200" b="1" dirty="0">
                <a:ea typeface="Times New Roman" panose="02020603050405020304" pitchFamily="18" charset="0"/>
              </a:rPr>
              <a:t>РКУТСКОЙ ОБЛАСТИ</a:t>
            </a:r>
            <a:r>
              <a:rPr lang="ru-RU" sz="3200" b="1" dirty="0">
                <a:effectLst/>
                <a:ea typeface="Times New Roman" panose="02020603050405020304" pitchFamily="18" charset="0"/>
              </a:rPr>
              <a:t>»</a:t>
            </a:r>
            <a:r>
              <a:rPr lang="ru-RU" sz="3200" b="1" dirty="0">
                <a:effectLst/>
              </a:rPr>
              <a:t> </a:t>
            </a:r>
            <a:endParaRPr lang="ru-RU" sz="3200" b="1" dirty="0">
              <a:solidFill>
                <a:srgbClr val="292848"/>
              </a:solidFill>
            </a:endParaRPr>
          </a:p>
        </p:txBody>
      </p:sp>
      <p:sp>
        <p:nvSpPr>
          <p:cNvPr id="3" name="Полилиния 2">
            <a:extLst>
              <a:ext uri="{FF2B5EF4-FFF2-40B4-BE49-F238E27FC236}">
                <a16:creationId xmlns:a16="http://schemas.microsoft.com/office/drawing/2014/main" xmlns="" id="{13E686D7-43B5-2420-660D-752680CB281A}"/>
              </a:ext>
            </a:extLst>
          </p:cNvPr>
          <p:cNvSpPr/>
          <p:nvPr/>
        </p:nvSpPr>
        <p:spPr>
          <a:xfrm>
            <a:off x="-114300" y="-12700"/>
            <a:ext cx="3403600" cy="6870700"/>
          </a:xfrm>
          <a:custGeom>
            <a:avLst/>
            <a:gdLst>
              <a:gd name="connsiteX0" fmla="*/ 0 w 3098800"/>
              <a:gd name="connsiteY0" fmla="*/ 6858000 h 6858000"/>
              <a:gd name="connsiteX1" fmla="*/ 12700 w 3098800"/>
              <a:gd name="connsiteY1" fmla="*/ 12700 h 6858000"/>
              <a:gd name="connsiteX2" fmla="*/ 3098800 w 3098800"/>
              <a:gd name="connsiteY2" fmla="*/ 0 h 6858000"/>
              <a:gd name="connsiteX3" fmla="*/ 1473200 w 3098800"/>
              <a:gd name="connsiteY3" fmla="*/ 6858000 h 6858000"/>
              <a:gd name="connsiteX4" fmla="*/ 0 w 30988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8800" h="6858000">
                <a:moveTo>
                  <a:pt x="0" y="6858000"/>
                </a:moveTo>
                <a:cubicBezTo>
                  <a:pt x="4233" y="4576233"/>
                  <a:pt x="8467" y="2294467"/>
                  <a:pt x="12700" y="12700"/>
                </a:cubicBezTo>
                <a:lnTo>
                  <a:pt x="3098800" y="0"/>
                </a:lnTo>
                <a:lnTo>
                  <a:pt x="1473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CBA2B87B-D6B4-D307-F716-1DB0ECC06F52}"/>
              </a:ext>
            </a:extLst>
          </p:cNvPr>
          <p:cNvGrpSpPr/>
          <p:nvPr/>
        </p:nvGrpSpPr>
        <p:grpSpPr>
          <a:xfrm>
            <a:off x="-114300" y="898933"/>
            <a:ext cx="11442699" cy="2904196"/>
            <a:chOff x="-114300" y="905804"/>
            <a:chExt cx="11607799" cy="2904196"/>
          </a:xfrm>
        </p:grpSpPr>
        <p:sp>
          <p:nvSpPr>
            <p:cNvPr id="4" name="Параллелограмм 3">
              <a:extLst>
                <a:ext uri="{FF2B5EF4-FFF2-40B4-BE49-F238E27FC236}">
                  <a16:creationId xmlns:a16="http://schemas.microsoft.com/office/drawing/2014/main" xmlns="" id="{B6101441-C8FD-69E1-E1AD-5B3A6C0D51BE}"/>
                </a:ext>
              </a:extLst>
            </p:cNvPr>
            <p:cNvSpPr/>
            <p:nvPr/>
          </p:nvSpPr>
          <p:spPr>
            <a:xfrm>
              <a:off x="-114300" y="905804"/>
              <a:ext cx="9871143" cy="2904196"/>
            </a:xfrm>
            <a:prstGeom prst="parallelogram">
              <a:avLst>
                <a:gd name="adj" fmla="val 216"/>
              </a:avLst>
            </a:prstGeom>
            <a:solidFill>
              <a:srgbClr val="2928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араллелограмм 4">
              <a:extLst>
                <a:ext uri="{FF2B5EF4-FFF2-40B4-BE49-F238E27FC236}">
                  <a16:creationId xmlns:a16="http://schemas.microsoft.com/office/drawing/2014/main" xmlns="" id="{A4CC86B4-DE9F-3FF3-BEC4-681FED97D0CE}"/>
                </a:ext>
              </a:extLst>
            </p:cNvPr>
            <p:cNvSpPr/>
            <p:nvPr/>
          </p:nvSpPr>
          <p:spPr>
            <a:xfrm>
              <a:off x="8623300" y="905804"/>
              <a:ext cx="2870199" cy="2904196"/>
            </a:xfrm>
            <a:prstGeom prst="parallelogram">
              <a:avLst>
                <a:gd name="adj" fmla="val 24596"/>
              </a:avLst>
            </a:prstGeom>
            <a:solidFill>
              <a:srgbClr val="29284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9724AED-E73C-6BF3-7790-F76B6EFF90E9}"/>
              </a:ext>
            </a:extLst>
          </p:cNvPr>
          <p:cNvSpPr txBox="1"/>
          <p:nvPr/>
        </p:nvSpPr>
        <p:spPr>
          <a:xfrm>
            <a:off x="2536757" y="2726971"/>
            <a:ext cx="82173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</a:rPr>
              <a:t>Министерство транспорта и дорожного хозяйства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</a:rPr>
              <a:t>Иркутской области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C4C7C41B-532D-7FED-EB60-A27144DE6C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011980" y="1059915"/>
            <a:ext cx="1266481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567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xmlns="" id="{DA0F505F-06A3-5C07-6B9E-DE0DC0E1EF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7373454"/>
              </p:ext>
            </p:extLst>
          </p:nvPr>
        </p:nvGraphicFramePr>
        <p:xfrm>
          <a:off x="1554612" y="933685"/>
          <a:ext cx="3773974" cy="2656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араллелограмм 67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1" y="0"/>
            <a:ext cx="7971610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03E898-2F73-591A-BCCB-8654C3877929}"/>
              </a:ext>
            </a:extLst>
          </p:cNvPr>
          <p:cNvSpPr txBox="1"/>
          <p:nvPr/>
        </p:nvSpPr>
        <p:spPr>
          <a:xfrm>
            <a:off x="800100" y="-276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8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fld id="{048BE367-28C5-0C49-85FE-BFB4EA179068}" type="slidenum">
              <a:rPr lang="x-none" sz="2400" b="1" smtClean="0">
                <a:solidFill>
                  <a:schemeClr val="bg1"/>
                </a:solidFill>
              </a:rPr>
              <a:t>2</a:t>
            </a:fld>
            <a:endParaRPr lang="x-none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71374E-A89F-CD50-0457-68E14B4E8184}"/>
              </a:ext>
            </a:extLst>
          </p:cNvPr>
          <p:cNvSpPr txBox="1"/>
          <p:nvPr/>
        </p:nvSpPr>
        <p:spPr>
          <a:xfrm>
            <a:off x="2038604" y="22430"/>
            <a:ext cx="8772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НОРМАТИВНО-ПРАВОВОЕ РЕГУЛИРОВАНИЕ В СФЕРЕ ОРГАНИЗАЦИИ ПАССАЖИРСКИХ ПЕРЕВОЗОК АВТОМОБИЛЬНЫМ ТРАНСПОРТОМ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8118584-85DF-3FD9-22AC-376D1096915B}"/>
              </a:ext>
            </a:extLst>
          </p:cNvPr>
          <p:cNvSpPr txBox="1"/>
          <p:nvPr/>
        </p:nvSpPr>
        <p:spPr>
          <a:xfrm>
            <a:off x="5375374" y="876020"/>
            <a:ext cx="5974087" cy="5980337"/>
          </a:xfrm>
          <a:prstGeom prst="rect">
            <a:avLst/>
          </a:prstGeom>
          <a:noFill/>
        </p:spPr>
        <p:txBody>
          <a:bodyPr wrap="square" lIns="108000" tIns="72000" rIns="180000" bIns="72000" rtlCol="0">
            <a:spAutoFit/>
          </a:bodyPr>
          <a:lstStyle/>
          <a:p>
            <a:pPr marL="285750" indent="-285750">
              <a:lnSpc>
                <a:spcPts val="1860"/>
              </a:lnSpc>
              <a:spcAft>
                <a:spcPts val="600"/>
              </a:spcAft>
              <a:buClr>
                <a:srgbClr val="07ECFF"/>
              </a:buClr>
              <a:buSzPct val="150000"/>
              <a:buFont typeface="Wingdings" pitchFamily="2" charset="2"/>
              <a:buChar char="§"/>
            </a:pPr>
            <a:r>
              <a:rPr lang="ru-RU" dirty="0">
                <a:solidFill>
                  <a:srgbClr val="003300"/>
                </a:solidFill>
                <a:cs typeface="Times New Roman" panose="02020603050405020304" pitchFamily="18" charset="0"/>
              </a:rPr>
              <a:t>Федеральный закон от 13 июля 2015 года № 220-ФЗ «Об организации регулярных перевозок пассажиров и багажа автомобильным транспортом и городским наземным электрическим транспортом в Российской Федерации…»</a:t>
            </a:r>
          </a:p>
          <a:p>
            <a:pPr marL="285750" indent="-285750">
              <a:lnSpc>
                <a:spcPts val="1860"/>
              </a:lnSpc>
              <a:spcAft>
                <a:spcPts val="600"/>
              </a:spcAft>
              <a:buClr>
                <a:srgbClr val="07ECFF"/>
              </a:buClr>
              <a:buSzPct val="150000"/>
              <a:buFont typeface="Wingdings" pitchFamily="2" charset="2"/>
              <a:buChar char="§"/>
            </a:pPr>
            <a:r>
              <a:rPr lang="ru-RU" dirty="0">
                <a:solidFill>
                  <a:srgbClr val="003300"/>
                </a:solidFill>
                <a:cs typeface="Times New Roman" panose="02020603050405020304" pitchFamily="18" charset="0"/>
              </a:rPr>
              <a:t>Распоряжение Губернатора Иркутской области от 26 февраля 2024 года № 55-р </a:t>
            </a:r>
            <a:r>
              <a:rPr lang="ru-RU" b="1" dirty="0">
                <a:solidFill>
                  <a:srgbClr val="003300"/>
                </a:solidFill>
                <a:cs typeface="Times New Roman" panose="02020603050405020304" pitchFamily="18" charset="0"/>
              </a:rPr>
              <a:t>«О мероприятиях по усилению контроля по отдельным направлениям деятельности исполнительных органов государственной власти Иркутской области на 2024 год»</a:t>
            </a:r>
            <a:endParaRPr lang="ru-RU" sz="1050" b="1" dirty="0">
              <a:solidFill>
                <a:srgbClr val="003300"/>
              </a:solidFill>
              <a:cs typeface="Times New Roman" panose="02020603050405020304" pitchFamily="18" charset="0"/>
            </a:endParaRPr>
          </a:p>
          <a:p>
            <a:pPr marL="285750" indent="-285750">
              <a:lnSpc>
                <a:spcPts val="1860"/>
              </a:lnSpc>
              <a:spcAft>
                <a:spcPts val="600"/>
              </a:spcAft>
              <a:buClr>
                <a:srgbClr val="07ECFF"/>
              </a:buClr>
              <a:buSzPct val="150000"/>
              <a:buFont typeface="Wingdings" pitchFamily="2" charset="2"/>
              <a:buChar char="§"/>
            </a:pPr>
            <a:r>
              <a:rPr lang="ru-RU" dirty="0">
                <a:solidFill>
                  <a:srgbClr val="003300"/>
                </a:solidFill>
                <a:cs typeface="Times New Roman" panose="02020603050405020304" pitchFamily="18" charset="0"/>
              </a:rPr>
              <a:t>Рабочая группа </a:t>
            </a:r>
            <a:r>
              <a:rPr lang="ru-RU" b="1" dirty="0">
                <a:solidFill>
                  <a:srgbClr val="003300"/>
                </a:solidFill>
                <a:cs typeface="Times New Roman" panose="02020603050405020304" pitchFamily="18" charset="0"/>
              </a:rPr>
              <a:t>под председательством первого заместителя Председателя Правительства Иркутской области Р.Л. </a:t>
            </a:r>
            <a:r>
              <a:rPr lang="ru-RU" b="1" dirty="0" err="1">
                <a:solidFill>
                  <a:srgbClr val="003300"/>
                </a:solidFill>
                <a:cs typeface="Times New Roman" panose="02020603050405020304" pitchFamily="18" charset="0"/>
              </a:rPr>
              <a:t>Ситникова</a:t>
            </a:r>
            <a:r>
              <a:rPr lang="ru-RU" dirty="0">
                <a:solidFill>
                  <a:srgbClr val="003300"/>
                </a:solidFill>
                <a:cs typeface="Times New Roman" panose="02020603050405020304" pitchFamily="18" charset="0"/>
              </a:rPr>
              <a:t>, в рамках которой обсуждаются и принимаются меры, направленные на качественное функционирование и развитие транспортной отрасли</a:t>
            </a:r>
            <a:endParaRPr lang="ru-RU" b="1" dirty="0">
              <a:solidFill>
                <a:srgbClr val="003300"/>
              </a:solidFill>
              <a:cs typeface="Times New Roman" panose="02020603050405020304" pitchFamily="18" charset="0"/>
            </a:endParaRPr>
          </a:p>
          <a:p>
            <a:pPr marL="285750" indent="-285750">
              <a:lnSpc>
                <a:spcPts val="1860"/>
              </a:lnSpc>
              <a:spcAft>
                <a:spcPts val="600"/>
              </a:spcAft>
              <a:buClr>
                <a:srgbClr val="07ECFF"/>
              </a:buClr>
              <a:buSzPct val="150000"/>
              <a:buFont typeface="Wingdings" pitchFamily="2" charset="2"/>
              <a:buChar char="§"/>
            </a:pPr>
            <a:r>
              <a:rPr lang="ru-RU" dirty="0">
                <a:solidFill>
                  <a:srgbClr val="003300"/>
                </a:solidFill>
                <a:cs typeface="Times New Roman" panose="02020603050405020304" pitchFamily="18" charset="0"/>
              </a:rPr>
              <a:t>Порядок установления, изменения, отмены межмуниципальных маршрутов регулярных перевозок пассажиров и багажа автомобильным транспортом и городским наземным электрическим транспортом в Иркутской области (</a:t>
            </a:r>
            <a:r>
              <a:rPr lang="ru-RU" b="1" dirty="0">
                <a:solidFill>
                  <a:srgbClr val="003300"/>
                </a:solidFill>
                <a:cs typeface="Times New Roman" panose="02020603050405020304" pitchFamily="18" charset="0"/>
              </a:rPr>
              <a:t>постановление Правительства Иркутской области от 14 июня 2016 года № 359-пп)</a:t>
            </a:r>
            <a:endParaRPr lang="ru-RU" b="1" dirty="0">
              <a:cs typeface="Times New Roman" panose="02020603050405020304" pitchFamily="18" charset="0"/>
            </a:endParaRPr>
          </a:p>
        </p:txBody>
      </p:sp>
      <p:graphicFrame>
        <p:nvGraphicFramePr>
          <p:cNvPr id="9" name="Схема 8">
            <a:extLst>
              <a:ext uri="{FF2B5EF4-FFF2-40B4-BE49-F238E27FC236}">
                <a16:creationId xmlns:a16="http://schemas.microsoft.com/office/drawing/2014/main" xmlns="" id="{66D7C76C-E3D2-9ABC-BB0B-A8EC2C7AF20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48496915"/>
              </p:ext>
            </p:extLst>
          </p:nvPr>
        </p:nvGraphicFramePr>
        <p:xfrm>
          <a:off x="1060398" y="3948567"/>
          <a:ext cx="4867479" cy="2562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4223883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араллелограмм 67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1" y="0"/>
            <a:ext cx="7971610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03E898-2F73-591A-BCCB-8654C3877929}"/>
              </a:ext>
            </a:extLst>
          </p:cNvPr>
          <p:cNvSpPr txBox="1"/>
          <p:nvPr/>
        </p:nvSpPr>
        <p:spPr>
          <a:xfrm>
            <a:off x="800100" y="-276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8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fld id="{048BE367-28C5-0C49-85FE-BFB4EA179068}" type="slidenum">
              <a:rPr lang="x-none" sz="2400" b="1" smtClean="0">
                <a:solidFill>
                  <a:schemeClr val="bg1"/>
                </a:solidFill>
              </a:rPr>
              <a:t>3</a:t>
            </a:fld>
            <a:endParaRPr lang="x-none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71374E-A89F-CD50-0457-68E14B4E8184}"/>
              </a:ext>
            </a:extLst>
          </p:cNvPr>
          <p:cNvSpPr txBox="1"/>
          <p:nvPr/>
        </p:nvSpPr>
        <p:spPr>
          <a:xfrm>
            <a:off x="2038604" y="22430"/>
            <a:ext cx="8772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ОРГАНИЗАЦИЯ ПАССАЖИРСКИХ ПЕРЕВОЗОК АВТОМОБИЛЬНЫМ ТРАНСПОРТОМ ОБЩЕГО ПОЛЬЗОВАНИЯ</a:t>
            </a:r>
            <a:endParaRPr lang="ru-RU" sz="2000" b="1" i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A8A276A-5DAE-48F0-959D-FB563B3D977B}"/>
              </a:ext>
            </a:extLst>
          </p:cNvPr>
          <p:cNvSpPr txBox="1"/>
          <p:nvPr/>
        </p:nvSpPr>
        <p:spPr>
          <a:xfrm>
            <a:off x="6351373" y="988248"/>
            <a:ext cx="483583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В целях совершенствования маршрутной сети Иркутской области министерством транспорта и дорожного Иркутской области совместно с органами местного самоуправления муниципальных районов проводится работа по формированию 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Паспортов транспортной обеспеченности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населенных пунктов муниципальных районов, </a:t>
            </a:r>
          </a:p>
          <a:p>
            <a:pPr algn="ctr"/>
            <a:r>
              <a:rPr lang="ru-RU" dirty="0">
                <a:solidFill>
                  <a:schemeClr val="accent6">
                    <a:lumMod val="50000"/>
                  </a:schemeClr>
                </a:solidFill>
                <a:cs typeface="Times New Roman" panose="02020603050405020304" pitchFamily="18" charset="0"/>
              </a:rPr>
              <a:t>округов Иркутской области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75" y="3727021"/>
            <a:ext cx="5988908" cy="2994454"/>
          </a:xfrm>
          <a:prstGeom prst="roundRect">
            <a:avLst>
              <a:gd name="adj" fmla="val 2241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72" y="906197"/>
            <a:ext cx="4415334" cy="3320684"/>
          </a:xfrm>
          <a:prstGeom prst="roundRect">
            <a:avLst>
              <a:gd name="adj" fmla="val 2209"/>
            </a:avLst>
          </a:prstGeom>
          <a:solidFill>
            <a:srgbClr val="FFFFFF">
              <a:shade val="85000"/>
            </a:srgbClr>
          </a:solidFill>
          <a:ln w="76200">
            <a:solidFill>
              <a:schemeClr val="bg1"/>
            </a:solidFill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8805" y="4580238"/>
            <a:ext cx="1981200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560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араллелограмм 13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1" y="0"/>
            <a:ext cx="8171788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0ED5CD9-853B-4A2E-A35F-8CDFD7EA973A}"/>
              </a:ext>
            </a:extLst>
          </p:cNvPr>
          <p:cNvSpPr txBox="1"/>
          <p:nvPr/>
        </p:nvSpPr>
        <p:spPr>
          <a:xfrm>
            <a:off x="1969794" y="19578"/>
            <a:ext cx="7857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b="1" i="1" dirty="0">
                <a:solidFill>
                  <a:schemeClr val="bg1"/>
                </a:solidFill>
              </a:rPr>
              <a:t>ПАСПОРТ ТРАНСПОРТНОЙ ОБЕСПЕЧЕННОСТИ НАСЕЛЕННЫХ ПУНКТОВ ИРКУТСКОГО МУНИЦИПАЛЬНОГО ОКРУГА ИРКУТСКОЙ ОБЛАСТИ</a:t>
            </a:r>
          </a:p>
        </p:txBody>
      </p:sp>
      <p:sp>
        <p:nvSpPr>
          <p:cNvPr id="8" name="Полилиния 7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836FFF3C-0BDE-44C3-B78B-3EA8F3FE7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5845580"/>
              </p:ext>
            </p:extLst>
          </p:nvPr>
        </p:nvGraphicFramePr>
        <p:xfrm>
          <a:off x="1628471" y="1136756"/>
          <a:ext cx="9872711" cy="2123148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7799364">
                  <a:extLst>
                    <a:ext uri="{9D8B030D-6E8A-4147-A177-3AD203B41FA5}">
                      <a16:colId xmlns:a16="http://schemas.microsoft.com/office/drawing/2014/main" xmlns="" val="1221670172"/>
                    </a:ext>
                  </a:extLst>
                </a:gridCol>
                <a:gridCol w="2073347">
                  <a:extLst>
                    <a:ext uri="{9D8B030D-6E8A-4147-A177-3AD203B41FA5}">
                      <a16:colId xmlns:a16="http://schemas.microsoft.com/office/drawing/2014/main" xmlns="" val="2534153981"/>
                    </a:ext>
                  </a:extLst>
                </a:gridCol>
              </a:tblGrid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Площадь Иркутского</a:t>
                      </a:r>
                      <a:r>
                        <a:rPr lang="ru-RU" sz="1300" baseline="0" dirty="0">
                          <a:effectLst/>
                        </a:rPr>
                        <a:t> </a:t>
                      </a:r>
                      <a:r>
                        <a:rPr lang="ru-RU" sz="1300" dirty="0">
                          <a:effectLst/>
                        </a:rPr>
                        <a:t>муниципального округа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11 300 км</a:t>
                      </a:r>
                      <a:r>
                        <a:rPr lang="ru-RU" sz="1300" baseline="30000" dirty="0">
                          <a:effectLst/>
                        </a:rPr>
                        <a:t>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05656209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Численность населения по состоянию на 1 января 2024 года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197 989 чел.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01990390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Количество населенных пунктов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85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800868703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Население, транспортная доступность которого обеспечена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164 189чел.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24130894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Количество населенных пунктов, транспортная доступность которых не обеспечена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90490932"/>
                  </a:ext>
                </a:extLst>
              </a:tr>
              <a:tr h="25754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Население, транспортная доступность которого не обеспечена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3 800 чел.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62793168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Коэффициент транспортной обеспеченности населения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97,7%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4768985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Объем финансирования, в млрд. руб. (1 год/5 лет)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2,0/10,0</a:t>
                      </a:r>
                      <a:endParaRPr lang="ru-RU" sz="13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90019456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A8A276A-5DAE-48F0-959D-FB563B3D977B}"/>
              </a:ext>
            </a:extLst>
          </p:cNvPr>
          <p:cNvSpPr txBox="1"/>
          <p:nvPr/>
        </p:nvSpPr>
        <p:spPr>
          <a:xfrm>
            <a:off x="1612899" y="3404118"/>
            <a:ext cx="98727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>
                <a:cs typeface="Times New Roman" panose="02020603050405020304" pitchFamily="18" charset="0"/>
              </a:rPr>
              <a:t>Прогнозный объем необходимого финансирования на организацию перевозок по межмуниципальным маршрутам автомобильным транспортом </a:t>
            </a:r>
            <a:r>
              <a:rPr lang="ru-RU" sz="2000" b="1" dirty="0">
                <a:cs typeface="Times New Roman" panose="02020603050405020304" pitchFamily="18" charset="0"/>
              </a:rPr>
              <a:t>по регулируемым тарифам</a:t>
            </a:r>
            <a:r>
              <a:rPr lang="ru-RU" sz="2000" dirty="0">
                <a:cs typeface="Times New Roman" panose="02020603050405020304" pitchFamily="18" charset="0"/>
              </a:rPr>
              <a:t> в границах Иркутской агломерации составляет </a:t>
            </a:r>
            <a:r>
              <a:rPr lang="ru-RU" sz="2000" b="1" dirty="0">
                <a:cs typeface="Times New Roman" panose="02020603050405020304" pitchFamily="18" charset="0"/>
              </a:rPr>
              <a:t>2 млрд. рублей в год</a:t>
            </a:r>
            <a:r>
              <a:rPr lang="ru-RU" sz="20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8A8A276A-5DAE-48F0-959D-FB563B3D977B}"/>
              </a:ext>
            </a:extLst>
          </p:cNvPr>
          <p:cNvSpPr txBox="1"/>
          <p:nvPr/>
        </p:nvSpPr>
        <p:spPr>
          <a:xfrm>
            <a:off x="1674248" y="4541422"/>
            <a:ext cx="98727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cs typeface="Times New Roman" panose="02020603050405020304" pitchFamily="18" charset="0"/>
              </a:rPr>
              <a:t>Стоимость проезда (на примере поездки до с. Хомутово)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8918852"/>
              </p:ext>
            </p:extLst>
          </p:nvPr>
        </p:nvGraphicFramePr>
        <p:xfrm>
          <a:off x="1674247" y="5072254"/>
          <a:ext cx="9826934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13467">
                  <a:extLst>
                    <a:ext uri="{9D8B030D-6E8A-4147-A177-3AD203B41FA5}">
                      <a16:colId xmlns:a16="http://schemas.microsoft.com/office/drawing/2014/main" xmlns="" val="964068690"/>
                    </a:ext>
                  </a:extLst>
                </a:gridCol>
                <a:gridCol w="4913467">
                  <a:extLst>
                    <a:ext uri="{9D8B030D-6E8A-4147-A177-3AD203B41FA5}">
                      <a16:colId xmlns:a16="http://schemas.microsoft.com/office/drawing/2014/main" xmlns="" val="3135457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err="1"/>
                        <a:t>НЕрегулируемый</a:t>
                      </a:r>
                      <a:r>
                        <a:rPr lang="ru-RU" dirty="0"/>
                        <a:t> тариф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Регулируемый тариф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0391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95 рублей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63 рубля*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82607228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863719" y="5971192"/>
            <a:ext cx="98269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cs typeface="Times New Roman" panose="02020603050405020304" pitchFamily="18" charset="0"/>
              </a:rPr>
              <a:t>* 2,06 руб. за один </a:t>
            </a:r>
            <a:r>
              <a:rPr lang="ru-RU" sz="1400" dirty="0" err="1">
                <a:cs typeface="Times New Roman" panose="02020603050405020304" pitchFamily="18" charset="0"/>
              </a:rPr>
              <a:t>пассажирокилометр</a:t>
            </a:r>
            <a:r>
              <a:rPr lang="ru-RU" sz="1400" dirty="0">
                <a:cs typeface="Times New Roman" panose="02020603050405020304" pitchFamily="18" charset="0"/>
              </a:rPr>
              <a:t> (приказ службы по тарифам Иркутской области от 02.02.2023 № 79-9-спр)</a:t>
            </a:r>
          </a:p>
        </p:txBody>
      </p:sp>
      <p:sp>
        <p:nvSpPr>
          <p:cNvPr id="13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</a:rPr>
              <a:t>4</a:t>
            </a:r>
            <a:endParaRPr lang="x-none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824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араллелограмм 10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1" y="0"/>
            <a:ext cx="7971610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0416F3C-5595-4CEC-8906-174F4807EF0D}"/>
              </a:ext>
            </a:extLst>
          </p:cNvPr>
          <p:cNvSpPr txBox="1"/>
          <p:nvPr/>
        </p:nvSpPr>
        <p:spPr>
          <a:xfrm>
            <a:off x="2012021" y="22430"/>
            <a:ext cx="8322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КАРТА ТРАНСПОРТНОЙ ДОСТУПНОСТИ НАСЕЛЕННЫХ ПУНКТОВ ИРКУТСКОГО МУНИЦИПАЛЬНОГО ОКРУГА ИРКУТСКОЙ ОБЛАСТИ</a:t>
            </a:r>
          </a:p>
        </p:txBody>
      </p:sp>
      <p:sp>
        <p:nvSpPr>
          <p:cNvPr id="6" name="Полилиния 5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6" r="16305"/>
          <a:stretch/>
        </p:blipFill>
        <p:spPr>
          <a:xfrm>
            <a:off x="1714938" y="858280"/>
            <a:ext cx="9340240" cy="5899010"/>
          </a:xfrm>
          <a:prstGeom prst="roundRect">
            <a:avLst>
              <a:gd name="adj" fmla="val 183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</a:rPr>
              <a:t>5</a:t>
            </a:r>
            <a:endParaRPr lang="x-none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473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0" y="0"/>
            <a:ext cx="9872709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4E3D218-60D5-4FF5-9685-C93AD6AFB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8BE367-28C5-0C49-85FE-BFB4EA179068}" type="slidenum">
              <a:rPr lang="x-none" smtClean="0"/>
              <a:t>6</a:t>
            </a:fld>
            <a:endParaRPr lang="x-non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4EB1B33-3314-4B8E-815F-30420911889C}"/>
              </a:ext>
            </a:extLst>
          </p:cNvPr>
          <p:cNvSpPr txBox="1"/>
          <p:nvPr/>
        </p:nvSpPr>
        <p:spPr>
          <a:xfrm>
            <a:off x="1984408" y="53207"/>
            <a:ext cx="9475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ПАСПОРТ ТРАНСПОРТНОЙ ОБЕСПЕЧЕННОСТИ НАСЕЛЕННЫХ ПУНКТОВ НА ПРИМЕРЕ ЗАЛАРИНСКОГО РАЙОННОГО МУНИЦИПАЛЬНОГО ОБРАЗОВАНИЯ ИРКУТСКОЙ ОБЛАСТИ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836FFF3C-0BDE-44C3-B78B-3EA8F3FE7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924027"/>
              </p:ext>
            </p:extLst>
          </p:nvPr>
        </p:nvGraphicFramePr>
        <p:xfrm>
          <a:off x="1812471" y="853450"/>
          <a:ext cx="9647320" cy="2665151"/>
        </p:xfrm>
        <a:graphic>
          <a:graphicData uri="http://schemas.openxmlformats.org/drawingml/2006/table">
            <a:tbl>
              <a:tblPr firstRow="1" firstCol="1" bandRow="1">
                <a:tableStyleId>{D113A9D2-9D6B-4929-AA2D-F23B5EE8CBE7}</a:tableStyleId>
              </a:tblPr>
              <a:tblGrid>
                <a:gridCol w="7621307">
                  <a:extLst>
                    <a:ext uri="{9D8B030D-6E8A-4147-A177-3AD203B41FA5}">
                      <a16:colId xmlns:a16="http://schemas.microsoft.com/office/drawing/2014/main" xmlns="" val="1221670172"/>
                    </a:ext>
                  </a:extLst>
                </a:gridCol>
                <a:gridCol w="2026013">
                  <a:extLst>
                    <a:ext uri="{9D8B030D-6E8A-4147-A177-3AD203B41FA5}">
                      <a16:colId xmlns:a16="http://schemas.microsoft.com/office/drawing/2014/main" xmlns="" val="2534153981"/>
                    </a:ext>
                  </a:extLst>
                </a:gridCol>
              </a:tblGrid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Площадь муниципального образования «</a:t>
                      </a:r>
                      <a:r>
                        <a:rPr lang="ru-RU" sz="1300" dirty="0" err="1">
                          <a:effectLst/>
                        </a:rPr>
                        <a:t>Заларинский</a:t>
                      </a:r>
                      <a:r>
                        <a:rPr lang="ru-RU" sz="1300" dirty="0">
                          <a:effectLst/>
                        </a:rPr>
                        <a:t> район»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7 617 км</a:t>
                      </a:r>
                      <a:r>
                        <a:rPr lang="ru-RU" sz="1300" baseline="30000">
                          <a:effectLst/>
                        </a:rPr>
                        <a:t>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05656209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Численность населения по состоянию на 1 января 2024 года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26 236 чел.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801990390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Количество муниципальных образований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15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800868703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Количество населенных пунктов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71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4024130894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Население, транспортная доступность которого обеспечена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23 392 чел.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90490932"/>
                  </a:ext>
                </a:extLst>
              </a:tr>
              <a:tr h="5330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Количество населенных пунктов, транспортная доступность которых не обеспечена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62793168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Население, транспортная доступность которого не обеспечена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2 844 чел.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4768985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Коэффициент транспортной обеспеченности населения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89,2%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90019456"/>
                  </a:ext>
                </a:extLst>
              </a:tr>
              <a:tr h="2665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Объем финансирования, в млн. руб. (1 год/5 лет)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17,8/87,9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954753046"/>
                  </a:ext>
                </a:extLst>
              </a:tr>
            </a:tbl>
          </a:graphicData>
        </a:graphic>
      </p:graphicFrame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xmlns="" id="{83158883-FA15-47A9-B344-34CD1B8118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7520152"/>
              </p:ext>
            </p:extLst>
          </p:nvPr>
        </p:nvGraphicFramePr>
        <p:xfrm>
          <a:off x="1812470" y="3612853"/>
          <a:ext cx="9647323" cy="2958067"/>
        </p:xfrm>
        <a:graphic>
          <a:graphicData uri="http://schemas.openxmlformats.org/drawingml/2006/table">
            <a:tbl>
              <a:tblPr firstRow="1" firstCol="1" bandRow="1">
                <a:tableStyleId>{638B1855-1B75-4FBE-930C-398BA8C253C6}</a:tableStyleId>
              </a:tblPr>
              <a:tblGrid>
                <a:gridCol w="5441850">
                  <a:extLst>
                    <a:ext uri="{9D8B030D-6E8A-4147-A177-3AD203B41FA5}">
                      <a16:colId xmlns:a16="http://schemas.microsoft.com/office/drawing/2014/main" xmlns="" val="3361215141"/>
                    </a:ext>
                  </a:extLst>
                </a:gridCol>
                <a:gridCol w="1864204">
                  <a:extLst>
                    <a:ext uri="{9D8B030D-6E8A-4147-A177-3AD203B41FA5}">
                      <a16:colId xmlns:a16="http://schemas.microsoft.com/office/drawing/2014/main" xmlns="" val="2093866775"/>
                    </a:ext>
                  </a:extLst>
                </a:gridCol>
                <a:gridCol w="2341269">
                  <a:extLst>
                    <a:ext uri="{9D8B030D-6E8A-4147-A177-3AD203B41FA5}">
                      <a16:colId xmlns:a16="http://schemas.microsoft.com/office/drawing/2014/main" xmlns="" val="975369557"/>
                    </a:ext>
                  </a:extLst>
                </a:gridCol>
              </a:tblGrid>
              <a:tr h="49483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Номер и наименование маршрута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Действующий размер платы за проезд, руб.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Планируемый размер платы за проезд (</a:t>
                      </a:r>
                      <a:r>
                        <a:rPr lang="ru-RU" sz="1100" dirty="0" err="1">
                          <a:effectLst/>
                        </a:rPr>
                        <a:t>справочно</a:t>
                      </a:r>
                      <a:r>
                        <a:rPr lang="ru-RU" sz="1100" dirty="0">
                          <a:effectLst/>
                        </a:rPr>
                        <a:t>), руб.</a:t>
                      </a:r>
                      <a:r>
                        <a:rPr lang="ru-RU" sz="1100" baseline="30000" dirty="0">
                          <a:effectLst/>
                        </a:rPr>
                        <a:t>,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9212954"/>
                  </a:ext>
                </a:extLst>
              </a:tr>
              <a:tr h="247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1 «</a:t>
                      </a:r>
                      <a:r>
                        <a:rPr lang="ru-RU" sz="1200" dirty="0" err="1">
                          <a:effectLst/>
                        </a:rPr>
                        <a:t>Веренка</a:t>
                      </a:r>
                      <a:r>
                        <a:rPr lang="ru-RU" sz="1200" dirty="0">
                          <a:effectLst/>
                        </a:rPr>
                        <a:t>-Тыреть-</a:t>
                      </a:r>
                      <a:r>
                        <a:rPr lang="ru-RU" sz="1200" dirty="0" err="1">
                          <a:effectLst/>
                        </a:rPr>
                        <a:t>Солерудник</a:t>
                      </a:r>
                      <a:r>
                        <a:rPr lang="ru-RU" sz="1200" dirty="0">
                          <a:effectLst/>
                        </a:rPr>
                        <a:t>-</a:t>
                      </a:r>
                      <a:r>
                        <a:rPr lang="ru-RU" sz="1200" dirty="0" err="1">
                          <a:effectLst/>
                        </a:rPr>
                        <a:t>Залари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195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75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816438749"/>
                  </a:ext>
                </a:extLst>
              </a:tr>
              <a:tr h="247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2 «</a:t>
                      </a:r>
                      <a:r>
                        <a:rPr lang="ru-RU" sz="1200" dirty="0" err="1">
                          <a:effectLst/>
                        </a:rPr>
                        <a:t>Ремезовск</a:t>
                      </a:r>
                      <a:r>
                        <a:rPr lang="ru-RU" sz="1200" dirty="0">
                          <a:effectLst/>
                        </a:rPr>
                        <a:t>-</a:t>
                      </a:r>
                      <a:r>
                        <a:rPr lang="ru-RU" sz="1200" dirty="0" err="1">
                          <a:effectLst/>
                        </a:rPr>
                        <a:t>Новочеремхово</a:t>
                      </a:r>
                      <a:r>
                        <a:rPr lang="ru-RU" sz="1200" dirty="0">
                          <a:effectLst/>
                        </a:rPr>
                        <a:t>-Минеева-</a:t>
                      </a:r>
                      <a:r>
                        <a:rPr lang="ru-RU" sz="1200" dirty="0" err="1">
                          <a:effectLst/>
                        </a:rPr>
                        <a:t>Илганское</a:t>
                      </a:r>
                      <a:r>
                        <a:rPr lang="ru-RU" sz="1200" dirty="0">
                          <a:effectLst/>
                        </a:rPr>
                        <a:t>-</a:t>
                      </a:r>
                      <a:r>
                        <a:rPr lang="ru-RU" sz="1200" dirty="0" err="1">
                          <a:effectLst/>
                        </a:rPr>
                        <a:t>Залари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894635203"/>
                  </a:ext>
                </a:extLst>
              </a:tr>
              <a:tr h="247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3 «Дмитриевка-</a:t>
                      </a:r>
                      <a:r>
                        <a:rPr lang="ru-RU" sz="1200" dirty="0" err="1">
                          <a:effectLst/>
                        </a:rPr>
                        <a:t>Заблагар</a:t>
                      </a:r>
                      <a:r>
                        <a:rPr lang="ru-RU" sz="1200" dirty="0">
                          <a:effectLst/>
                        </a:rPr>
                        <a:t>-Троицк-</a:t>
                      </a:r>
                      <a:r>
                        <a:rPr lang="ru-RU" sz="1200" dirty="0" err="1">
                          <a:effectLst/>
                        </a:rPr>
                        <a:t>Сорты</a:t>
                      </a:r>
                      <a:r>
                        <a:rPr lang="ru-RU" sz="1200" dirty="0">
                          <a:effectLst/>
                        </a:rPr>
                        <a:t>-</a:t>
                      </a:r>
                      <a:r>
                        <a:rPr lang="ru-RU" sz="1200" dirty="0" err="1">
                          <a:effectLst/>
                        </a:rPr>
                        <a:t>Холмогой-Залари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270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496939708"/>
                  </a:ext>
                </a:extLst>
              </a:tr>
              <a:tr h="247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4 «</a:t>
                      </a:r>
                      <a:r>
                        <a:rPr lang="ru-RU" sz="1200" dirty="0" err="1">
                          <a:effectLst/>
                        </a:rPr>
                        <a:t>Жизневка-Бабагай-Халты-Мойган-Романенкино-Холмогой-Залари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320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130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415529277"/>
                  </a:ext>
                </a:extLst>
              </a:tr>
              <a:tr h="247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5 «Хор-</a:t>
                      </a:r>
                      <a:r>
                        <a:rPr lang="ru-RU" sz="1200" dirty="0" err="1">
                          <a:effectLst/>
                        </a:rPr>
                        <a:t>Тагна</a:t>
                      </a:r>
                      <a:r>
                        <a:rPr lang="ru-RU" sz="1200" dirty="0">
                          <a:effectLst/>
                        </a:rPr>
                        <a:t>-</a:t>
                      </a:r>
                      <a:r>
                        <a:rPr lang="ru-RU" sz="1200" dirty="0" err="1">
                          <a:effectLst/>
                        </a:rPr>
                        <a:t>Пихтинский</a:t>
                      </a:r>
                      <a:r>
                        <a:rPr lang="ru-RU" sz="1200" dirty="0">
                          <a:effectLst/>
                        </a:rPr>
                        <a:t>-Мостовка-Троицк-</a:t>
                      </a:r>
                      <a:r>
                        <a:rPr lang="ru-RU" sz="1200" dirty="0" err="1">
                          <a:effectLst/>
                        </a:rPr>
                        <a:t>Сорты</a:t>
                      </a:r>
                      <a:r>
                        <a:rPr lang="ru-RU" sz="1200" dirty="0">
                          <a:effectLst/>
                        </a:rPr>
                        <a:t>-</a:t>
                      </a:r>
                      <a:r>
                        <a:rPr lang="ru-RU" sz="1200" dirty="0" err="1">
                          <a:effectLst/>
                        </a:rPr>
                        <a:t>Залари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520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180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2459023900"/>
                  </a:ext>
                </a:extLst>
              </a:tr>
              <a:tr h="247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6 «</a:t>
                      </a:r>
                      <a:r>
                        <a:rPr lang="ru-RU" sz="1200" dirty="0" err="1">
                          <a:effectLst/>
                        </a:rPr>
                        <a:t>Тагна</a:t>
                      </a:r>
                      <a:r>
                        <a:rPr lang="ru-RU" sz="1200" dirty="0">
                          <a:effectLst/>
                        </a:rPr>
                        <a:t>-Моисеевка-Верхний-Большая Заимка-Троицк-</a:t>
                      </a:r>
                      <a:r>
                        <a:rPr lang="ru-RU" sz="1200" dirty="0" err="1">
                          <a:effectLst/>
                        </a:rPr>
                        <a:t>Сорты</a:t>
                      </a:r>
                      <a:r>
                        <a:rPr lang="ru-RU" sz="1200" dirty="0">
                          <a:effectLst/>
                        </a:rPr>
                        <a:t>-</a:t>
                      </a:r>
                      <a:r>
                        <a:rPr lang="ru-RU" sz="1200" dirty="0" err="1">
                          <a:effectLst/>
                        </a:rPr>
                        <a:t>Залари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340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007171596"/>
                  </a:ext>
                </a:extLst>
              </a:tr>
              <a:tr h="247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7 «Николаевка-</a:t>
                      </a:r>
                      <a:r>
                        <a:rPr lang="ru-RU" sz="1200" dirty="0" err="1">
                          <a:effectLst/>
                        </a:rPr>
                        <a:t>Ханжиново</a:t>
                      </a:r>
                      <a:r>
                        <a:rPr lang="ru-RU" sz="1200" dirty="0">
                          <a:effectLst/>
                        </a:rPr>
                        <a:t>-Тыреть-</a:t>
                      </a:r>
                      <a:r>
                        <a:rPr lang="ru-RU" sz="1200" dirty="0" err="1">
                          <a:effectLst/>
                        </a:rPr>
                        <a:t>Солерудник</a:t>
                      </a:r>
                      <a:r>
                        <a:rPr lang="ru-RU" sz="1200" dirty="0">
                          <a:effectLst/>
                        </a:rPr>
                        <a:t>-</a:t>
                      </a:r>
                      <a:r>
                        <a:rPr lang="ru-RU" sz="1200" dirty="0" err="1">
                          <a:effectLst/>
                        </a:rPr>
                        <a:t>Залари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215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925631430"/>
                  </a:ext>
                </a:extLst>
              </a:tr>
              <a:tr h="247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8 «</a:t>
                      </a:r>
                      <a:r>
                        <a:rPr lang="ru-RU" sz="1200" dirty="0" err="1">
                          <a:effectLst/>
                        </a:rPr>
                        <a:t>Багантуй-Залари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50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501029655"/>
                  </a:ext>
                </a:extLst>
              </a:tr>
              <a:tr h="23649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9 «</a:t>
                      </a:r>
                      <a:r>
                        <a:rPr lang="ru-RU" sz="1200" dirty="0" err="1">
                          <a:effectLst/>
                        </a:rPr>
                        <a:t>Мойган-Залари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350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1035694787"/>
                  </a:ext>
                </a:extLst>
              </a:tr>
              <a:tr h="2474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 10 «Семеновское-</a:t>
                      </a:r>
                      <a:r>
                        <a:rPr lang="ru-RU" sz="1200" dirty="0" err="1">
                          <a:effectLst/>
                        </a:rPr>
                        <a:t>Залари</a:t>
                      </a:r>
                      <a:r>
                        <a:rPr lang="ru-RU" sz="1200" dirty="0">
                          <a:effectLst/>
                        </a:rPr>
                        <a:t>»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xmlns="" val="3099957496"/>
                  </a:ext>
                </a:extLst>
              </a:tr>
            </a:tbl>
          </a:graphicData>
        </a:graphic>
      </p:graphicFrame>
      <p:sp>
        <p:nvSpPr>
          <p:cNvPr id="11" name="Полилиния 10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13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 txBox="1">
            <a:spLocks/>
          </p:cNvSpPr>
          <p:nvPr/>
        </p:nvSpPr>
        <p:spPr>
          <a:xfrm>
            <a:off x="943994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bg1"/>
                </a:solidFill>
              </a:rPr>
              <a:t>6</a:t>
            </a:r>
            <a:endParaRPr lang="x-none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610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1" y="0"/>
            <a:ext cx="7971610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0416F3C-5595-4CEC-8906-174F4807EF0D}"/>
              </a:ext>
            </a:extLst>
          </p:cNvPr>
          <p:cNvSpPr txBox="1"/>
          <p:nvPr/>
        </p:nvSpPr>
        <p:spPr>
          <a:xfrm>
            <a:off x="2005772" y="0"/>
            <a:ext cx="83228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</a:rPr>
              <a:t>КАРТА ТРАНСПОРТНОЙ ДОСТУПНОСТИ НАСЕЛЕННЫХ ПУНКТОВ ЗАЛАРИНСКОГО РАЙОННОГО МУНИЦИПАЛЬНОГО ОБРАЗОВАНИЯ</a:t>
            </a:r>
          </a:p>
        </p:txBody>
      </p:sp>
      <p:pic>
        <p:nvPicPr>
          <p:cNvPr id="12" name="Объект 11">
            <a:extLst>
              <a:ext uri="{FF2B5EF4-FFF2-40B4-BE49-F238E27FC236}">
                <a16:creationId xmlns:a16="http://schemas.microsoft.com/office/drawing/2014/main" xmlns="" id="{4A11AAC3-2108-4637-85B3-8CADB0925E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2900" y="805525"/>
            <a:ext cx="9583452" cy="5926496"/>
          </a:xfrm>
          <a:prstGeom prst="roundRect">
            <a:avLst>
              <a:gd name="adj" fmla="val 1936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6" name="Полилиния 5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9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 txBox="1">
            <a:spLocks/>
          </p:cNvSpPr>
          <p:nvPr/>
        </p:nvSpPr>
        <p:spPr>
          <a:xfrm>
            <a:off x="11353799" y="6356350"/>
            <a:ext cx="82934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x-non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chemeClr val="bg1"/>
                </a:solidFill>
              </a:rPr>
              <a:t>7</a:t>
            </a:r>
            <a:endParaRPr lang="x-none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211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араллелограмм 67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1" y="0"/>
            <a:ext cx="7971610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03E898-2F73-591A-BCCB-8654C3877929}"/>
              </a:ext>
            </a:extLst>
          </p:cNvPr>
          <p:cNvSpPr txBox="1"/>
          <p:nvPr/>
        </p:nvSpPr>
        <p:spPr>
          <a:xfrm>
            <a:off x="800100" y="-276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8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fld id="{048BE367-28C5-0C49-85FE-BFB4EA179068}" type="slidenum">
              <a:rPr lang="x-none" sz="2400" b="1" smtClean="0">
                <a:solidFill>
                  <a:schemeClr val="bg1"/>
                </a:solidFill>
              </a:rPr>
              <a:t>8</a:t>
            </a:fld>
            <a:endParaRPr lang="x-none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71374E-A89F-CD50-0457-68E14B4E8184}"/>
              </a:ext>
            </a:extLst>
          </p:cNvPr>
          <p:cNvSpPr txBox="1"/>
          <p:nvPr/>
        </p:nvSpPr>
        <p:spPr>
          <a:xfrm>
            <a:off x="2015557" y="178971"/>
            <a:ext cx="8772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РАЗРАБОТКА ДОКУМЕНТОВ ТРАНСПОРТНОГО ПЛАНИРОВАНИЯ</a:t>
            </a:r>
            <a:endParaRPr lang="ru-RU" sz="2000" b="1" i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Объект 3">
            <a:extLst>
              <a:ext uri="{FF2B5EF4-FFF2-40B4-BE49-F238E27FC236}">
                <a16:creationId xmlns:a16="http://schemas.microsoft.com/office/drawing/2014/main" xmlns="" id="{3B798073-1880-3E40-4F43-7A104465CCDE}"/>
              </a:ext>
            </a:extLst>
          </p:cNvPr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471" y="805525"/>
            <a:ext cx="8064182" cy="33133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974C3A1-75A5-9E72-9F78-499D91923C47}"/>
              </a:ext>
            </a:extLst>
          </p:cNvPr>
          <p:cNvSpPr txBox="1"/>
          <p:nvPr/>
        </p:nvSpPr>
        <p:spPr>
          <a:xfrm>
            <a:off x="1812471" y="4230106"/>
            <a:ext cx="9229345" cy="2191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3366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2025 году в рамках исполнения требований федерального законодательства запланирована разработка регионального стандарта транспортного обслуживания населения Иркутской области и регионального комплексного плана транспортного развития Иркутской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931142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FB6F184D-C0F2-8E92-A525-EC75104C795D}"/>
              </a:ext>
            </a:extLst>
          </p:cNvPr>
          <p:cNvSpPr/>
          <p:nvPr/>
        </p:nvSpPr>
        <p:spPr>
          <a:xfrm>
            <a:off x="4455554" y="6014119"/>
            <a:ext cx="399570" cy="399570"/>
          </a:xfrm>
          <a:prstGeom prst="ellipse">
            <a:avLst/>
          </a:prstGeom>
          <a:solidFill>
            <a:srgbClr val="4441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2A7BF8DE-F8A2-4B1C-3D92-479F05BB7DB3}"/>
              </a:ext>
            </a:extLst>
          </p:cNvPr>
          <p:cNvSpPr/>
          <p:nvPr/>
        </p:nvSpPr>
        <p:spPr>
          <a:xfrm>
            <a:off x="4455554" y="4638996"/>
            <a:ext cx="399570" cy="399570"/>
          </a:xfrm>
          <a:prstGeom prst="ellipse">
            <a:avLst/>
          </a:prstGeom>
          <a:solidFill>
            <a:srgbClr val="4441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86EB93AE-246D-914D-15F0-403F56376CB7}"/>
              </a:ext>
            </a:extLst>
          </p:cNvPr>
          <p:cNvSpPr/>
          <p:nvPr/>
        </p:nvSpPr>
        <p:spPr>
          <a:xfrm>
            <a:off x="4451417" y="3261058"/>
            <a:ext cx="399570" cy="399570"/>
          </a:xfrm>
          <a:prstGeom prst="ellipse">
            <a:avLst/>
          </a:prstGeom>
          <a:solidFill>
            <a:srgbClr val="4441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араллелограмм 67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1" y="0"/>
            <a:ext cx="7971610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03E898-2F73-591A-BCCB-8654C3877929}"/>
              </a:ext>
            </a:extLst>
          </p:cNvPr>
          <p:cNvSpPr txBox="1"/>
          <p:nvPr/>
        </p:nvSpPr>
        <p:spPr>
          <a:xfrm>
            <a:off x="800100" y="-276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8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fld id="{048BE367-28C5-0C49-85FE-BFB4EA179068}" type="slidenum">
              <a:rPr lang="x-none" sz="2400" b="1" smtClean="0">
                <a:solidFill>
                  <a:schemeClr val="bg1"/>
                </a:solidFill>
              </a:rPr>
              <a:t>9</a:t>
            </a:fld>
            <a:endParaRPr lang="x-none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71374E-A89F-CD50-0457-68E14B4E8184}"/>
              </a:ext>
            </a:extLst>
          </p:cNvPr>
          <p:cNvSpPr txBox="1"/>
          <p:nvPr/>
        </p:nvSpPr>
        <p:spPr>
          <a:xfrm>
            <a:off x="2038604" y="176318"/>
            <a:ext cx="8772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МЕРОПРИЯТИЯ ПО ОБНОВЛЕНИЮ ПОДВИЖНОГО СОСТАВА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B974C3A1-75A5-9E72-9F78-499D91923C47}"/>
              </a:ext>
            </a:extLst>
          </p:cNvPr>
          <p:cNvSpPr txBox="1"/>
          <p:nvPr/>
        </p:nvSpPr>
        <p:spPr>
          <a:xfrm>
            <a:off x="4483261" y="878273"/>
            <a:ext cx="7344304" cy="5853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4441C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 целью исполнения Указа Президента Российской Федерации от 7 мая 2024 года № 309 «О национальных целях развития Российской Федерации на период до 2030 года и на перспективу до 2036 года» в рамках</a:t>
            </a:r>
            <a:r>
              <a:rPr lang="en-US" b="1" dirty="0">
                <a:solidFill>
                  <a:srgbClr val="4441C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4441C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реализации федерального проекта «Развитие общественного  транспорта»</a:t>
            </a:r>
            <a:r>
              <a:rPr lang="en-US" b="1" dirty="0">
                <a:solidFill>
                  <a:srgbClr val="4441C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4441C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национального проекта «Инфраструктура для жизни» в 2025-2030 годы и на</a:t>
            </a:r>
            <a:r>
              <a:rPr lang="en-US" b="1" dirty="0">
                <a:solidFill>
                  <a:srgbClr val="4441C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4441C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перспективу до 2036 года планируется реализация следующих мероприятий: </a:t>
            </a:r>
            <a:endParaRPr lang="en-US" b="1" dirty="0">
              <a:solidFill>
                <a:srgbClr val="4441C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100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Обновление подвижного состава общественного транспорта в городах (с численностью населения свыше 50 тыс. человек)  и агломерациях за счет льготного лизинга с компенсацией из федерального бюджета до 60% стоимости транспортного средства.</a:t>
            </a:r>
          </a:p>
          <a:p>
            <a:pPr>
              <a:lnSpc>
                <a:spcPct val="115000"/>
              </a:lnSpc>
            </a:pPr>
            <a:endParaRPr lang="ru-RU" sz="1600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Обновление подвижного состава в субъектах Российской Федерации в целях повышения уровня развития общественного транспорта с учетом уровня долговой нагрузки и бюджетной обеспеченности субъектов Российской Федерации.</a:t>
            </a:r>
          </a:p>
          <a:p>
            <a:pPr>
              <a:lnSpc>
                <a:spcPct val="115000"/>
              </a:lnSpc>
            </a:pPr>
            <a:endParaRPr 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r>
              <a:rPr lang="ru-RU" sz="16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dirty="0">
                <a:solidFill>
                  <a:schemeClr val="bg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ru-RU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Обновление подвижного состава за счет средств бюджетов субъектов Российской Федерации и бюджетных кредитов.</a:t>
            </a:r>
            <a:endParaRPr lang="ru-RU" sz="16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49" y="1172432"/>
            <a:ext cx="2786003" cy="1113178"/>
          </a:xfrm>
          <a:prstGeom prst="roundRect">
            <a:avLst>
              <a:gd name="adj" fmla="val 4894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4441C4"/>
            </a:solidFill>
          </a:ln>
          <a:effectLst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48" y="2528213"/>
            <a:ext cx="2786003" cy="1859657"/>
          </a:xfrm>
          <a:prstGeom prst="roundRect">
            <a:avLst>
              <a:gd name="adj" fmla="val 5050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4441C4"/>
            </a:solidFill>
          </a:ln>
          <a:effectLst/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4149" y="4628784"/>
            <a:ext cx="2786003" cy="1859230"/>
          </a:xfrm>
          <a:prstGeom prst="roundRect">
            <a:avLst>
              <a:gd name="adj" fmla="val 4163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4441C4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320299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араллелограмм 9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1" y="0"/>
            <a:ext cx="9942924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03E898-2F73-591A-BCCB-8654C3877929}"/>
              </a:ext>
            </a:extLst>
          </p:cNvPr>
          <p:cNvSpPr txBox="1"/>
          <p:nvPr/>
        </p:nvSpPr>
        <p:spPr>
          <a:xfrm>
            <a:off x="800100" y="-276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8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fld id="{048BE367-28C5-0C49-85FE-BFB4EA179068}" type="slidenum">
              <a:rPr lang="x-none" sz="2400" b="1" smtClean="0">
                <a:solidFill>
                  <a:schemeClr val="bg1"/>
                </a:solidFill>
              </a:rPr>
              <a:t>10</a:t>
            </a:fld>
            <a:endParaRPr lang="x-none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71374E-A89F-CD50-0457-68E14B4E8184}"/>
              </a:ext>
            </a:extLst>
          </p:cNvPr>
          <p:cNvSpPr txBox="1"/>
          <p:nvPr/>
        </p:nvSpPr>
        <p:spPr>
          <a:xfrm>
            <a:off x="1922816" y="-25472"/>
            <a:ext cx="96595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ПОТРЕБНОСТЬ НАСЕЛЕННЫХ ПУНКТОВ ИРКУТСКОЙ ОБЛАСТИ (С ЧИСЛЕННОСТЬЮ НАСЕЛЕНИЯ СВЫШЕ 50 ТЫС. ЧЕЛОВЕК, Г. ИРКУТСК, Г. АНГАРСК, Г. БРАТСК, Г. УСОЛЬЕ-СИБИРСКОЕ, Г. УСТЬ-ИЛИМСК, Г. ЧЕРЕМХОВО)  В ОБНОВЛЕНИИ ПОДВИЖНОГО СОСТАВА ОБЩЕСТВЕННОГО ТРАНСПОРТА</a:t>
            </a: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891752"/>
              </p:ext>
            </p:extLst>
          </p:nvPr>
        </p:nvGraphicFramePr>
        <p:xfrm>
          <a:off x="2492388" y="937566"/>
          <a:ext cx="8319159" cy="2669760"/>
        </p:xfrm>
        <a:graphic>
          <a:graphicData uri="http://schemas.openxmlformats.org/drawingml/2006/table">
            <a:tbl>
              <a:tblPr>
                <a:solidFill>
                  <a:srgbClr val="A4FFF9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tableStyleId>{638B1855-1B75-4FBE-930C-398BA8C253C6}</a:tableStyleId>
              </a:tblPr>
              <a:tblGrid>
                <a:gridCol w="71622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016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30128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2376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 № п/п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Потребность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Количество, ед.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080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1.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АВТОБУС, ед.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</a:rPr>
                        <a:t> 1 225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0808">
                <a:tc>
                  <a:txBody>
                    <a:bodyPr/>
                    <a:lstStyle/>
                    <a:p>
                      <a:pPr algn="ctr" fontAlgn="ctr"/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- малый класс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</a:rPr>
                        <a:t>414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0808">
                <a:tc>
                  <a:txBody>
                    <a:bodyPr/>
                    <a:lstStyle/>
                    <a:p>
                      <a:pPr algn="ctr" fontAlgn="ctr"/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- средний класс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</a:rPr>
                        <a:t>420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0808">
                <a:tc>
                  <a:txBody>
                    <a:bodyPr/>
                    <a:lstStyle/>
                    <a:p>
                      <a:pPr algn="ctr" fontAlgn="ctr"/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l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- большой класс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</a:rPr>
                        <a:t>391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50627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2.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ТРОЛЛЕЙБУС, ед.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</a:rPr>
                        <a:t>100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9648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3. 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ru-RU" sz="1600" b="1" kern="1200" dirty="0">
                          <a:solidFill>
                            <a:schemeClr val="tx1"/>
                          </a:solidFill>
                          <a:effectLst/>
                        </a:rPr>
                        <a:t>ТРАМВАЙ, ед.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2000" b="1" kern="1200" dirty="0">
                          <a:solidFill>
                            <a:schemeClr val="tx1"/>
                          </a:solidFill>
                          <a:effectLst/>
                        </a:rPr>
                        <a:t>122</a:t>
                      </a:r>
                      <a:endParaRPr lang="ru-RU" sz="20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574" marR="3574" marT="3574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EC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xmlns="" id="{68C04B5A-96A1-44F3-B077-C800123D64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2762200"/>
              </p:ext>
            </p:extLst>
          </p:nvPr>
        </p:nvGraphicFramePr>
        <p:xfrm>
          <a:off x="1222639" y="3762503"/>
          <a:ext cx="10359761" cy="2776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22285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80D9713-2F06-ACE5-217F-030286405AA3}"/>
              </a:ext>
            </a:extLst>
          </p:cNvPr>
          <p:cNvSpPr txBox="1"/>
          <p:nvPr/>
        </p:nvSpPr>
        <p:spPr>
          <a:xfrm>
            <a:off x="1707896" y="739068"/>
            <a:ext cx="10477062" cy="6105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2023 году </a:t>
            </a: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приобретены </a:t>
            </a:r>
            <a:r>
              <a:rPr lang="ru-RU" sz="2000" b="1" dirty="0">
                <a:solidFill>
                  <a:srgbClr val="31B41B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109 автобусов</a:t>
            </a:r>
            <a:r>
              <a:rPr lang="ru-RU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большого (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80 единиц</a:t>
            </a: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), среднего (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13 единиц</a:t>
            </a: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и малого        (</a:t>
            </a: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16 единиц</a:t>
            </a:r>
            <a:r>
              <a:rPr lang="ru-RU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класса для следующих муниципальных образований Иркутской области и перевозчиков, осуществляющих перевозки пассажиров и багажа автомобильным транспортом на территории Иркутской области и имеющих мобилизационное задание: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/>
                <a:highlight>
                  <a:srgbClr val="31B41B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1)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г. Иркутск – 81 автобус;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/>
                <a:highlight>
                  <a:srgbClr val="31B41B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2)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г. Тулун – 6 автобусов;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/>
                <a:highlight>
                  <a:srgbClr val="31B41B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3)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г. Усолье-Сибирское – 3 автобуса;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/>
                <a:highlight>
                  <a:srgbClr val="31B41B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4)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Братский район – 3 автобуса;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/>
                <a:highlight>
                  <a:srgbClr val="31B41B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5)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Качугский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район – 3 автобуса;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/>
                <a:highlight>
                  <a:srgbClr val="31B41B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6)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Казачинско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-Ленский район – 2 автобуса; 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/>
                <a:highlight>
                  <a:srgbClr val="31B41B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7)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Осинский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район – 1 автобус;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/>
                <a:highlight>
                  <a:srgbClr val="31B41B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8)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АО «Автоколонна 1880» – 7 автобусов;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effectLst/>
                <a:highlight>
                  <a:srgbClr val="31B41B"/>
                </a:highlight>
                <a:ea typeface="Calibri" panose="020F0502020204030204" pitchFamily="34" charset="0"/>
                <a:cs typeface="Times New Roman" panose="02020603050405020304" pitchFamily="18" charset="0"/>
              </a:rPr>
              <a:t>9)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ОАО «Автоколонна 1948» – 3 автобуса.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Объем финансирования мероприятий по приобретению подвижного состава пассажирского транспорта общего пользования составляет: 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31B41B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1 365,8 млн рублей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в том числе за счет средств: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специальных казначейских кредитов – </a:t>
            </a:r>
            <a:r>
              <a:rPr lang="ru-RU" b="1" dirty="0">
                <a:solidFill>
                  <a:srgbClr val="4441C4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899,1 млн рублей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средства бюджетов муниципальных образований Иркутской области – </a:t>
            </a:r>
            <a:r>
              <a:rPr lang="ru-RU" b="1" dirty="0">
                <a:solidFill>
                  <a:srgbClr val="4441C4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433,2 млн рублей</a:t>
            </a:r>
            <a:endParaRPr lang="ru-RU" sz="1600" b="1" dirty="0">
              <a:solidFill>
                <a:srgbClr val="4441C4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внебюджетных источников (собственные средства перевозчиков) – </a:t>
            </a:r>
            <a:r>
              <a:rPr lang="ru-RU" b="1" dirty="0">
                <a:solidFill>
                  <a:srgbClr val="4441C4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33,5 млн рублей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Приобретенные автобусы осуществляют регулярные перевозки пассажиров и багажа на территории Иркутской области по </a:t>
            </a:r>
            <a:r>
              <a:rPr lang="ru-RU" sz="2000" b="1" dirty="0">
                <a:solidFill>
                  <a:srgbClr val="31B41B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17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муниципальным</a:t>
            </a:r>
            <a:r>
              <a:rPr lang="ru-RU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sz="2000" b="1" dirty="0">
                <a:solidFill>
                  <a:srgbClr val="31B41B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24</a:t>
            </a:r>
            <a:r>
              <a:rPr lang="ru-RU" sz="16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межмуниципальным маршрутам</a:t>
            </a:r>
          </a:p>
        </p:txBody>
      </p:sp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араллелограмм 67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1" y="0"/>
            <a:ext cx="7971610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03E898-2F73-591A-BCCB-8654C3877929}"/>
              </a:ext>
            </a:extLst>
          </p:cNvPr>
          <p:cNvSpPr txBox="1"/>
          <p:nvPr/>
        </p:nvSpPr>
        <p:spPr>
          <a:xfrm>
            <a:off x="800100" y="-276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8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fld id="{048BE367-28C5-0C49-85FE-BFB4EA179068}" type="slidenum">
              <a:rPr lang="x-none" sz="2400" b="1" smtClean="0">
                <a:solidFill>
                  <a:schemeClr val="bg1"/>
                </a:solidFill>
              </a:rPr>
              <a:t>11</a:t>
            </a:fld>
            <a:endParaRPr lang="x-none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71374E-A89F-CD50-0457-68E14B4E8184}"/>
              </a:ext>
            </a:extLst>
          </p:cNvPr>
          <p:cNvSpPr txBox="1"/>
          <p:nvPr/>
        </p:nvSpPr>
        <p:spPr>
          <a:xfrm>
            <a:off x="2038604" y="22430"/>
            <a:ext cx="8772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ОРГАНИЗАЦИЯ ПАССАЖИРСКИХ ПЕРЕВОЗОК АВТОМОБИЛЬНЫМ ТРАНСПОРТОМ ОБЩЕГО ПОЛЬЗОВАНИЯ</a:t>
            </a:r>
            <a:endParaRPr lang="ru-RU" sz="2000" b="1" i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pic>
        <p:nvPicPr>
          <p:cNvPr id="5" name="Объект 3">
            <a:extLst>
              <a:ext uri="{FF2B5EF4-FFF2-40B4-BE49-F238E27FC236}">
                <a16:creationId xmlns:a16="http://schemas.microsoft.com/office/drawing/2014/main" xmlns="" id="{E6576217-8AF1-37E4-3756-A5B0B583A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7811889" y="1883664"/>
            <a:ext cx="3560336" cy="2457923"/>
          </a:xfrm>
          <a:prstGeom prst="roundRect">
            <a:avLst>
              <a:gd name="adj" fmla="val 3433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31B41B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100861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 bwMode="auto"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 extrusionOk="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8" name="Параллелограмм 67"/>
          <p:cNvSpPr/>
          <p:nvPr/>
        </p:nvSpPr>
        <p:spPr bwMode="auto">
          <a:xfrm>
            <a:off x="1812471" y="0"/>
            <a:ext cx="7971610" cy="752747"/>
          </a:xfrm>
          <a:prstGeom prst="parallelogram">
            <a:avLst>
              <a:gd name="adj" fmla="val 25000"/>
            </a:avLst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800100" y="-276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8" name="Номер слайда 77"/>
          <p:cNvSpPr>
            <a:spLocks noGrp="1"/>
          </p:cNvSpPr>
          <p:nvPr>
            <p:ph type="sldNum" sz="quarter" idx="12"/>
          </p:nvPr>
        </p:nvSpPr>
        <p:spPr bwMode="auto">
          <a:xfrm>
            <a:off x="9439947" y="6356350"/>
            <a:ext cx="2743200" cy="365125"/>
          </a:xfrm>
        </p:spPr>
        <p:txBody>
          <a:bodyPr/>
          <a:lstStyle/>
          <a:p>
            <a:pPr>
              <a:defRPr/>
            </a:pPr>
            <a:fld id="{048BE367-28C5-0C49-85FE-BFB4EA179068}" type="slidenum">
              <a:rPr sz="2400" b="1">
                <a:solidFill>
                  <a:schemeClr val="bg1"/>
                </a:solidFill>
              </a:rPr>
              <a:t>12</a:t>
            </a:fld>
            <a:endParaRPr sz="2400" b="1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2038604" y="145540"/>
            <a:ext cx="87729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i="1" dirty="0">
                <a:solidFill>
                  <a:schemeClr val="bg1"/>
                </a:solidFill>
                <a:ea typeface="Times New Roman"/>
              </a:rPr>
              <a:t>КОНТРОЛЬ ЗА ОСУЩЕСТВЛЕНИЕМ ПЕРЕВОЗОК</a:t>
            </a:r>
            <a:endParaRPr lang="ru-RU" sz="2400" b="1" i="1" dirty="0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612900" y="805525"/>
            <a:ext cx="103108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cs typeface="Times New Roman"/>
              </a:rPr>
              <a:t>В целях организации контроля за осуществлением перевозок</a:t>
            </a:r>
          </a:p>
          <a:p>
            <a:pPr algn="ctr">
              <a:defRPr/>
            </a:pPr>
            <a:r>
              <a:rPr lang="ru-RU" sz="2000" dirty="0">
                <a:solidFill>
                  <a:srgbClr val="002060"/>
                </a:solidFill>
                <a:cs typeface="Times New Roman"/>
              </a:rPr>
              <a:t>по межмуниципальным маршрутам регулярных перевозок, а также в целях достижения показателей «цифровой зрелости»,  создана</a:t>
            </a:r>
            <a:endParaRPr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ru-RU" sz="2000" b="1" dirty="0">
                <a:solidFill>
                  <a:srgbClr val="002060"/>
                </a:solidFill>
                <a:cs typeface="Times New Roman"/>
              </a:rPr>
              <a:t>«РЕГИОНАЛЬНАЯ НАВИГАЦИОННО-ИНФОРМАЦИОННАЯ СИСТЕМА ИРКУТСКОЙ ОБЛАСТИ» </a:t>
            </a:r>
            <a:endParaRPr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307358" y="2182352"/>
            <a:ext cx="6476723" cy="4505546"/>
          </a:xfrm>
          <a:prstGeom prst="roundRect">
            <a:avLst>
              <a:gd name="adj" fmla="val 3317"/>
            </a:avLst>
          </a:prstGeom>
          <a:solidFill>
            <a:srgbClr val="FFFFFF">
              <a:shade val="85000"/>
            </a:srgbClr>
          </a:solidFill>
          <a:ln w="19050">
            <a:solidFill>
              <a:srgbClr val="05BAE3"/>
            </a:solidFill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/>
          <p:nvPr/>
        </p:nvSpPr>
        <p:spPr bwMode="auto"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 extrusionOk="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8" name="Параллелограмм 67"/>
          <p:cNvSpPr/>
          <p:nvPr/>
        </p:nvSpPr>
        <p:spPr bwMode="auto">
          <a:xfrm>
            <a:off x="1812471" y="0"/>
            <a:ext cx="7971610" cy="752747"/>
          </a:xfrm>
          <a:prstGeom prst="parallelogram">
            <a:avLst>
              <a:gd name="adj" fmla="val 25000"/>
            </a:avLst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 bwMode="auto">
          <a:xfrm>
            <a:off x="800100" y="-276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endParaRPr lang="ru-RU"/>
          </a:p>
        </p:txBody>
      </p:sp>
      <p:sp>
        <p:nvSpPr>
          <p:cNvPr id="78" name="Номер слайда 77"/>
          <p:cNvSpPr>
            <a:spLocks noGrp="1"/>
          </p:cNvSpPr>
          <p:nvPr>
            <p:ph type="sldNum" sz="quarter" idx="12"/>
          </p:nvPr>
        </p:nvSpPr>
        <p:spPr bwMode="auto">
          <a:xfrm>
            <a:off x="9439947" y="6356350"/>
            <a:ext cx="2743200" cy="365125"/>
          </a:xfrm>
        </p:spPr>
        <p:txBody>
          <a:bodyPr/>
          <a:lstStyle/>
          <a:p>
            <a:pPr>
              <a:defRPr/>
            </a:pPr>
            <a:fld id="{048BE367-28C5-0C49-85FE-BFB4EA179068}" type="slidenum">
              <a:rPr sz="2400" b="1">
                <a:solidFill>
                  <a:schemeClr val="bg1"/>
                </a:solidFill>
              </a:rPr>
              <a:t>13</a:t>
            </a:fld>
            <a:endParaRPr sz="2400" b="1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 bwMode="auto">
          <a:xfrm>
            <a:off x="2038604" y="170102"/>
            <a:ext cx="87729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i="1">
                <a:solidFill>
                  <a:schemeClr val="bg1"/>
                </a:solidFill>
                <a:ea typeface="Times New Roman"/>
              </a:rPr>
              <a:t>КОНТРОЛЬ ЗА ОСУЩЕСТВЛЕНИЕМ ПЕРЕВОЗОК</a:t>
            </a:r>
            <a:endParaRPr lang="ru-RU" sz="2000" b="1" i="1">
              <a:solidFill>
                <a:schemeClr val="bg1"/>
              </a:solidFill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1490140" y="922849"/>
            <a:ext cx="10310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rgbClr val="4441C4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 нарушение расписания перевозчики привлекаются к ответственности в виде ШТРАФА</a:t>
            </a:r>
            <a:endParaRPr sz="2000" b="1" dirty="0">
              <a:solidFill>
                <a:srgbClr val="4441C4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2900" y="1440948"/>
            <a:ext cx="9763848" cy="5003050"/>
          </a:xfrm>
          <a:prstGeom prst="roundRect">
            <a:avLst>
              <a:gd name="adj" fmla="val 3317"/>
            </a:avLst>
          </a:prstGeom>
          <a:solidFill>
            <a:srgbClr val="FFFFFF">
              <a:shade val="85000"/>
            </a:srgbClr>
          </a:solidFill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583011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араллелограмм 67">
            <a:extLst>
              <a:ext uri="{FF2B5EF4-FFF2-40B4-BE49-F238E27FC236}">
                <a16:creationId xmlns:a16="http://schemas.microsoft.com/office/drawing/2014/main" xmlns="" id="{830CF675-2348-3C07-A56E-A708EE2F8AD6}"/>
              </a:ext>
            </a:extLst>
          </p:cNvPr>
          <p:cNvSpPr/>
          <p:nvPr/>
        </p:nvSpPr>
        <p:spPr>
          <a:xfrm>
            <a:off x="1812471" y="0"/>
            <a:ext cx="7971610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D03E898-2F73-591A-BCCB-8654C3877929}"/>
              </a:ext>
            </a:extLst>
          </p:cNvPr>
          <p:cNvSpPr txBox="1"/>
          <p:nvPr/>
        </p:nvSpPr>
        <p:spPr>
          <a:xfrm>
            <a:off x="800100" y="-2768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8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fld id="{048BE367-28C5-0C49-85FE-BFB4EA179068}" type="slidenum">
              <a:rPr lang="x-none" sz="2400" b="1" smtClean="0">
                <a:solidFill>
                  <a:schemeClr val="bg1"/>
                </a:solidFill>
              </a:rPr>
              <a:t>14</a:t>
            </a:fld>
            <a:endParaRPr lang="x-none" sz="24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D71374E-A89F-CD50-0457-68E14B4E8184}"/>
              </a:ext>
            </a:extLst>
          </p:cNvPr>
          <p:cNvSpPr txBox="1"/>
          <p:nvPr/>
        </p:nvSpPr>
        <p:spPr>
          <a:xfrm>
            <a:off x="2038604" y="22430"/>
            <a:ext cx="8772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ОРГАНИЗАЦИЯ ПАССАЖИРСКИХ ПЕРЕВОЗОК АВТОМОБИЛЬНЫМ ТРАНСПОРТОМ ОБЩЕГО ПОЛЬЗОВАНИЯ</a:t>
            </a:r>
            <a:endParaRPr lang="ru-RU" sz="2000" b="1" i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08252047-0088-FF68-59D2-D59288ED0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5752" y="849405"/>
            <a:ext cx="10362106" cy="961932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4441C4"/>
                </a:solidFill>
                <a:latin typeface="+mn-lt"/>
                <a:cs typeface="Times New Roman" panose="02020603050405020304" pitchFamily="18" charset="0"/>
              </a:rPr>
              <a:t>В РАМКАХ РЕАЛИЗАЦИИ ПОЛНОМОЧИЙ ПО ОБЕСПЕЧЕНИЮ ОРГАНИЗАЦИИ ТРАНСПОРТНОГО ОБСЛУЖИВАНИЯ НАСЕЛЕНИЯ АВТОМОБИЛЬНЫМ ТРАНСПОРТОМ С ПРИМЕНЕНИЕМ РЕГУЛИРУЕМЫХ ТАРИФОВ В 2024 ГОДУ МИНИСТЕРСТВОМ ЗАКЛЮЧЕНЫ ГОСУДАРСТВЕННЫЕ КОНТРАКТЫ ПО СЛЕДУЮЩИМ 20 МАРШРУТАМ: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xmlns="" id="{D51873D8-D582-0393-4745-D62FCE30C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1301" y="1811337"/>
            <a:ext cx="10520611" cy="485412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162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«ТУЛУН (АВТОСТАНЦИЯ) – ХАРГАЖИН (ХАРГАЖИН)»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168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«ТУЛУН (АВТОСТАНЦИЯ) – АНГУЙСКИЙ (АНГУЙСКИЙ)»,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171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«ТУЛУН (АВТОСТАНЦИЯ) – АЛЬБИН (АЛЬБИН)»,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681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«ТУЛУН (АВТОСТАНЦИЯ) – АРШАН»,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682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«ТУЛУН (АВТОСТАНЦИЯ) – ИШИДЕЙ (ИКЕЙСКАЯ)»,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833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«БРАТСК (ОСТ. ГОСТИНИЦА «ТУРИСТ») - БУРНИНСКАЯ ВИХОРЯ - САХОРОВО - КОБЛЯКОВО»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835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«КЛЮЧИ-БУЛАК (АДМИНИСТРАЦИЯ) - БРАТСК (АВТОСТАНЦИЯ)»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133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«ПОКРОВКА - ЗИМА (ОСТ. Ц. РЫНОК) - ПОКРОВКА»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145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«ЗИМА (ОСТ. ЖЕЛЕЗНОДОРОЖНЫЙ ВОКЗАЛ) - ВЕРХНЯЯ ЗИМА»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562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«ЗИМА (АВТОСТАНЦИЯ) - ЗУЛУМАЙ (ОСТ. УЛ. ЦЕНТРАЛЬНАЯ)»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567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«ЗИМА (АВТОСТАНЦИЯ) - УЧ. ВЕРХНЕОКИНСКИЙ (ОСТ. В. ОКА)» 	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823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«УСТЬ-ИЛИМСК (ОСТ. АВТОСТАНЦИЯ) - СЕДАНОВО (СЕДАНОВО)»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824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«УСТЬ-ИЛИМСК (ОСТ. АВТОСТАНЦИЯ) - ЕРШОВО (ЕРШОВО)»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271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«БРАТСК (АВТОСТАНЦИЯ) - ТАРМА (ОСТ. КОТЕЛЬНАЯ)»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132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«БОЛЬШЕВОРОНЕЖСКИЙ - ЗИМА (ОСТ. ЖЕЛЕЗНОДОРОЖНЫЙ ВОКЗАЛ)»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106СУИ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«УСТЬ-ИЛИМСК (ОСТ. ЭНГЕЛЬСА) - ДАЧИ 25 КМ»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113СУИ 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«УСТЬ-ИЛИМСК (ОСТ. ПОЛИКЛИНИКА) - ДАЧИ «ЖЕРОН»»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210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«УСОЛЬЕ-СИБИРСКОЕ (ТЦ ЭЛЕГАНТ) - ПРОФИЛАКТОРИЙ «УТЕС»»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560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«ХАНДАГАЙ (ОСТ. МАГАЗИН «ЗАРЯ») - ЧЕРЕМХОВО (ОСТ. ЖЕЛЕЗНОДОРОЖНЫЙ ВОКЗАЛ)»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dirty="0">
                <a:solidFill>
                  <a:srgbClr val="292848"/>
                </a:solidFill>
                <a:highlight>
                  <a:srgbClr val="C2ECEF"/>
                </a:highlight>
                <a:cs typeface="Times New Roman" panose="02020603050405020304" pitchFamily="18" charset="0"/>
              </a:rPr>
              <a:t>№ 557 </a:t>
            </a:r>
            <a:r>
              <a:rPr lang="ru-RU" sz="1600" b="1" dirty="0">
                <a:solidFill>
                  <a:srgbClr val="292848"/>
                </a:solidFill>
                <a:cs typeface="Times New Roman" panose="02020603050405020304" pitchFamily="18" charset="0"/>
              </a:rPr>
              <a:t>«ЧЕРЕМХОВО (ОСТ. ЖЕЛЕЗНОДОРОЖНЫЙ ВОКЗАЛ) – НОВОСТРОЙКА (ОСТ. МАГАЗИН «НАДЕЖДА»)»</a:t>
            </a:r>
          </a:p>
        </p:txBody>
      </p:sp>
    </p:spTree>
    <p:extLst>
      <p:ext uri="{BB962C8B-B14F-4D97-AF65-F5344CB8AC3E}">
        <p14:creationId xmlns:p14="http://schemas.microsoft.com/office/powerpoint/2010/main" val="3614358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араллелограмм 5">
            <a:extLst>
              <a:ext uri="{FF2B5EF4-FFF2-40B4-BE49-F238E27FC236}">
                <a16:creationId xmlns:a16="http://schemas.microsoft.com/office/drawing/2014/main" xmlns="" id="{B7B5DB1E-9B65-431B-9D82-C654C30FE5DD}"/>
              </a:ext>
            </a:extLst>
          </p:cNvPr>
          <p:cNvSpPr/>
          <p:nvPr/>
        </p:nvSpPr>
        <p:spPr>
          <a:xfrm>
            <a:off x="1812471" y="0"/>
            <a:ext cx="7971610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FFE7B1-18B8-473D-9DCD-F91E9A6825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3468" y="2111461"/>
            <a:ext cx="6615842" cy="433637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105СУИ </a:t>
            </a:r>
            <a:r>
              <a:rPr lang="ru-RU" sz="1600" b="1" dirty="0">
                <a:solidFill>
                  <a:srgbClr val="002060"/>
                </a:solidFill>
              </a:rPr>
              <a:t>«УСТЬ-ИЛИМСК (ОСТ. ЭНГЕЛЬСА) – ДАЧИ 22 КМ»	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107СУИ </a:t>
            </a:r>
            <a:r>
              <a:rPr lang="ru-RU" sz="1600" b="1" dirty="0">
                <a:solidFill>
                  <a:srgbClr val="002060"/>
                </a:solidFill>
              </a:rPr>
              <a:t>«УСТЬ-ИЛИМСК (ОСТ. ЭНГЕЛЬСА) - ДАЧИ 13 КМ»	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108СУИ </a:t>
            </a:r>
            <a:r>
              <a:rPr lang="ru-RU" sz="1600" b="1" dirty="0">
                <a:solidFill>
                  <a:srgbClr val="002060"/>
                </a:solidFill>
              </a:rPr>
              <a:t>«УСТЬ-ИЛИМСК (ОСТ. КОМСОМОЛЬСКАЯ ПЛОЩАДЬ) –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</a:rPr>
              <a:t>ДАЧИ 13 КМ»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111СУИ </a:t>
            </a:r>
            <a:r>
              <a:rPr lang="ru-RU" sz="1600" b="1" dirty="0">
                <a:solidFill>
                  <a:srgbClr val="002060"/>
                </a:solidFill>
              </a:rPr>
              <a:t>«УСТЬ-ИЛИМСК (ОСТ. ПОЛИКЛИНИКА) – ДАЧИ «ЛЕСНИКИ»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113СУИ </a:t>
            </a:r>
            <a:r>
              <a:rPr lang="ru-RU" sz="1600" b="1" dirty="0">
                <a:solidFill>
                  <a:srgbClr val="002060"/>
                </a:solidFill>
              </a:rPr>
              <a:t>«УСТЬ-ИЛИМСК (ОСТ. ПОЛИКЛИНИКА) - ДАЧИ «ЖЕРОН»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114СУИ </a:t>
            </a:r>
            <a:r>
              <a:rPr lang="ru-RU" sz="1600" b="1" dirty="0">
                <a:solidFill>
                  <a:srgbClr val="002060"/>
                </a:solidFill>
              </a:rPr>
              <a:t>«УСТЬ-ИЛИМСК (ОСТ. МОЛОДЕЖНЫЙ) - ДАЧИ «РОДНИК» (ОСТ. КОНЕЧНАЯ)»	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115СУИ </a:t>
            </a:r>
            <a:r>
              <a:rPr lang="ru-RU" sz="1600" b="1" dirty="0">
                <a:solidFill>
                  <a:srgbClr val="002060"/>
                </a:solidFill>
              </a:rPr>
              <a:t>«УСТЬ-ИЛИМСК (ОСТ. ПОЛИКЛИНИКА) – ДАЧИ «НАДЕЖДА»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130 </a:t>
            </a:r>
            <a:r>
              <a:rPr lang="ru-RU" sz="1600" b="1" dirty="0">
                <a:solidFill>
                  <a:srgbClr val="002060"/>
                </a:solidFill>
              </a:rPr>
              <a:t>«ЗИМА (АВТОСТАНЦИЯ) – НОРЫ»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161 </a:t>
            </a:r>
            <a:r>
              <a:rPr lang="ru-RU" sz="1600" b="1" dirty="0">
                <a:solidFill>
                  <a:srgbClr val="002060"/>
                </a:solidFill>
              </a:rPr>
              <a:t>«ТУЛУН (АВТОСТАНЦИЯ) – ИЗЕГОЛ (ИЗЕГОЛ)»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204 </a:t>
            </a:r>
            <a:r>
              <a:rPr lang="ru-RU" sz="1600" b="1" dirty="0">
                <a:solidFill>
                  <a:srgbClr val="002060"/>
                </a:solidFill>
              </a:rPr>
              <a:t>«АНГАРСК (ОСТ. ГОРГАЗ) - ТЮМЕНСК - БОЛЬШАЯ ЕЛАНЬ»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234 </a:t>
            </a:r>
            <a:r>
              <a:rPr lang="ru-RU" sz="1600" b="1" dirty="0">
                <a:solidFill>
                  <a:srgbClr val="002060"/>
                </a:solidFill>
              </a:rPr>
              <a:t>«ЧЕРЕМХОВО (ОСТ. ЖЕЛЕЗНОДОРОЖНЫЙ ВОКЗАЛ) - ПАРФЕНОВО (ОСТ. ДОМ КУЛЬТУРЫ) - РУССКАЯ АЛАРЬ (ОСТ. ЦЕРКОВЬ)»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235 </a:t>
            </a:r>
            <a:r>
              <a:rPr lang="ru-RU" sz="1600" b="1" dirty="0">
                <a:solidFill>
                  <a:srgbClr val="002060"/>
                </a:solidFill>
              </a:rPr>
              <a:t>«ЧЕРЕМХОВО (ОСТ. ПАТП) - ЗЕРНОВОЕ (ОСТ. ВОДОКАЧКА)»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559 </a:t>
            </a:r>
            <a:r>
              <a:rPr lang="ru-RU" sz="1600" b="1" dirty="0">
                <a:solidFill>
                  <a:srgbClr val="002060"/>
                </a:solidFill>
              </a:rPr>
              <a:t>«ТАЛЬНИКИ (ОСТ. ТАЛЬНИКИ) – ЧЕРЕМХОВО (ЖЕЛЕЗНОДОРОЖНЫЙ ВОКЗАЛ)»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617 </a:t>
            </a:r>
            <a:r>
              <a:rPr lang="ru-RU" sz="1600" b="1" dirty="0">
                <a:solidFill>
                  <a:srgbClr val="002060"/>
                </a:solidFill>
              </a:rPr>
              <a:t>«РАЗДОЛЬЕ (РАЗДОЛЬЕ) – УСОЛЬЕ-СИБИРСКОЕ (АВТОСТАНЦИЯ)»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1600" b="1" dirty="0">
                <a:solidFill>
                  <a:srgbClr val="002060"/>
                </a:solidFill>
                <a:highlight>
                  <a:srgbClr val="C2ECEF"/>
                </a:highlight>
              </a:rPr>
              <a:t>№ 683 </a:t>
            </a:r>
            <a:r>
              <a:rPr lang="ru-RU" sz="1600" b="1" dirty="0">
                <a:solidFill>
                  <a:srgbClr val="002060"/>
                </a:solidFill>
              </a:rPr>
              <a:t>«ТУЛУН (АВТОСТАНЦИЯ) – УЙГАТ»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BE1B84C-9D32-4A86-9794-0D9F4E863E61}"/>
              </a:ext>
            </a:extLst>
          </p:cNvPr>
          <p:cNvSpPr txBox="1"/>
          <p:nvPr/>
        </p:nvSpPr>
        <p:spPr>
          <a:xfrm>
            <a:off x="2038604" y="22430"/>
            <a:ext cx="8772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ОРГАНИЗАЦИЯ ПАССАЖИРСКИХ ПЕРЕВОЗОК АВТОМОБИЛЬНЫМ ТРАНСПОРТОМ ОБЩЕГО ПОЛЬЗОВАНИЯ</a:t>
            </a:r>
            <a:endParaRPr lang="ru-RU" sz="2000" b="1" i="1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9FBE439-756B-40BA-9BF4-8D0FF6C966E7}"/>
              </a:ext>
            </a:extLst>
          </p:cNvPr>
          <p:cNvSpPr txBox="1"/>
          <p:nvPr/>
        </p:nvSpPr>
        <p:spPr>
          <a:xfrm>
            <a:off x="1548526" y="1017481"/>
            <a:ext cx="640515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ru-RU" sz="1900" b="1" dirty="0">
                <a:solidFill>
                  <a:srgbClr val="4441C4"/>
                </a:solidFill>
                <a:cs typeface="Times New Roman" panose="02020603050405020304" pitchFamily="18" charset="0"/>
              </a:rPr>
              <a:t>МАРШРУТЫ, ПО КОТОРЫМ ДОПОЛНИТЕЛЬНО В 2025 ГОДУ ПЛАНИРУЕТСЯ ОРГАНИЗАЦИЯ ПЕРЕВОЗОК ПО РЕГУЛИРУЕМЫМ ТАРИФАМ:</a:t>
            </a:r>
            <a:endParaRPr lang="ru-RU" sz="1900" b="1" dirty="0">
              <a:solidFill>
                <a:srgbClr val="4441C4"/>
              </a:solidFill>
            </a:endParaRPr>
          </a:p>
        </p:txBody>
      </p:sp>
      <p:graphicFrame>
        <p:nvGraphicFramePr>
          <p:cNvPr id="8" name="Диаграмма 7">
            <a:extLst>
              <a:ext uri="{FF2B5EF4-FFF2-40B4-BE49-F238E27FC236}">
                <a16:creationId xmlns:a16="http://schemas.microsoft.com/office/drawing/2014/main" xmlns="" id="{271A37E2-D857-4F3C-9A9B-F69F145BE31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8637129"/>
              </p:ext>
            </p:extLst>
          </p:nvPr>
        </p:nvGraphicFramePr>
        <p:xfrm>
          <a:off x="7889310" y="1678132"/>
          <a:ext cx="3895595" cy="47697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Полилиния 8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Номер слайда 77">
            <a:extLst>
              <a:ext uri="{FF2B5EF4-FFF2-40B4-BE49-F238E27FC236}">
                <a16:creationId xmlns:a16="http://schemas.microsoft.com/office/drawing/2014/main" xmlns="" id="{06FCDB3A-AF4C-75F6-EC7C-03B293121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fld id="{048BE367-28C5-0C49-85FE-BFB4EA179068}" type="slidenum">
              <a:rPr lang="x-none" sz="2400" b="1" smtClean="0">
                <a:solidFill>
                  <a:schemeClr val="bg1"/>
                </a:solidFill>
              </a:rPr>
              <a:t>15</a:t>
            </a:fld>
            <a:endParaRPr lang="x-none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957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xmlns="" id="{4C2B68AF-A87E-EA05-FC2D-75FBD66361EA}"/>
              </a:ext>
            </a:extLst>
          </p:cNvPr>
          <p:cNvSpPr/>
          <p:nvPr/>
        </p:nvSpPr>
        <p:spPr>
          <a:xfrm>
            <a:off x="1947227" y="4083117"/>
            <a:ext cx="9462895" cy="2362337"/>
          </a:xfrm>
          <a:prstGeom prst="roundRect">
            <a:avLst>
              <a:gd name="adj" fmla="val 6358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xmlns="" id="{A0D596B6-51CF-87C0-0038-6FF1A6EF1486}"/>
              </a:ext>
            </a:extLst>
          </p:cNvPr>
          <p:cNvSpPr/>
          <p:nvPr/>
        </p:nvSpPr>
        <p:spPr>
          <a:xfrm>
            <a:off x="1947227" y="2881195"/>
            <a:ext cx="9462895" cy="925901"/>
          </a:xfrm>
          <a:prstGeom prst="roundRect">
            <a:avLst>
              <a:gd name="adj" fmla="val 6358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xmlns="" id="{8DCE2882-7A77-7E1C-BDDB-0F8F222B76EC}"/>
              </a:ext>
            </a:extLst>
          </p:cNvPr>
          <p:cNvSpPr/>
          <p:nvPr/>
        </p:nvSpPr>
        <p:spPr>
          <a:xfrm>
            <a:off x="1919335" y="1275313"/>
            <a:ext cx="9490788" cy="1365560"/>
          </a:xfrm>
          <a:prstGeom prst="roundRect">
            <a:avLst>
              <a:gd name="adj" fmla="val 6358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/>
          </a:p>
        </p:txBody>
      </p:sp>
      <p:sp>
        <p:nvSpPr>
          <p:cNvPr id="6" name="Параллелограмм 5">
            <a:extLst>
              <a:ext uri="{FF2B5EF4-FFF2-40B4-BE49-F238E27FC236}">
                <a16:creationId xmlns:a16="http://schemas.microsoft.com/office/drawing/2014/main" xmlns="" id="{B7B5DB1E-9B65-431B-9D82-C654C30FE5DD}"/>
              </a:ext>
            </a:extLst>
          </p:cNvPr>
          <p:cNvSpPr/>
          <p:nvPr/>
        </p:nvSpPr>
        <p:spPr>
          <a:xfrm>
            <a:off x="1812471" y="0"/>
            <a:ext cx="9720176" cy="752747"/>
          </a:xfrm>
          <a:prstGeom prst="parallelogram">
            <a:avLst/>
          </a:prstGeom>
          <a:solidFill>
            <a:srgbClr val="29284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BE1B84C-9D32-4A86-9794-0D9F4E863E61}"/>
              </a:ext>
            </a:extLst>
          </p:cNvPr>
          <p:cNvSpPr txBox="1"/>
          <p:nvPr/>
        </p:nvSpPr>
        <p:spPr>
          <a:xfrm>
            <a:off x="2038604" y="2552"/>
            <a:ext cx="9888353" cy="823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900"/>
              </a:lnSpc>
            </a:pPr>
            <a:r>
              <a:rPr lang="ru-RU" b="1" i="1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ПРЕДЛОЖЕНИЯ ЗАКОНОДАТЕЛЬНОМУ СОБРАНИЮ ИРКУТСКОЙ ОБЛАСТИ ДЛЯ ВКЛЮЧЕНИЯ В ПРОЕКТ РЕШЕНИЯ ПО ИТОГАМ ЗАСЕДАНИЯ ОБЩЕСТВЕННОГО СОВЕТА «ОБ ЭФФЕКТИВНОЙ ОРГАНИЗАЦИИ ТРАНСПОРТНОГО ОБСЛУЖИВАНИЯ ЖИТЕЛЕЙ ИРКУТСКОЙ ОБЛАСТИ»</a:t>
            </a:r>
          </a:p>
        </p:txBody>
      </p:sp>
      <p:sp>
        <p:nvSpPr>
          <p:cNvPr id="9" name="Полилиния 8">
            <a:extLst>
              <a:ext uri="{FF2B5EF4-FFF2-40B4-BE49-F238E27FC236}">
                <a16:creationId xmlns:a16="http://schemas.microsoft.com/office/drawing/2014/main" xmlns="" id="{4CEBAE47-5099-80A0-E9C4-F48EE446438D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038" y="108822"/>
            <a:ext cx="1120602" cy="1393407"/>
          </a:xfrm>
          <a:prstGeom prst="rect">
            <a:avLst/>
          </a:prstGeom>
        </p:spPr>
      </p:pic>
      <p:sp>
        <p:nvSpPr>
          <p:cNvPr id="2" name="Номер слайда 77">
            <a:extLst>
              <a:ext uri="{FF2B5EF4-FFF2-40B4-BE49-F238E27FC236}">
                <a16:creationId xmlns:a16="http://schemas.microsoft.com/office/drawing/2014/main" xmlns="" id="{06FCDB3A-AF4C-75F6-EC7C-03B293121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fld id="{048BE367-28C5-0C49-85FE-BFB4EA179068}" type="slidenum">
              <a:rPr lang="x-none" sz="2400" b="1" smtClean="0">
                <a:solidFill>
                  <a:schemeClr val="bg1"/>
                </a:solidFill>
              </a:rPr>
              <a:t>16</a:t>
            </a:fld>
            <a:endParaRPr lang="x-none" sz="24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CFA34BA-BD85-9702-B474-BCF8E361B909}"/>
              </a:ext>
            </a:extLst>
          </p:cNvPr>
          <p:cNvSpPr txBox="1"/>
          <p:nvPr/>
        </p:nvSpPr>
        <p:spPr>
          <a:xfrm>
            <a:off x="2017171" y="4138060"/>
            <a:ext cx="9293561" cy="2285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1900"/>
              </a:lnSpc>
            </a:pPr>
            <a:r>
              <a:rPr lang="ru-RU" sz="1800" dirty="0">
                <a:effectLst/>
                <a:ea typeface="Times New Roman" panose="02020603050405020304" pitchFamily="18" charset="0"/>
              </a:rPr>
              <a:t>Поддержать разработанный проект закона Иркутской области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«О внесении изменений в закон Иркутской области «Об административной ответственности за правонарушения в сфере перевозки пассажиров и багажа транспортом общего пользования городского и пригородного сообщения в Иркутской области»», </a:t>
            </a:r>
            <a:r>
              <a:rPr lang="ru-RU" sz="1800" dirty="0">
                <a:effectLst/>
                <a:ea typeface="Times New Roman" panose="02020603050405020304" pitchFamily="18" charset="0"/>
              </a:rPr>
              <a:t>положениями которого предусматриваются различные составы административных правонарушений, совершаемых перевозчиками, которые осуществляют регулярные перевозки по межмуниципальным маршрутам регулярных перевозок пассажиров и багажа автомобильным транспортом и городским наземным электрическим транспортом в Иркутской области по нерегулируемым тарифам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1D95CC9-C0AE-D424-50D1-EB2B8AFF55E5}"/>
              </a:ext>
            </a:extLst>
          </p:cNvPr>
          <p:cNvSpPr txBox="1"/>
          <p:nvPr/>
        </p:nvSpPr>
        <p:spPr>
          <a:xfrm>
            <a:off x="1919335" y="1275314"/>
            <a:ext cx="9490788" cy="1310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1900"/>
              </a:lnSpc>
            </a:pPr>
            <a:r>
              <a:rPr lang="ru-RU" sz="1800" dirty="0">
                <a:effectLst/>
                <a:ea typeface="Times New Roman" panose="02020603050405020304" pitchFamily="18" charset="0"/>
              </a:rPr>
              <a:t>При рассмотрении и утверждении проекта закона Иркутской области «Об областном бюджете на 2025 год и на плановый период 2026 и 2027 годов» поддержать вопрос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выделения финансирования на разработку регионального стандарта транспортного обслуживания населения Иркутской области и регионального комплексного план транспортного обслуживания населения Иркутской области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D191D89-8015-39F1-E928-2649986FCE72}"/>
              </a:ext>
            </a:extLst>
          </p:cNvPr>
          <p:cNvSpPr txBox="1"/>
          <p:nvPr/>
        </p:nvSpPr>
        <p:spPr>
          <a:xfrm>
            <a:off x="1947228" y="2905952"/>
            <a:ext cx="9363504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ts val="1900"/>
              </a:lnSpc>
            </a:pPr>
            <a:r>
              <a:rPr lang="ru-RU" sz="1800" dirty="0">
                <a:effectLst/>
                <a:ea typeface="Times New Roman" panose="02020603050405020304" pitchFamily="18" charset="0"/>
              </a:rPr>
              <a:t>Поддерживать инициативы министерства транспорта и дорожного хозяйства Иркутской области в части </a:t>
            </a:r>
            <a:r>
              <a:rPr lang="ru-RU" sz="1800" b="1" dirty="0">
                <a:effectLst/>
                <a:ea typeface="Times New Roman" panose="02020603050405020304" pitchFamily="18" charset="0"/>
              </a:rPr>
              <a:t>увеличения финансирования, направляемого на реализацию мероприятий по развитию регулярных перевозок пассажиров и багажа автомобильным транспортом </a:t>
            </a:r>
          </a:p>
        </p:txBody>
      </p:sp>
      <p:sp>
        <p:nvSpPr>
          <p:cNvPr id="24" name="Треугольник 23">
            <a:extLst>
              <a:ext uri="{FF2B5EF4-FFF2-40B4-BE49-F238E27FC236}">
                <a16:creationId xmlns:a16="http://schemas.microsoft.com/office/drawing/2014/main" xmlns="" id="{81650D02-DC3F-4147-81AE-1484E04424E8}"/>
              </a:ext>
            </a:extLst>
          </p:cNvPr>
          <p:cNvSpPr/>
          <p:nvPr/>
        </p:nvSpPr>
        <p:spPr>
          <a:xfrm rot="5400000">
            <a:off x="1089293" y="1848762"/>
            <a:ext cx="1162879" cy="218661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Треугольник 24">
            <a:extLst>
              <a:ext uri="{FF2B5EF4-FFF2-40B4-BE49-F238E27FC236}">
                <a16:creationId xmlns:a16="http://schemas.microsoft.com/office/drawing/2014/main" xmlns="" id="{C7AB4941-9AD1-A7CC-7E7B-EDAA807FDDF6}"/>
              </a:ext>
            </a:extLst>
          </p:cNvPr>
          <p:cNvSpPr/>
          <p:nvPr/>
        </p:nvSpPr>
        <p:spPr>
          <a:xfrm rot="5400000">
            <a:off x="1095433" y="3225414"/>
            <a:ext cx="1162879" cy="218661"/>
          </a:xfrm>
          <a:prstGeom prst="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Треугольник 25">
            <a:extLst>
              <a:ext uri="{FF2B5EF4-FFF2-40B4-BE49-F238E27FC236}">
                <a16:creationId xmlns:a16="http://schemas.microsoft.com/office/drawing/2014/main" xmlns="" id="{0C8D5BDE-5068-A8F7-6AFF-830763B0BFEC}"/>
              </a:ext>
            </a:extLst>
          </p:cNvPr>
          <p:cNvSpPr/>
          <p:nvPr/>
        </p:nvSpPr>
        <p:spPr>
          <a:xfrm rot="5400000">
            <a:off x="1101375" y="5156298"/>
            <a:ext cx="1162879" cy="218661"/>
          </a:xfrm>
          <a:prstGeom prst="triangl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569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1">
            <a:extLst>
              <a:ext uri="{FF2B5EF4-FFF2-40B4-BE49-F238E27FC236}">
                <a16:creationId xmlns:a16="http://schemas.microsoft.com/office/drawing/2014/main" xmlns="" id="{DCF5EAA7-1DA8-F1CB-3A60-49274F4FDF12}"/>
              </a:ext>
            </a:extLst>
          </p:cNvPr>
          <p:cNvSpPr/>
          <p:nvPr/>
        </p:nvSpPr>
        <p:spPr>
          <a:xfrm>
            <a:off x="0" y="0"/>
            <a:ext cx="1612900" cy="6680200"/>
          </a:xfrm>
          <a:custGeom>
            <a:avLst/>
            <a:gdLst>
              <a:gd name="connsiteX0" fmla="*/ 1612900 w 1612900"/>
              <a:gd name="connsiteY0" fmla="*/ 0 h 6680200"/>
              <a:gd name="connsiteX1" fmla="*/ 0 w 1612900"/>
              <a:gd name="connsiteY1" fmla="*/ 6680200 h 6680200"/>
              <a:gd name="connsiteX2" fmla="*/ 0 w 1612900"/>
              <a:gd name="connsiteY2" fmla="*/ 0 h 6680200"/>
              <a:gd name="connsiteX3" fmla="*/ 1612900 w 1612900"/>
              <a:gd name="connsiteY3" fmla="*/ 0 h 668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12900" h="6680200">
                <a:moveTo>
                  <a:pt x="1612900" y="0"/>
                </a:moveTo>
                <a:lnTo>
                  <a:pt x="0" y="6680200"/>
                </a:lnTo>
                <a:lnTo>
                  <a:pt x="0" y="0"/>
                </a:lnTo>
                <a:lnTo>
                  <a:pt x="161290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>
            <a:extLst>
              <a:ext uri="{FF2B5EF4-FFF2-40B4-BE49-F238E27FC236}">
                <a16:creationId xmlns:a16="http://schemas.microsoft.com/office/drawing/2014/main" xmlns="" id="{49649C73-6060-0650-30AB-8A9062221E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535699" y="1315830"/>
            <a:ext cx="1120602" cy="1393407"/>
          </a:xfrm>
          <a:prstGeom prst="rect">
            <a:avLst/>
          </a:prstGeom>
        </p:spPr>
      </p:pic>
      <p:sp>
        <p:nvSpPr>
          <p:cNvPr id="78" name="Номер слайда 77">
            <a:extLst>
              <a:ext uri="{FF2B5EF4-FFF2-40B4-BE49-F238E27FC236}">
                <a16:creationId xmlns:a16="http://schemas.microsoft.com/office/drawing/2014/main" xmlns="" id="{8CC213D9-370B-66EE-9CE6-5DC834EC2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947" y="6356350"/>
            <a:ext cx="2743200" cy="365125"/>
          </a:xfrm>
        </p:spPr>
        <p:txBody>
          <a:bodyPr/>
          <a:lstStyle/>
          <a:p>
            <a:fld id="{048BE367-28C5-0C49-85FE-BFB4EA179068}" type="slidenum">
              <a:rPr lang="x-none" sz="2400" b="1" smtClean="0">
                <a:solidFill>
                  <a:schemeClr val="bg1"/>
                </a:solidFill>
              </a:rPr>
              <a:t>17</a:t>
            </a:fld>
            <a:endParaRPr lang="x-none" sz="2400" b="1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C710ED1-032B-7D3D-E71F-0FF77893B7D0}"/>
              </a:ext>
            </a:extLst>
          </p:cNvPr>
          <p:cNvSpPr txBox="1"/>
          <p:nvPr/>
        </p:nvSpPr>
        <p:spPr>
          <a:xfrm>
            <a:off x="1362456" y="3063240"/>
            <a:ext cx="9939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292848"/>
                </a:solidFill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315504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4942</TotalTime>
  <Words>1467</Words>
  <Application>Microsoft Office PowerPoint</Application>
  <PresentationFormat>Широкоэкранный</PresentationFormat>
  <Paragraphs>213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3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 РАМКАХ РЕАЛИЗАЦИИ ПОЛНОМОЧИЙ ПО ОБЕСПЕЧЕНИЮ ОРГАНИЗАЦИИ ТРАНСПОРТНОГО ОБСЛУЖИВАНИЯ НАСЕЛЕНИЯ АВТОМОБИЛЬНЫМ ТРАНСПОРТОМ С ПРИМЕНЕНИЕМ РЕГУЛИРУЕМЫХ ТАРИФОВ В 2024 ГОДУ МИНИСТЕРСТВОМ ЗАКЛЮЧЕНЫ ГОСУДАРСТВЕННЫЕ КОНТРАКТЫ ПО СЛЕДУЮЩИМ 20 МАРШРУТАМ: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Шерстова Екатерина Андреевна</cp:lastModifiedBy>
  <cp:revision>160</cp:revision>
  <dcterms:created xsi:type="dcterms:W3CDTF">2023-02-12T09:15:40Z</dcterms:created>
  <dcterms:modified xsi:type="dcterms:W3CDTF">2024-12-05T02:05:54Z</dcterms:modified>
</cp:coreProperties>
</file>