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0" r:id="rId4"/>
    <p:sldId id="262" r:id="rId5"/>
    <p:sldId id="264" r:id="rId6"/>
    <p:sldId id="265" r:id="rId7"/>
    <p:sldId id="267" r:id="rId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808785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808785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satOff val="1848"/>
              <a:lumOff val="-15262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6">
                  <a:satOff val="1848"/>
                  <a:lumOff val="-15262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6">
                  <a:satOff val="1848"/>
                  <a:lumOff val="-15262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08785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5E6E5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A5F5E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BEBEB"/>
          </a:solidFill>
        </a:fill>
      </a:tcStyle>
    </a:band2H>
    <a:firstCo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E5E6E5"/>
          </a:solidFill>
        </a:fill>
      </a:tcStyle>
    </a:firstCol>
    <a:lastRow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CCCCCC"/>
          </a:solidFill>
        </a:fill>
      </a:tcStyle>
    </a:lastRow>
    <a:firstRow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CCCCC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A5F5E"/>
              </a:solidFill>
              <a:prstDash val="solid"/>
              <a:miter lim="400000"/>
            </a:ln>
          </a:right>
          <a:top>
            <a:ln w="12700" cap="flat">
              <a:solidFill>
                <a:srgbClr val="C8C8C8"/>
              </a:solidFill>
              <a:prstDash val="solid"/>
              <a:miter lim="400000"/>
            </a:ln>
          </a:top>
          <a:bottom>
            <a:ln w="12700" cap="flat">
              <a:solidFill>
                <a:srgbClr val="C8C8C8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5A5F5E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A5F5E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552" y="83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20184587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73100" y="2870200"/>
            <a:ext cx="23050500" cy="4559300"/>
          </a:xfrm>
          <a:prstGeom prst="rect">
            <a:avLst/>
          </a:prstGeom>
        </p:spPr>
        <p:txBody>
          <a:bodyPr anchor="b"/>
          <a:lstStyle/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73100" y="7416800"/>
            <a:ext cx="23050500" cy="1816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Изображение"/>
          <p:cNvSpPr>
            <a:spLocks noGrp="1"/>
          </p:cNvSpPr>
          <p:nvPr>
            <p:ph type="pic" idx="21"/>
          </p:nvPr>
        </p:nvSpPr>
        <p:spPr>
          <a:xfrm>
            <a:off x="4280774" y="-1688429"/>
            <a:ext cx="15829857" cy="118491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2387600" y="9728200"/>
            <a:ext cx="19621500" cy="1803400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2387600" y="11518900"/>
            <a:ext cx="19621500" cy="16002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73100" y="4572000"/>
            <a:ext cx="23050500" cy="4559300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Изображение"/>
          <p:cNvSpPr>
            <a:spLocks noGrp="1"/>
          </p:cNvSpPr>
          <p:nvPr>
            <p:ph type="pic" idx="21"/>
          </p:nvPr>
        </p:nvSpPr>
        <p:spPr>
          <a:xfrm>
            <a:off x="10590462" y="1511300"/>
            <a:ext cx="13644824" cy="1212873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73100" y="1435100"/>
            <a:ext cx="11049000" cy="5461000"/>
          </a:xfrm>
          <a:prstGeom prst="rect">
            <a:avLst/>
          </a:prstGeom>
        </p:spPr>
        <p:txBody>
          <a:bodyPr anchor="b"/>
          <a:lstStyle/>
          <a:p>
            <a:r>
              <a:t>Текст заголовка</a:t>
            </a:r>
          </a:p>
        </p:txBody>
      </p:sp>
      <p:sp>
        <p:nvSpPr>
          <p:cNvPr id="4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73100" y="6870700"/>
            <a:ext cx="11049000" cy="5461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7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736600" indent="-736600">
              <a:lnSpc>
                <a:spcPct val="120000"/>
              </a:lnSpc>
              <a:spcBef>
                <a:spcPts val="6500"/>
              </a:spcBef>
              <a:defRPr sz="6400"/>
            </a:lvl1pPr>
            <a:lvl2pPr marL="1473200" indent="-736600">
              <a:lnSpc>
                <a:spcPct val="120000"/>
              </a:lnSpc>
              <a:spcBef>
                <a:spcPts val="6500"/>
              </a:spcBef>
              <a:defRPr sz="6400"/>
            </a:lvl2pPr>
            <a:lvl3pPr marL="2209800" indent="-736600">
              <a:lnSpc>
                <a:spcPct val="120000"/>
              </a:lnSpc>
              <a:spcBef>
                <a:spcPts val="6500"/>
              </a:spcBef>
              <a:defRPr sz="6400"/>
            </a:lvl3pPr>
            <a:lvl4pPr marL="2946400" indent="-736600">
              <a:lnSpc>
                <a:spcPct val="120000"/>
              </a:lnSpc>
              <a:spcBef>
                <a:spcPts val="6500"/>
              </a:spcBef>
              <a:defRPr sz="6400"/>
            </a:lvl4pPr>
            <a:lvl5pPr marL="3683000" indent="-736600">
              <a:lnSpc>
                <a:spcPct val="120000"/>
              </a:lnSpc>
              <a:spcBef>
                <a:spcPts val="6500"/>
              </a:spcBef>
              <a:defRPr sz="6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Изображение"/>
          <p:cNvSpPr>
            <a:spLocks noGrp="1"/>
          </p:cNvSpPr>
          <p:nvPr>
            <p:ph type="pic" sz="half" idx="21"/>
          </p:nvPr>
        </p:nvSpPr>
        <p:spPr>
          <a:xfrm>
            <a:off x="11814854" y="3230211"/>
            <a:ext cx="11753235" cy="1044731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7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673100" y="3835400"/>
            <a:ext cx="11049000" cy="8864600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1435100" y="1066800"/>
            <a:ext cx="21501100" cy="11557000"/>
          </a:xfrm>
          <a:prstGeom prst="rect">
            <a:avLst/>
          </a:prstGeom>
        </p:spPr>
        <p:txBody>
          <a:bodyPr/>
          <a:lstStyle>
            <a:lvl1pPr marL="736600" indent="-736600">
              <a:lnSpc>
                <a:spcPct val="120000"/>
              </a:lnSpc>
              <a:spcBef>
                <a:spcPts val="6500"/>
              </a:spcBef>
              <a:defRPr sz="6400"/>
            </a:lvl1pPr>
            <a:lvl2pPr marL="1473200" indent="-736600">
              <a:lnSpc>
                <a:spcPct val="120000"/>
              </a:lnSpc>
              <a:spcBef>
                <a:spcPts val="6500"/>
              </a:spcBef>
              <a:defRPr sz="6400"/>
            </a:lvl2pPr>
            <a:lvl3pPr marL="2209800" indent="-736600">
              <a:lnSpc>
                <a:spcPct val="120000"/>
              </a:lnSpc>
              <a:spcBef>
                <a:spcPts val="6500"/>
              </a:spcBef>
              <a:defRPr sz="6400"/>
            </a:lvl3pPr>
            <a:lvl4pPr marL="2946400" indent="-736600">
              <a:lnSpc>
                <a:spcPct val="120000"/>
              </a:lnSpc>
              <a:spcBef>
                <a:spcPts val="6500"/>
              </a:spcBef>
              <a:defRPr sz="6400"/>
            </a:lvl4pPr>
            <a:lvl5pPr marL="3683000" indent="-736600">
              <a:lnSpc>
                <a:spcPct val="120000"/>
              </a:lnSpc>
              <a:spcBef>
                <a:spcPts val="6500"/>
              </a:spcBef>
              <a:defRPr sz="6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— Иван Арсентьев"/>
          <p:cNvSpPr txBox="1">
            <a:spLocks noGrp="1"/>
          </p:cNvSpPr>
          <p:nvPr>
            <p:ph type="body" sz="quarter" idx="21"/>
          </p:nvPr>
        </p:nvSpPr>
        <p:spPr>
          <a:xfrm>
            <a:off x="2387600" y="8001000"/>
            <a:ext cx="19621500" cy="6477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/>
            </a:lvl1pPr>
          </a:lstStyle>
          <a:p>
            <a:r>
              <a:t>— Иван Арсентьев</a:t>
            </a:r>
          </a:p>
        </p:txBody>
      </p:sp>
      <p:sp>
        <p:nvSpPr>
          <p:cNvPr id="94" name="«Место ввода цитаты»."/>
          <p:cNvSpPr txBox="1">
            <a:spLocks noGrp="1"/>
          </p:cNvSpPr>
          <p:nvPr>
            <p:ph type="body" sz="quarter" idx="22"/>
          </p:nvPr>
        </p:nvSpPr>
        <p:spPr>
          <a:xfrm>
            <a:off x="2374900" y="5892800"/>
            <a:ext cx="19621500" cy="8509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r>
              <a:t>«Место ввода цитаты».</a:t>
            </a:r>
          </a:p>
        </p:txBody>
      </p:sp>
      <p:sp>
        <p:nvSpPr>
          <p:cNvPr id="9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Изображение"/>
          <p:cNvSpPr>
            <a:spLocks noGrp="1"/>
          </p:cNvSpPr>
          <p:nvPr>
            <p:ph type="pic" idx="21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73100" y="355600"/>
            <a:ext cx="23050500" cy="342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673100" y="3835400"/>
            <a:ext cx="23050500" cy="8864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976100" y="13081000"/>
            <a:ext cx="419100" cy="4572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>
              <a:defRPr sz="24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8" r:id="rId9"/>
    <p:sldLayoutId id="2147483659" r:id="rId10"/>
    <p:sldLayoutId id="2147483660" r:id="rId11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all" spc="0" baseline="0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all" spc="0" baseline="0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all" spc="0" baseline="0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all" spc="0" baseline="0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all" spc="0" baseline="0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all" spc="0" baseline="0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all" spc="0" baseline="0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all" spc="0" baseline="0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all" spc="0" baseline="0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9pPr>
    </p:titleStyle>
    <p:bodyStyle>
      <a:lvl1pPr marL="5842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tabLst/>
        <a:defRPr sz="5200" b="0" i="0" u="none" strike="noStrike" cap="none" spc="0" baseline="0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1pPr>
      <a:lvl2pPr marL="11684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tabLst/>
        <a:defRPr sz="5200" b="0" i="0" u="none" strike="noStrike" cap="none" spc="0" baseline="0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2pPr>
      <a:lvl3pPr marL="17526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tabLst/>
        <a:defRPr sz="5200" b="0" i="0" u="none" strike="noStrike" cap="none" spc="0" baseline="0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3pPr>
      <a:lvl4pPr marL="23368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tabLst/>
        <a:defRPr sz="5200" b="0" i="0" u="none" strike="noStrike" cap="none" spc="0" baseline="0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4pPr>
      <a:lvl5pPr marL="29210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tabLst/>
        <a:defRPr sz="5200" b="0" i="0" u="none" strike="noStrike" cap="none" spc="0" baseline="0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5pPr>
      <a:lvl6pPr marL="35052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tabLst/>
        <a:defRPr sz="5200" b="0" i="0" u="none" strike="noStrike" cap="none" spc="0" baseline="0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6pPr>
      <a:lvl7pPr marL="40894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tabLst/>
        <a:defRPr sz="5200" b="0" i="0" u="none" strike="noStrike" cap="none" spc="0" baseline="0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7pPr>
      <a:lvl8pPr marL="46736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tabLst/>
        <a:defRPr sz="5200" b="0" i="0" u="none" strike="noStrike" cap="none" spc="0" baseline="0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8pPr>
      <a:lvl9pPr marL="52578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tabLst/>
        <a:defRPr sz="5200" b="0" i="0" u="none" strike="noStrike" cap="none" spc="0" baseline="0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Синдром «короткой кишки» у детей - проблемы и пути их решения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t>Синдром «короткой кишки» у детей - проблемы и пути их решения</a:t>
            </a:r>
          </a:p>
        </p:txBody>
      </p:sp>
      <p:sp>
        <p:nvSpPr>
          <p:cNvPr id="120" name="Новожилов Владимир Александрович д.м.н., профессор, главный врач ОГАУЗ ГИМДКБ, Распутин Андрей Александрович, заведующий ЦХРН ОГАУЗ ГИМДКБ"/>
          <p:cNvSpPr txBox="1">
            <a:spLocks noGrp="1"/>
          </p:cNvSpPr>
          <p:nvPr>
            <p:ph type="subTitle" sz="quarter" idx="1"/>
          </p:nvPr>
        </p:nvSpPr>
        <p:spPr>
          <a:xfrm>
            <a:off x="382688" y="10746432"/>
            <a:ext cx="23723600" cy="18161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dirty="0" err="1"/>
              <a:t>Новожилов</a:t>
            </a:r>
            <a:r>
              <a:rPr dirty="0"/>
              <a:t> </a:t>
            </a:r>
            <a:r>
              <a:rPr dirty="0" smtClean="0"/>
              <a:t>В</a:t>
            </a:r>
            <a:r>
              <a:rPr lang="ru-RU" dirty="0" smtClean="0"/>
              <a:t>.А., </a:t>
            </a:r>
            <a:r>
              <a:rPr dirty="0" err="1" smtClean="0"/>
              <a:t>д.м.н</a:t>
            </a:r>
            <a:r>
              <a:rPr dirty="0"/>
              <a:t>., </a:t>
            </a:r>
            <a:r>
              <a:rPr dirty="0" err="1"/>
              <a:t>профессор</a:t>
            </a:r>
            <a:r>
              <a:rPr dirty="0"/>
              <a:t>, </a:t>
            </a:r>
            <a:r>
              <a:rPr dirty="0" err="1"/>
              <a:t>главный</a:t>
            </a:r>
            <a:r>
              <a:rPr dirty="0"/>
              <a:t> </a:t>
            </a:r>
            <a:r>
              <a:rPr dirty="0" err="1"/>
              <a:t>врач</a:t>
            </a:r>
            <a:r>
              <a:rPr dirty="0"/>
              <a:t> ОГАУЗ ГИМДКБ, </a:t>
            </a:r>
            <a:endParaRPr lang="ru-RU" dirty="0" smtClean="0"/>
          </a:p>
          <a:p>
            <a:r>
              <a:rPr dirty="0" err="1" smtClean="0"/>
              <a:t>Распутин</a:t>
            </a:r>
            <a:r>
              <a:rPr dirty="0" smtClean="0"/>
              <a:t> А</a:t>
            </a:r>
            <a:r>
              <a:rPr lang="ru-RU" dirty="0" smtClean="0"/>
              <a:t>.А.</a:t>
            </a:r>
            <a:r>
              <a:rPr dirty="0" smtClean="0"/>
              <a:t>, </a:t>
            </a:r>
            <a:r>
              <a:rPr dirty="0" err="1"/>
              <a:t>заведующий</a:t>
            </a:r>
            <a:r>
              <a:rPr dirty="0"/>
              <a:t> ЦХРН ОГАУЗ ГИМДКБ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Синдром «короткой кишки»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Синдром «короткой кишки»</a:t>
            </a:r>
          </a:p>
        </p:txBody>
      </p:sp>
      <p:sp>
        <p:nvSpPr>
          <p:cNvPr id="123" name="Состояние возникающее у пациентов после обширной резекции кишечной трубки в результате ее поражения…"/>
          <p:cNvSpPr txBox="1">
            <a:spLocks noGrp="1"/>
          </p:cNvSpPr>
          <p:nvPr>
            <p:ph type="body" sz="half" idx="1"/>
          </p:nvPr>
        </p:nvSpPr>
        <p:spPr>
          <a:xfrm>
            <a:off x="2398912" y="3833665"/>
            <a:ext cx="17641960" cy="886633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67359" indent="-467359" defTabSz="660400">
              <a:spcBef>
                <a:spcPts val="4200"/>
              </a:spcBef>
              <a:defRPr sz="4160" b="1">
                <a:latin typeface="Gill Sans"/>
                <a:ea typeface="Gill Sans"/>
                <a:cs typeface="Gill Sans"/>
                <a:sym typeface="Gill Sans"/>
              </a:defRPr>
            </a:pPr>
            <a:r>
              <a:rPr dirty="0" err="1"/>
              <a:t>Состояние</a:t>
            </a:r>
            <a:r>
              <a:rPr dirty="0"/>
              <a:t> </a:t>
            </a:r>
            <a:r>
              <a:rPr dirty="0" err="1"/>
              <a:t>возникающее</a:t>
            </a:r>
            <a:r>
              <a:rPr dirty="0"/>
              <a:t> у </a:t>
            </a:r>
            <a:r>
              <a:rPr dirty="0" err="1"/>
              <a:t>пациентов</a:t>
            </a:r>
            <a:r>
              <a:rPr dirty="0"/>
              <a:t> </a:t>
            </a:r>
            <a:r>
              <a:rPr dirty="0" err="1"/>
              <a:t>после</a:t>
            </a:r>
            <a:r>
              <a:rPr dirty="0"/>
              <a:t> </a:t>
            </a:r>
            <a:r>
              <a:rPr dirty="0" err="1"/>
              <a:t>обширной</a:t>
            </a:r>
            <a:r>
              <a:rPr dirty="0"/>
              <a:t> </a:t>
            </a:r>
            <a:r>
              <a:rPr dirty="0" err="1"/>
              <a:t>резекции</a:t>
            </a:r>
            <a:r>
              <a:rPr dirty="0"/>
              <a:t> </a:t>
            </a:r>
            <a:r>
              <a:rPr dirty="0" err="1"/>
              <a:t>кишечной</a:t>
            </a:r>
            <a:r>
              <a:rPr dirty="0"/>
              <a:t> </a:t>
            </a:r>
            <a:r>
              <a:rPr dirty="0" err="1"/>
              <a:t>трубки</a:t>
            </a:r>
            <a:r>
              <a:rPr dirty="0"/>
              <a:t> в </a:t>
            </a:r>
            <a:r>
              <a:rPr dirty="0" err="1"/>
              <a:t>результате</a:t>
            </a:r>
            <a:r>
              <a:rPr dirty="0"/>
              <a:t> </a:t>
            </a:r>
            <a:r>
              <a:rPr dirty="0" err="1"/>
              <a:t>ее</a:t>
            </a:r>
            <a:r>
              <a:rPr dirty="0"/>
              <a:t> </a:t>
            </a:r>
            <a:r>
              <a:rPr dirty="0" err="1"/>
              <a:t>поражения</a:t>
            </a:r>
            <a:endParaRPr dirty="0"/>
          </a:p>
          <a:p>
            <a:pPr marL="467359" indent="-467359" defTabSz="660400">
              <a:spcBef>
                <a:spcPts val="4200"/>
              </a:spcBef>
              <a:defRPr sz="4160"/>
            </a:pPr>
            <a:r>
              <a:rPr dirty="0" err="1"/>
              <a:t>Распространенность</a:t>
            </a:r>
            <a:r>
              <a:rPr dirty="0"/>
              <a:t> 5-6 </a:t>
            </a:r>
            <a:r>
              <a:rPr dirty="0" err="1"/>
              <a:t>случаев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1000000 </a:t>
            </a:r>
            <a:r>
              <a:rPr dirty="0" err="1"/>
              <a:t>детей</a:t>
            </a:r>
            <a:endParaRPr dirty="0"/>
          </a:p>
          <a:p>
            <a:pPr marL="467359" indent="-467359" defTabSz="660400">
              <a:spcBef>
                <a:spcPts val="4200"/>
              </a:spcBef>
              <a:defRPr sz="4160"/>
            </a:pPr>
            <a:r>
              <a:rPr dirty="0" err="1"/>
              <a:t>Основная</a:t>
            </a:r>
            <a:r>
              <a:rPr dirty="0"/>
              <a:t> </a:t>
            </a:r>
            <a:r>
              <a:rPr dirty="0" err="1"/>
              <a:t>проблема</a:t>
            </a:r>
            <a:r>
              <a:rPr dirty="0"/>
              <a:t> - </a:t>
            </a:r>
            <a:r>
              <a:rPr dirty="0" err="1"/>
              <a:t>отсутствие</a:t>
            </a:r>
            <a:r>
              <a:rPr dirty="0"/>
              <a:t> </a:t>
            </a:r>
            <a:r>
              <a:rPr dirty="0" err="1"/>
              <a:t>возможность</a:t>
            </a:r>
            <a:r>
              <a:rPr dirty="0"/>
              <a:t> </a:t>
            </a:r>
            <a:r>
              <a:rPr dirty="0" err="1"/>
              <a:t>всасывания</a:t>
            </a:r>
            <a:r>
              <a:rPr dirty="0"/>
              <a:t> в </a:t>
            </a:r>
            <a:r>
              <a:rPr dirty="0" err="1"/>
              <a:t>желудочно-кишечном</a:t>
            </a:r>
            <a:r>
              <a:rPr dirty="0"/>
              <a:t> </a:t>
            </a:r>
            <a:r>
              <a:rPr dirty="0" err="1"/>
              <a:t>траке</a:t>
            </a:r>
            <a:r>
              <a:rPr dirty="0"/>
              <a:t> </a:t>
            </a:r>
            <a:r>
              <a:rPr dirty="0" err="1"/>
              <a:t>питательных</a:t>
            </a:r>
            <a:r>
              <a:rPr dirty="0"/>
              <a:t> </a:t>
            </a:r>
            <a:r>
              <a:rPr dirty="0" err="1"/>
              <a:t>веществ</a:t>
            </a:r>
            <a:r>
              <a:rPr dirty="0"/>
              <a:t> </a:t>
            </a:r>
            <a:r>
              <a:rPr dirty="0" err="1"/>
              <a:t>поступающих</a:t>
            </a:r>
            <a:r>
              <a:rPr dirty="0"/>
              <a:t> с </a:t>
            </a:r>
            <a:r>
              <a:rPr dirty="0" err="1"/>
              <a:t>пищей</a:t>
            </a:r>
            <a:endParaRPr dirty="0"/>
          </a:p>
          <a:p>
            <a:pPr marL="467359" indent="-467359" defTabSz="660400">
              <a:spcBef>
                <a:spcPts val="4200"/>
              </a:spcBef>
              <a:defRPr sz="4160"/>
            </a:pPr>
            <a:r>
              <a:rPr dirty="0" err="1"/>
              <a:t>Необходимость</a:t>
            </a:r>
            <a:r>
              <a:rPr dirty="0"/>
              <a:t> </a:t>
            </a:r>
            <a:r>
              <a:rPr dirty="0" err="1"/>
              <a:t>длительного</a:t>
            </a:r>
            <a:r>
              <a:rPr dirty="0"/>
              <a:t>, в </a:t>
            </a:r>
            <a:r>
              <a:rPr dirty="0" err="1"/>
              <a:t>ряде</a:t>
            </a:r>
            <a:r>
              <a:rPr dirty="0"/>
              <a:t> </a:t>
            </a:r>
            <a:r>
              <a:rPr dirty="0" err="1"/>
              <a:t>случаев</a:t>
            </a:r>
            <a:r>
              <a:rPr dirty="0"/>
              <a:t> </a:t>
            </a:r>
            <a:r>
              <a:rPr dirty="0" err="1"/>
              <a:t>пожизненного</a:t>
            </a:r>
            <a:r>
              <a:rPr dirty="0"/>
              <a:t>, </a:t>
            </a:r>
            <a:r>
              <a:rPr dirty="0" err="1"/>
              <a:t>проведения</a:t>
            </a:r>
            <a:r>
              <a:rPr dirty="0"/>
              <a:t> </a:t>
            </a:r>
            <a:r>
              <a:rPr dirty="0" err="1"/>
              <a:t>парентерального</a:t>
            </a:r>
            <a:r>
              <a:rPr dirty="0"/>
              <a:t> </a:t>
            </a:r>
            <a:r>
              <a:rPr dirty="0" err="1"/>
              <a:t>питания</a:t>
            </a:r>
            <a:r>
              <a:rPr dirty="0"/>
              <a:t> (ПП)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Опыт регионов начала домашнего парентерального питания"/>
          <p:cNvSpPr txBox="1">
            <a:spLocks noGrp="1"/>
          </p:cNvSpPr>
          <p:nvPr>
            <p:ph type="title"/>
          </p:nvPr>
        </p:nvSpPr>
        <p:spPr>
          <a:xfrm>
            <a:off x="666749" y="-186257"/>
            <a:ext cx="23050501" cy="3429001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775969">
              <a:defRPr sz="9400"/>
            </a:lvl1pPr>
          </a:lstStyle>
          <a:p>
            <a:r>
              <a:t>Опыт регионов начала домашнего парентерального питания</a:t>
            </a:r>
          </a:p>
        </p:txBody>
      </p:sp>
      <p:sp>
        <p:nvSpPr>
          <p:cNvPr id="135" name="Краснодар"/>
          <p:cNvSpPr/>
          <p:nvPr/>
        </p:nvSpPr>
        <p:spPr>
          <a:xfrm>
            <a:off x="1296242" y="4813300"/>
            <a:ext cx="6322911" cy="1270001"/>
          </a:xfrm>
          <a:prstGeom prst="roundRect">
            <a:avLst>
              <a:gd name="adj" fmla="val 15000"/>
            </a:avLst>
          </a:prstGeom>
          <a:solidFill>
            <a:srgbClr val="808785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Краснодар</a:t>
            </a:r>
          </a:p>
        </p:txBody>
      </p:sp>
      <p:sp>
        <p:nvSpPr>
          <p:cNvPr id="136" name="Кемерово"/>
          <p:cNvSpPr/>
          <p:nvPr/>
        </p:nvSpPr>
        <p:spPr>
          <a:xfrm>
            <a:off x="1296242" y="6529180"/>
            <a:ext cx="6322911" cy="1270001"/>
          </a:xfrm>
          <a:prstGeom prst="roundRect">
            <a:avLst>
              <a:gd name="adj" fmla="val 15000"/>
            </a:avLst>
          </a:prstGeom>
          <a:solidFill>
            <a:srgbClr val="808785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Кемерово</a:t>
            </a:r>
          </a:p>
        </p:txBody>
      </p:sp>
      <p:sp>
        <p:nvSpPr>
          <p:cNvPr id="137" name="Екатеринбург"/>
          <p:cNvSpPr/>
          <p:nvPr/>
        </p:nvSpPr>
        <p:spPr>
          <a:xfrm>
            <a:off x="1296242" y="8245060"/>
            <a:ext cx="6322911" cy="1270001"/>
          </a:xfrm>
          <a:prstGeom prst="roundRect">
            <a:avLst>
              <a:gd name="adj" fmla="val 15000"/>
            </a:avLst>
          </a:prstGeom>
          <a:solidFill>
            <a:srgbClr val="808785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Екатеринбург</a:t>
            </a:r>
          </a:p>
        </p:txBody>
      </p:sp>
      <p:sp>
        <p:nvSpPr>
          <p:cNvPr id="138" name="Барнаул"/>
          <p:cNvSpPr/>
          <p:nvPr/>
        </p:nvSpPr>
        <p:spPr>
          <a:xfrm>
            <a:off x="1296242" y="9960941"/>
            <a:ext cx="6322911" cy="1270001"/>
          </a:xfrm>
          <a:prstGeom prst="roundRect">
            <a:avLst>
              <a:gd name="adj" fmla="val 15000"/>
            </a:avLst>
          </a:prstGeom>
          <a:solidFill>
            <a:srgbClr val="808785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Барнаул</a:t>
            </a:r>
          </a:p>
        </p:txBody>
      </p:sp>
      <p:sp>
        <p:nvSpPr>
          <p:cNvPr id="139" name="Томск"/>
          <p:cNvSpPr/>
          <p:nvPr/>
        </p:nvSpPr>
        <p:spPr>
          <a:xfrm>
            <a:off x="1296242" y="3097419"/>
            <a:ext cx="6322911" cy="1270001"/>
          </a:xfrm>
          <a:prstGeom prst="roundRect">
            <a:avLst>
              <a:gd name="adj" fmla="val 15000"/>
            </a:avLst>
          </a:prstGeom>
          <a:solidFill>
            <a:srgbClr val="808785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Томск</a:t>
            </a:r>
          </a:p>
        </p:txBody>
      </p:sp>
      <p:sp>
        <p:nvSpPr>
          <p:cNvPr id="140" name="Линия"/>
          <p:cNvSpPr/>
          <p:nvPr/>
        </p:nvSpPr>
        <p:spPr>
          <a:xfrm>
            <a:off x="7593837" y="7232427"/>
            <a:ext cx="6558206" cy="1"/>
          </a:xfrm>
          <a:prstGeom prst="line">
            <a:avLst/>
          </a:prstGeom>
          <a:ln w="63500">
            <a:solidFill>
              <a:srgbClr val="5A5F5E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41" name="Линия"/>
          <p:cNvSpPr/>
          <p:nvPr/>
        </p:nvSpPr>
        <p:spPr>
          <a:xfrm>
            <a:off x="7593950" y="3856855"/>
            <a:ext cx="6567358" cy="2030274"/>
          </a:xfrm>
          <a:prstGeom prst="line">
            <a:avLst/>
          </a:prstGeom>
          <a:ln w="63500">
            <a:solidFill>
              <a:srgbClr val="5A5F5E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42" name="Линия"/>
          <p:cNvSpPr/>
          <p:nvPr/>
        </p:nvSpPr>
        <p:spPr>
          <a:xfrm flipV="1">
            <a:off x="7593950" y="7904762"/>
            <a:ext cx="6562009" cy="845962"/>
          </a:xfrm>
          <a:prstGeom prst="line">
            <a:avLst/>
          </a:prstGeom>
          <a:ln w="63500">
            <a:solidFill>
              <a:srgbClr val="5A5F5E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43" name="Линия"/>
          <p:cNvSpPr/>
          <p:nvPr/>
        </p:nvSpPr>
        <p:spPr>
          <a:xfrm>
            <a:off x="7533782" y="5478599"/>
            <a:ext cx="6684998" cy="1167607"/>
          </a:xfrm>
          <a:prstGeom prst="line">
            <a:avLst/>
          </a:prstGeom>
          <a:ln w="63500">
            <a:solidFill>
              <a:srgbClr val="5A5F5E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44" name="Линия"/>
          <p:cNvSpPr/>
          <p:nvPr/>
        </p:nvSpPr>
        <p:spPr>
          <a:xfrm flipV="1">
            <a:off x="7720950" y="8578101"/>
            <a:ext cx="6313318" cy="2015536"/>
          </a:xfrm>
          <a:prstGeom prst="line">
            <a:avLst/>
          </a:prstGeom>
          <a:ln w="63500">
            <a:solidFill>
              <a:srgbClr val="5A5F5E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45" name="Российская детская клиническая больница г. Москва…"/>
          <p:cNvSpPr/>
          <p:nvPr/>
        </p:nvSpPr>
        <p:spPr>
          <a:xfrm>
            <a:off x="14145872" y="4367420"/>
            <a:ext cx="8991344" cy="4620387"/>
          </a:xfrm>
          <a:prstGeom prst="roundRect">
            <a:avLst>
              <a:gd name="adj" fmla="val 4882"/>
            </a:avLst>
          </a:prstGeom>
          <a:solidFill>
            <a:srgbClr val="808785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  <a:r>
              <a:rPr dirty="0" err="1"/>
              <a:t>Российская</a:t>
            </a:r>
            <a:r>
              <a:rPr dirty="0"/>
              <a:t> </a:t>
            </a:r>
            <a:r>
              <a:rPr dirty="0" err="1"/>
              <a:t>детская</a:t>
            </a:r>
            <a:r>
              <a:rPr dirty="0"/>
              <a:t> </a:t>
            </a:r>
            <a:r>
              <a:rPr dirty="0" err="1"/>
              <a:t>клиническая</a:t>
            </a:r>
            <a:r>
              <a:rPr dirty="0"/>
              <a:t> </a:t>
            </a:r>
            <a:r>
              <a:rPr dirty="0" err="1"/>
              <a:t>больница</a:t>
            </a:r>
            <a:r>
              <a:rPr dirty="0"/>
              <a:t> г. </a:t>
            </a:r>
            <a:r>
              <a:rPr dirty="0" err="1"/>
              <a:t>Москва</a:t>
            </a:r>
            <a:endParaRPr dirty="0"/>
          </a:p>
          <a:p>
            <a:pPr>
              <a:defRPr>
                <a:solidFill>
                  <a:srgbClr val="FFFFFF"/>
                </a:solidFill>
              </a:defRPr>
            </a:pPr>
            <a:r>
              <a:rPr dirty="0" err="1"/>
              <a:t>Цель</a:t>
            </a:r>
            <a:r>
              <a:rPr dirty="0"/>
              <a:t> - </a:t>
            </a:r>
            <a:r>
              <a:rPr dirty="0" err="1"/>
              <a:t>проведение</a:t>
            </a:r>
            <a:r>
              <a:rPr dirty="0"/>
              <a:t> </a:t>
            </a:r>
            <a:r>
              <a:rPr dirty="0" err="1"/>
              <a:t>федерального</a:t>
            </a:r>
            <a:r>
              <a:rPr dirty="0"/>
              <a:t> </a:t>
            </a:r>
            <a:r>
              <a:rPr dirty="0" err="1"/>
              <a:t>консилиума</a:t>
            </a:r>
            <a:endParaRPr dirty="0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пономарев.png" descr="пономарев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74816" y="365672"/>
            <a:ext cx="12674601" cy="8483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пономарев 2.png" descr="пономарев 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838237" y="4785062"/>
            <a:ext cx="12344401" cy="8648701"/>
          </a:xfrm>
          <a:prstGeom prst="rect">
            <a:avLst/>
          </a:prstGeom>
          <a:ln w="12700">
            <a:miter lim="400000"/>
          </a:ln>
        </p:spPr>
      </p:pic>
      <p:sp>
        <p:nvSpPr>
          <p:cNvPr id="153" name="Прямоугольник"/>
          <p:cNvSpPr/>
          <p:nvPr/>
        </p:nvSpPr>
        <p:spPr>
          <a:xfrm>
            <a:off x="16111797" y="8444036"/>
            <a:ext cx="3605600" cy="433095"/>
          </a:xfrm>
          <a:prstGeom prst="rect">
            <a:avLst/>
          </a:prstGeom>
          <a:ln w="76200">
            <a:solidFill>
              <a:srgbClr val="EA3332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Проблемы амбулаторного этапа лечения детей с СКК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Проблемы амбулаторного этапа лечения детей с СКК</a:t>
            </a:r>
          </a:p>
        </p:txBody>
      </p:sp>
      <p:sp>
        <p:nvSpPr>
          <p:cNvPr id="159" name="Отсутствие квалифицированного постоянного динамического наблюдения за пациентом - нет единого цента по лечению детей с СКК в Иркутской области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522986" indent="-522986" defTabSz="586104">
              <a:spcBef>
                <a:spcPts val="4600"/>
              </a:spcBef>
              <a:defRPr sz="4544"/>
            </a:pPr>
            <a:r>
              <a:t>Отсутствие квалифицированного постоянного динамического наблюдения за пациентом - нет единого цента по лечению детей с СКК в Иркутской области</a:t>
            </a:r>
          </a:p>
          <a:p>
            <a:pPr marL="522986" indent="-522986" defTabSz="586104">
              <a:spcBef>
                <a:spcPts val="4600"/>
              </a:spcBef>
              <a:defRPr sz="4544"/>
            </a:pPr>
            <a:r>
              <a:t>Длительная процедура закупки медикаментов и расходных материалов, необходимых пациенту.</a:t>
            </a:r>
          </a:p>
          <a:p>
            <a:pPr marL="522986" indent="-522986" defTabSz="586104">
              <a:spcBef>
                <a:spcPts val="4600"/>
              </a:spcBef>
              <a:defRPr sz="4544"/>
            </a:pPr>
            <a:r>
              <a:t>Невозможность оперативно изменить номенклатуру лекарственных препаратов и расходных материалов указанных в выписке из протокола заседания врачебной комиссии ( для изменения наименования медицинских препаратов/расходных материалов необходим визит в РДКБ г. Москва)</a:t>
            </a:r>
          </a:p>
          <a:p>
            <a:pPr marL="522986" indent="-522986" defTabSz="586104">
              <a:spcBef>
                <a:spcPts val="4600"/>
              </a:spcBef>
              <a:defRPr sz="4544"/>
            </a:pPr>
            <a:r>
              <a:t>Вынужденное посещение родителями РДКБ г.Москвы несколько раз в год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едлагаемые пути решения имеющихся проблем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Предлагаемые пути решения имеющихся проблем</a:t>
            </a:r>
          </a:p>
        </p:txBody>
      </p:sp>
      <p:sp>
        <p:nvSpPr>
          <p:cNvPr id="162" name="Создание «центра компетенций» по лечению пациентов с СКК на базе амбулаторного звена Ивано-матрениниской детской клинической больницы г.Иркутска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618743" indent="-618743" defTabSz="693419">
              <a:spcBef>
                <a:spcPts val="5400"/>
              </a:spcBef>
              <a:defRPr sz="5376"/>
            </a:pPr>
            <a:r>
              <a:t>Создание «центра компетенций» по лечению пациентов с СКК на базе амбулаторного звена Ивано-матрениниской детской клинической больницы г.Иркутска</a:t>
            </a:r>
          </a:p>
          <a:p>
            <a:pPr marL="618743" indent="-618743" defTabSz="693419">
              <a:spcBef>
                <a:spcPts val="5400"/>
              </a:spcBef>
              <a:defRPr sz="5376"/>
            </a:pPr>
            <a:r>
              <a:t>Исключение процедуры федерального консилиума из маршрутизации пациентов с СКК</a:t>
            </a:r>
          </a:p>
          <a:p>
            <a:pPr marL="618743" indent="-618743" defTabSz="693419">
              <a:spcBef>
                <a:spcPts val="5400"/>
              </a:spcBef>
              <a:defRPr sz="5376"/>
            </a:pPr>
            <a:r>
              <a:t>Создание школы по обучению мам проведению домашнего ПП на базе стационарного звена Ивано-матрениниской детской клинической больницы г.Иркутска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Ожидаемые эффекты после окончания реализации предложенных мероприятий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defTabSz="668655">
              <a:defRPr sz="8100"/>
            </a:lvl1pPr>
          </a:lstStyle>
          <a:p>
            <a:r>
              <a:t>Ожидаемые эффекты после окончания реализации предложенных мероприятий</a:t>
            </a:r>
          </a:p>
        </p:txBody>
      </p:sp>
      <p:sp>
        <p:nvSpPr>
          <p:cNvPr id="168" name="Улучшение качества жизни детей с СКК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626110" indent="-626110" defTabSz="701675">
              <a:spcBef>
                <a:spcPts val="5500"/>
              </a:spcBef>
              <a:defRPr sz="5440"/>
            </a:pPr>
            <a:r>
              <a:t>Улучшение качества жизни детей с СКК</a:t>
            </a:r>
          </a:p>
          <a:p>
            <a:pPr marL="626110" indent="-626110" defTabSz="701675">
              <a:spcBef>
                <a:spcPts val="5500"/>
              </a:spcBef>
              <a:defRPr sz="5440"/>
            </a:pPr>
            <a:r>
              <a:t>Значительное сокращение времени принятия решений, в случаях возникновения нежелательных явлений домашнего ПП</a:t>
            </a:r>
          </a:p>
          <a:p>
            <a:pPr marL="626110" indent="-626110" defTabSz="701675">
              <a:spcBef>
                <a:spcPts val="5500"/>
              </a:spcBef>
              <a:defRPr sz="5440"/>
            </a:pPr>
            <a:r>
              <a:t>Сокращение финансовых затрат на транспортировку детей в Москву</a:t>
            </a:r>
          </a:p>
          <a:p>
            <a:pPr marL="626110" indent="-626110" defTabSz="701675">
              <a:spcBef>
                <a:spcPts val="5500"/>
              </a:spcBef>
              <a:defRPr sz="5440"/>
            </a:pPr>
            <a:r>
              <a:t>Ускорение процедуры приобретения медикаментов и расходных материалов, необходимых ребенку дома - к моменту выписки ребенка на амбулаторный этап весь необходимый запас лекарств ждет ребенка по месту жительства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Showroom">
  <a:themeElements>
    <a:clrScheme name="Showroom">
      <a:dk1>
        <a:srgbClr val="535353"/>
      </a:dk1>
      <a:lt1>
        <a:srgbClr val="340053"/>
      </a:lt1>
      <a:dk2>
        <a:srgbClr val="5A5F5E"/>
      </a:dk2>
      <a:lt2>
        <a:srgbClr val="B4B4B4"/>
      </a:lt2>
      <a:accent1>
        <a:srgbClr val="78AAB3"/>
      </a:accent1>
      <a:accent2>
        <a:srgbClr val="9A9671"/>
      </a:accent2>
      <a:accent3>
        <a:srgbClr val="D9971A"/>
      </a:accent3>
      <a:accent4>
        <a:srgbClr val="D7620E"/>
      </a:accent4>
      <a:accent5>
        <a:srgbClr val="A61702"/>
      </a:accent5>
      <a:accent6>
        <a:srgbClr val="606B7E"/>
      </a:accent6>
      <a:hlink>
        <a:srgbClr val="0000FF"/>
      </a:hlink>
      <a:folHlink>
        <a:srgbClr val="FF00FF"/>
      </a:folHlink>
    </a:clrScheme>
    <a:fontScheme name="Showroom">
      <a:majorFont>
        <a:latin typeface="Gill Sans Light"/>
        <a:ea typeface="Gill Sans Light"/>
        <a:cs typeface="Gill Sans Light"/>
      </a:majorFont>
      <a:minorFont>
        <a:latin typeface="Gill Sans Light"/>
        <a:ea typeface="Gill Sans Light"/>
        <a:cs typeface="Gill Sans Light"/>
      </a:minorFont>
    </a:fontScheme>
    <a:fmtScheme name="Showroo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808785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5A5F5E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535353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howroom">
  <a:themeElements>
    <a:clrScheme name="Showroom">
      <a:dk1>
        <a:srgbClr val="000000"/>
      </a:dk1>
      <a:lt1>
        <a:srgbClr val="FFFFFF"/>
      </a:lt1>
      <a:dk2>
        <a:srgbClr val="5A5F5E"/>
      </a:dk2>
      <a:lt2>
        <a:srgbClr val="B4B4B4"/>
      </a:lt2>
      <a:accent1>
        <a:srgbClr val="78AAB3"/>
      </a:accent1>
      <a:accent2>
        <a:srgbClr val="9A9671"/>
      </a:accent2>
      <a:accent3>
        <a:srgbClr val="D9971A"/>
      </a:accent3>
      <a:accent4>
        <a:srgbClr val="D7620E"/>
      </a:accent4>
      <a:accent5>
        <a:srgbClr val="A61702"/>
      </a:accent5>
      <a:accent6>
        <a:srgbClr val="606B7E"/>
      </a:accent6>
      <a:hlink>
        <a:srgbClr val="0000FF"/>
      </a:hlink>
      <a:folHlink>
        <a:srgbClr val="FF00FF"/>
      </a:folHlink>
    </a:clrScheme>
    <a:fontScheme name="Showroom">
      <a:majorFont>
        <a:latin typeface="Gill Sans Light"/>
        <a:ea typeface="Gill Sans Light"/>
        <a:cs typeface="Gill Sans Light"/>
      </a:majorFont>
      <a:minorFont>
        <a:latin typeface="Gill Sans Light"/>
        <a:ea typeface="Gill Sans Light"/>
        <a:cs typeface="Gill Sans Light"/>
      </a:minorFont>
    </a:fontScheme>
    <a:fmtScheme name="Showroo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808785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5A5F5E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535353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300</Words>
  <Application>Microsoft Office PowerPoint</Application>
  <PresentationFormat>Произвольный</PresentationFormat>
  <Paragraphs>30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Gill Sans</vt:lpstr>
      <vt:lpstr>Gill Sans Light</vt:lpstr>
      <vt:lpstr>Helvetica Neue</vt:lpstr>
      <vt:lpstr>Showroom</vt:lpstr>
      <vt:lpstr>Синдром «короткой кишки» у детей - проблемы и пути их решения</vt:lpstr>
      <vt:lpstr>Синдром «короткой кишки»</vt:lpstr>
      <vt:lpstr>Опыт регионов начала домашнего парентерального питания</vt:lpstr>
      <vt:lpstr>Презентация PowerPoint</vt:lpstr>
      <vt:lpstr>Проблемы амбулаторного этапа лечения детей с СКК</vt:lpstr>
      <vt:lpstr>Предлагаемые пути решения имеющихся проблем</vt:lpstr>
      <vt:lpstr>Ожидаемые эффекты после окончания реализации предложенных мероприятий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Синдром «короткой кишки» у детей - проблемы и пути их решения</dc:title>
  <dc:creator>user</dc:creator>
  <cp:lastModifiedBy>Фрицлер Надежда Владимировна</cp:lastModifiedBy>
  <cp:revision>1</cp:revision>
  <dcterms:modified xsi:type="dcterms:W3CDTF">2025-03-17T09:48:10Z</dcterms:modified>
</cp:coreProperties>
</file>