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57" r:id="rId4"/>
    <p:sldId id="258" r:id="rId5"/>
    <p:sldId id="259" r:id="rId6"/>
    <p:sldId id="260" r:id="rId7"/>
    <p:sldId id="269" r:id="rId8"/>
    <p:sldId id="27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5143500" type="screen16x9"/>
  <p:notesSz cx="51435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Inter" panose="020B0604020202020204" charset="0"/>
      <p:regular r:id="rId22"/>
      <p:bold r:id="rId23"/>
      <p:italic r:id="rId24"/>
      <p:bold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AE5"/>
    <a:srgbClr val="ED7D31"/>
    <a:srgbClr val="160985"/>
    <a:srgbClr val="C9C9C9"/>
    <a:srgbClr val="EFED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5297" autoAdjust="0"/>
  </p:normalViewPr>
  <p:slideViewPr>
    <p:cSldViewPr snapToGrid="0" snapToObjects="1">
      <p:cViewPr varScale="1">
        <p:scale>
          <a:sx n="152" d="100"/>
          <a:sy n="152" d="100"/>
        </p:scale>
        <p:origin x="380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242561637777E-2"/>
          <c:y val="5.2568025169434998E-2"/>
          <c:w val="0.93115148767244504"/>
          <c:h val="0.808843544838418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60985"/>
            </a:solidFill>
            <a:ln>
              <a:noFill/>
            </a:ln>
            <a:effectLst/>
          </c:spPr>
          <c:invertIfNegative val="0"/>
          <c:cat>
            <c:numRef>
              <c:f>Лист1!$A$2:$A$7</c:f>
              <c:numCache>
                <c:formatCode>"О""с""н""о""в""н""о""й"</c:formatCode>
                <c:ptCount val="6"/>
                <c:pt idx="0">
                  <c:v>2016</c:v>
                </c:pt>
                <c:pt idx="1">
                  <c:v>2019</c:v>
                </c:pt>
                <c:pt idx="2">
                  <c:v>2024</c:v>
                </c:pt>
                <c:pt idx="3">
                  <c:v>2025</c:v>
                </c:pt>
                <c:pt idx="4">
                  <c:v>0</c:v>
                </c:pt>
                <c:pt idx="5">
                  <c:v>2036</c:v>
                </c:pt>
              </c:numCache>
            </c:numRef>
          </c:cat>
          <c:val>
            <c:numRef>
              <c:f>Лист1!$B$2:$B$7</c:f>
              <c:numCache>
                <c:formatCode>"О""с""н""о""в""н""о""й"</c:formatCode>
                <c:ptCount val="6"/>
                <c:pt idx="0">
                  <c:v>1528</c:v>
                </c:pt>
                <c:pt idx="1">
                  <c:v>1728</c:v>
                </c:pt>
                <c:pt idx="2">
                  <c:v>1850</c:v>
                </c:pt>
                <c:pt idx="3">
                  <c:v>2170</c:v>
                </c:pt>
                <c:pt idx="4">
                  <c:v>0</c:v>
                </c:pt>
                <c:pt idx="5">
                  <c:v>3600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0C-45DC-B5EC-F47AEB512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717792"/>
        <c:axId val="109718184"/>
      </c:barChart>
      <c:catAx>
        <c:axId val="109717792"/>
        <c:scaling>
          <c:orientation val="minMax"/>
        </c:scaling>
        <c:delete val="1"/>
        <c:axPos val="b"/>
        <c:numFmt formatCode="&quot;О&quot;&quot;с&quot;&quot;н&quot;&quot;о&quot;&quot;в&quot;&quot;н&quot;&quot;о&quot;&quot;й&quot;" sourceLinked="1"/>
        <c:majorTickMark val="none"/>
        <c:minorTickMark val="none"/>
        <c:tickLblPos val="nextTo"/>
        <c:crossAx val="109718184"/>
        <c:crosses val="autoZero"/>
        <c:auto val="1"/>
        <c:lblAlgn val="ctr"/>
        <c:lblOffset val="100"/>
        <c:noMultiLvlLbl val="0"/>
      </c:catAx>
      <c:valAx>
        <c:axId val="1097181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О&quot;&quot;с&quot;&quot;н&quot;&quot;о&quot;&quot;в&quot;&quot;н&quot;&quot;о&quot;&quot;й&quot;" sourceLinked="1"/>
        <c:majorTickMark val="none"/>
        <c:minorTickMark val="none"/>
        <c:tickLblPos val="nextTo"/>
        <c:crossAx val="10971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uri="{0b15fc19-7d7d-44ad-8c2d-2c3a37ce22c3}">
        <chartProps xmlns="https://web.wps.cn/et/2018/main" chartId="{13bcfeac-45e2-4ff0-9838-3c75081d1d5b}"/>
      </c:ext>
    </c:extLst>
  </c:chart>
  <c:spPr>
    <a:noFill/>
    <a:ln>
      <a:noFill/>
    </a:ln>
    <a:effectLst/>
  </c:spPr>
  <c:txPr>
    <a:bodyPr/>
    <a:lstStyle/>
    <a:p>
      <a:pPr>
        <a:defRPr lang="en-US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0.12458</cdr:x>
      <cdr:y>0.18729</cdr:y>
    </cdr:from>
    <cdr:to>
      <cdr:x>0.894</cdr:x>
      <cdr:y>0.73786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="" xmlns:a16="http://schemas.microsoft.com/office/drawing/2014/main" id="{80E0932C-F8BA-4529-9353-7FD1A71D488A}"/>
            </a:ext>
          </a:extLst>
        </cdr:cNvPr>
        <cdr:cNvGrpSpPr/>
      </cdr:nvGrpSpPr>
      <cdr:grpSpPr>
        <a:xfrm xmlns:a="http://schemas.openxmlformats.org/drawingml/2006/main">
          <a:off x="505569" y="525998"/>
          <a:ext cx="3122448" cy="1546259"/>
          <a:chOff x="505569" y="601096"/>
          <a:chExt cx="3122457" cy="1463151"/>
        </a:xfrm>
      </cdr:grpSpPr>
      <cdr:cxnSp macro="">
        <cdr:nvCxnSpPr>
          <cdr:cNvPr id="3" name="Straight Connector 2">
            <a:extLst xmlns:a="http://schemas.openxmlformats.org/drawingml/2006/main">
              <a:ext uri="{FF2B5EF4-FFF2-40B4-BE49-F238E27FC236}">
                <a16:creationId xmlns="" xmlns:a16="http://schemas.microsoft.com/office/drawing/2014/main" id="{D9D87E6E-8FE5-41D9-938D-AF81A43AE6FA}"/>
              </a:ext>
            </a:extLst>
          </cdr:cNvPr>
          <cdr:cNvCxnSpPr/>
        </cdr:nvCxnSpPr>
        <cdr:spPr>
          <a:xfrm xmlns:a="http://schemas.openxmlformats.org/drawingml/2006/main" flipV="1">
            <a:off x="1233120" y="1860203"/>
            <a:ext cx="767606" cy="94767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ED7D3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4" name="Straight Connector 3">
            <a:extLst xmlns:a="http://schemas.openxmlformats.org/drawingml/2006/main">
              <a:ext uri="{FF2B5EF4-FFF2-40B4-BE49-F238E27FC236}">
                <a16:creationId xmlns="" xmlns:a16="http://schemas.microsoft.com/office/drawing/2014/main" id="{A0D85A30-FA72-462D-9116-DEE6249F1FB9}"/>
              </a:ext>
            </a:extLst>
          </cdr:cNvPr>
          <cdr:cNvCxnSpPr/>
        </cdr:nvCxnSpPr>
        <cdr:spPr>
          <a:xfrm xmlns:a="http://schemas.openxmlformats.org/drawingml/2006/main" flipV="1">
            <a:off x="1993665" y="1669148"/>
            <a:ext cx="774504" cy="192642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ED7D3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5" name="Straight Arrow Connector 4">
            <a:extLst xmlns:a="http://schemas.openxmlformats.org/drawingml/2006/main">
              <a:ext uri="{FF2B5EF4-FFF2-40B4-BE49-F238E27FC236}">
                <a16:creationId xmlns="" xmlns:a16="http://schemas.microsoft.com/office/drawing/2014/main" id="{5B7860AF-DC1A-4D0C-AA76-B8B08645CFBC}"/>
              </a:ext>
            </a:extLst>
          </cdr:cNvPr>
          <cdr:cNvCxnSpPr/>
        </cdr:nvCxnSpPr>
        <cdr:spPr>
          <a:xfrm xmlns:a="http://schemas.openxmlformats.org/drawingml/2006/main" flipV="1">
            <a:off x="2757699" y="601096"/>
            <a:ext cx="870327" cy="1073561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ED7D31"/>
            </a:solidFill>
            <a:prstDash val="dash"/>
            <a:tailEnd type="triangle"/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6" name="Straight Connector 5">
            <a:extLst xmlns:a="http://schemas.openxmlformats.org/drawingml/2006/main">
              <a:ext uri="{FF2B5EF4-FFF2-40B4-BE49-F238E27FC236}">
                <a16:creationId xmlns="" xmlns:a16="http://schemas.microsoft.com/office/drawing/2014/main" id="{00E1E58F-B344-4729-B3F6-B5D7E5832BB0}"/>
              </a:ext>
            </a:extLst>
          </cdr:cNvPr>
          <cdr:cNvCxnSpPr/>
        </cdr:nvCxnSpPr>
        <cdr:spPr>
          <a:xfrm xmlns:a="http://schemas.openxmlformats.org/drawingml/2006/main" flipV="1">
            <a:off x="505569" y="1954173"/>
            <a:ext cx="741227" cy="110074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ED7D3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27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80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35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28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17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42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86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076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59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34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31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75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97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40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63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70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0985"/>
          </a:solidFill>
        </p:spPr>
      </p:sp>
      <p:sp>
        <p:nvSpPr>
          <p:cNvPr id="20" name="object 2"/>
          <p:cNvSpPr txBox="1"/>
          <p:nvPr/>
        </p:nvSpPr>
        <p:spPr>
          <a:xfrm>
            <a:off x="451884" y="2085899"/>
            <a:ext cx="824241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lang="ru-RU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КОНКУРЕНТОСПОСОБНОСТИ ТУРИСТСКИХ УСЛУГ ИРКУТСКОЙ ОБЛАСТИ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6728" y="647520"/>
            <a:ext cx="772617" cy="959391"/>
          </a:xfrm>
          <a:prstGeom prst="rect">
            <a:avLst/>
          </a:prstGeom>
        </p:spPr>
      </p:pic>
      <p:sp>
        <p:nvSpPr>
          <p:cNvPr id="22" name="object 4"/>
          <p:cNvSpPr/>
          <p:nvPr/>
        </p:nvSpPr>
        <p:spPr>
          <a:xfrm flipV="1">
            <a:off x="660828" y="1924192"/>
            <a:ext cx="7814662" cy="45719"/>
          </a:xfrm>
          <a:custGeom>
            <a:avLst/>
            <a:gdLst/>
            <a:ahLst/>
            <a:cxnLst/>
            <a:rect l="l" t="t" r="r" b="b"/>
            <a:pathLst>
              <a:path w="10828020">
                <a:moveTo>
                  <a:pt x="0" y="0"/>
                </a:moveTo>
                <a:lnTo>
                  <a:pt x="10827766" y="0"/>
                </a:lnTo>
              </a:path>
            </a:pathLst>
          </a:custGeom>
          <a:ln w="19812">
            <a:solidFill>
              <a:srgbClr val="76707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6"/>
          <p:cNvSpPr txBox="1"/>
          <p:nvPr/>
        </p:nvSpPr>
        <p:spPr>
          <a:xfrm>
            <a:off x="492828" y="3977324"/>
            <a:ext cx="685218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 </a:t>
            </a:r>
            <a:r>
              <a:rPr lang="ru-RU" sz="14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Анчугин</a:t>
            </a:r>
            <a:r>
              <a:rPr lang="ru-RU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ru-RU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Председателя Правительства Иркутской области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</p:spPr>
      </p:sp>
      <p:sp>
        <p:nvSpPr>
          <p:cNvPr id="54" name="Shape 61"/>
          <p:cNvSpPr/>
          <p:nvPr/>
        </p:nvSpPr>
        <p:spPr>
          <a:xfrm>
            <a:off x="275565" y="948313"/>
            <a:ext cx="2043113" cy="2539646"/>
          </a:xfrm>
          <a:prstGeom prst="roundRect">
            <a:avLst>
              <a:gd name="adj" fmla="val 8333"/>
            </a:avLst>
          </a:prstGeom>
          <a:solidFill>
            <a:srgbClr val="160985"/>
          </a:solidFill>
        </p:spPr>
      </p:sp>
      <p:sp>
        <p:nvSpPr>
          <p:cNvPr id="4" name="Text 2"/>
          <p:cNvSpPr/>
          <p:nvPr/>
        </p:nvSpPr>
        <p:spPr>
          <a:xfrm>
            <a:off x="7424706" y="285750"/>
            <a:ext cx="314325" cy="785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600" b="1" kern="0" spc="30" dirty="0">
                <a:solidFill>
                  <a:srgbClr val="858585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ИРКУТСКАЯ ОБЛАСТЬ</a:t>
            </a:r>
            <a:endParaRPr lang="en-US" sz="600" dirty="0"/>
          </a:p>
        </p:txBody>
      </p:sp>
      <p:sp>
        <p:nvSpPr>
          <p:cNvPr id="5" name="Text 3"/>
          <p:cNvSpPr/>
          <p:nvPr/>
        </p:nvSpPr>
        <p:spPr>
          <a:xfrm>
            <a:off x="8593931" y="285750"/>
            <a:ext cx="178594" cy="785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0" dirty="0">
                <a:solidFill>
                  <a:srgbClr val="858585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2026</a:t>
            </a:r>
            <a:endParaRPr lang="en-US" sz="600" dirty="0"/>
          </a:p>
        </p:txBody>
      </p:sp>
      <p:sp>
        <p:nvSpPr>
          <p:cNvPr id="8" name="Text 6"/>
          <p:cNvSpPr/>
          <p:nvPr/>
        </p:nvSpPr>
        <p:spPr>
          <a:xfrm>
            <a:off x="407908" y="1377189"/>
            <a:ext cx="2278142" cy="153590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410"/>
              </a:lnSpc>
              <a:buNone/>
            </a:pPr>
            <a:r>
              <a:rPr lang="en-US" sz="2365" kern="0" spc="-94" dirty="0" err="1">
                <a:solidFill>
                  <a:schemeClr val="bg1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Самые</a:t>
            </a:r>
            <a:r>
              <a:rPr lang="en-US" sz="2365" kern="0" spc="-94" dirty="0">
                <a:solidFill>
                  <a:schemeClr val="bg1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 </a:t>
            </a:r>
            <a:r>
              <a:rPr lang="ru-RU" sz="2365" kern="0" spc="-94" dirty="0">
                <a:solidFill>
                  <a:schemeClr val="bg1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популярные направления </a:t>
            </a:r>
            <a:r>
              <a:rPr lang="en-US" sz="2365" kern="0" spc="-94" dirty="0" err="1">
                <a:solidFill>
                  <a:schemeClr val="bg1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туризма</a:t>
            </a:r>
            <a:r>
              <a:rPr lang="en-US" sz="2365" kern="0" spc="-94" dirty="0">
                <a:solidFill>
                  <a:schemeClr val="bg1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 </a:t>
            </a:r>
            <a:endParaRPr lang="ru-RU" sz="2365" kern="0" spc="-94" dirty="0">
              <a:solidFill>
                <a:schemeClr val="bg1"/>
              </a:solidFill>
              <a:latin typeface="Inter" panose="020B0604020202020204" pitchFamily="34" charset="0"/>
              <a:ea typeface="Inter" panose="020B0604020202020204" pitchFamily="34" charset="-122"/>
              <a:cs typeface="Inter" panose="020B0604020202020204" pitchFamily="34" charset="-120"/>
            </a:endParaRPr>
          </a:p>
          <a:p>
            <a:pPr marL="0" indent="0" algn="l" latinLnBrk="0">
              <a:lnSpc>
                <a:spcPts val="2410"/>
              </a:lnSpc>
              <a:buNone/>
            </a:pPr>
            <a:r>
              <a:rPr lang="en-US" sz="2365" kern="0" spc="-94" dirty="0">
                <a:solidFill>
                  <a:schemeClr val="bg1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в </a:t>
            </a:r>
            <a:r>
              <a:rPr lang="ru-RU" sz="2365" kern="0" spc="-94" dirty="0">
                <a:solidFill>
                  <a:schemeClr val="bg1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регионе</a:t>
            </a:r>
          </a:p>
          <a:p>
            <a:pPr marL="0" indent="0" algn="l" latinLnBrk="0">
              <a:lnSpc>
                <a:spcPts val="2410"/>
              </a:lnSpc>
              <a:buNone/>
            </a:pPr>
            <a:r>
              <a:rPr lang="en-US" sz="2365" kern="0" spc="-94" dirty="0">
                <a:solidFill>
                  <a:schemeClr val="bg1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в 2026 году</a:t>
            </a:r>
            <a:endParaRPr lang="en-US" sz="2365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2736410" y="655420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b="1" kern="0" spc="-11" dirty="0" err="1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Гастрон</a:t>
            </a:r>
            <a:r>
              <a:rPr lang="ru-RU" sz="1125" b="1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омический</a:t>
            </a:r>
            <a:endParaRPr lang="en-US" sz="1125" dirty="0"/>
          </a:p>
        </p:txBody>
      </p:sp>
      <p:sp>
        <p:nvSpPr>
          <p:cNvPr id="10" name="Shape 8"/>
          <p:cNvSpPr/>
          <p:nvPr/>
        </p:nvSpPr>
        <p:spPr>
          <a:xfrm>
            <a:off x="4129088" y="712570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11" name="Shape 9"/>
          <p:cNvSpPr/>
          <p:nvPr/>
        </p:nvSpPr>
        <p:spPr>
          <a:xfrm>
            <a:off x="4129088" y="712570"/>
            <a:ext cx="1290790" cy="571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rgbClr val="ED7D31"/>
            </a:solidFill>
          </a:ln>
        </p:spPr>
      </p:sp>
      <p:sp>
        <p:nvSpPr>
          <p:cNvPr id="12" name="Text 10"/>
          <p:cNvSpPr/>
          <p:nvPr/>
        </p:nvSpPr>
        <p:spPr>
          <a:xfrm>
            <a:off x="6229350" y="655420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65%</a:t>
            </a:r>
            <a:endParaRPr lang="en-US" sz="1125" dirty="0"/>
          </a:p>
        </p:txBody>
      </p:sp>
      <p:sp>
        <p:nvSpPr>
          <p:cNvPr id="13" name="Text 11"/>
          <p:cNvSpPr/>
          <p:nvPr/>
        </p:nvSpPr>
        <p:spPr>
          <a:xfrm>
            <a:off x="2736410" y="1034038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Автомобильный</a:t>
            </a:r>
            <a:endParaRPr lang="en-US" sz="1125" dirty="0"/>
          </a:p>
        </p:txBody>
      </p:sp>
      <p:sp>
        <p:nvSpPr>
          <p:cNvPr id="14" name="Shape 12"/>
          <p:cNvSpPr/>
          <p:nvPr/>
        </p:nvSpPr>
        <p:spPr>
          <a:xfrm>
            <a:off x="4129088" y="1098332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15" name="Shape 13"/>
          <p:cNvSpPr/>
          <p:nvPr/>
        </p:nvSpPr>
        <p:spPr>
          <a:xfrm>
            <a:off x="4129088" y="1098332"/>
            <a:ext cx="1012741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16" name="Text 14"/>
          <p:cNvSpPr/>
          <p:nvPr/>
        </p:nvSpPr>
        <p:spPr>
          <a:xfrm>
            <a:off x="6229350" y="1034038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51%</a:t>
            </a:r>
            <a:endParaRPr lang="en-US" sz="1125" dirty="0"/>
          </a:p>
        </p:txBody>
      </p:sp>
      <p:sp>
        <p:nvSpPr>
          <p:cNvPr id="17" name="Text 15"/>
          <p:cNvSpPr/>
          <p:nvPr/>
        </p:nvSpPr>
        <p:spPr>
          <a:xfrm>
            <a:off x="2736410" y="1398370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Деловой</a:t>
            </a:r>
            <a:endParaRPr lang="en-US" sz="1125" dirty="0"/>
          </a:p>
        </p:txBody>
      </p:sp>
      <p:sp>
        <p:nvSpPr>
          <p:cNvPr id="18" name="Shape 16"/>
          <p:cNvSpPr/>
          <p:nvPr/>
        </p:nvSpPr>
        <p:spPr>
          <a:xfrm>
            <a:off x="4129088" y="1462663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19" name="Shape 17"/>
          <p:cNvSpPr/>
          <p:nvPr/>
        </p:nvSpPr>
        <p:spPr>
          <a:xfrm>
            <a:off x="4129088" y="1462663"/>
            <a:ext cx="973114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0" name="Text 18"/>
          <p:cNvSpPr/>
          <p:nvPr/>
        </p:nvSpPr>
        <p:spPr>
          <a:xfrm>
            <a:off x="6229350" y="1398370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49%</a:t>
            </a:r>
            <a:endParaRPr lang="en-US" sz="1125" dirty="0"/>
          </a:p>
        </p:txBody>
      </p:sp>
      <p:sp>
        <p:nvSpPr>
          <p:cNvPr id="21" name="Text 19"/>
          <p:cNvSpPr/>
          <p:nvPr/>
        </p:nvSpPr>
        <p:spPr>
          <a:xfrm>
            <a:off x="2736410" y="1762701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Событийный</a:t>
            </a:r>
            <a:endParaRPr lang="en-US" sz="1125" dirty="0"/>
          </a:p>
        </p:txBody>
      </p:sp>
      <p:sp>
        <p:nvSpPr>
          <p:cNvPr id="22" name="Shape 20"/>
          <p:cNvSpPr/>
          <p:nvPr/>
        </p:nvSpPr>
        <p:spPr>
          <a:xfrm>
            <a:off x="4129088" y="1826995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23" name="Shape 21"/>
          <p:cNvSpPr/>
          <p:nvPr/>
        </p:nvSpPr>
        <p:spPr>
          <a:xfrm>
            <a:off x="4129088" y="1826995"/>
            <a:ext cx="933374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4" name="Text 22"/>
          <p:cNvSpPr/>
          <p:nvPr/>
        </p:nvSpPr>
        <p:spPr>
          <a:xfrm>
            <a:off x="6229350" y="1762701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47%</a:t>
            </a:r>
            <a:endParaRPr lang="en-US" sz="1125" dirty="0"/>
          </a:p>
        </p:txBody>
      </p:sp>
      <p:sp>
        <p:nvSpPr>
          <p:cNvPr id="25" name="Text 23"/>
          <p:cNvSpPr/>
          <p:nvPr/>
        </p:nvSpPr>
        <p:spPr>
          <a:xfrm>
            <a:off x="2736410" y="2127032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Экотуризм</a:t>
            </a:r>
            <a:endParaRPr lang="en-US" sz="1125" dirty="0"/>
          </a:p>
        </p:txBody>
      </p:sp>
      <p:sp>
        <p:nvSpPr>
          <p:cNvPr id="26" name="Shape 24"/>
          <p:cNvSpPr/>
          <p:nvPr/>
        </p:nvSpPr>
        <p:spPr>
          <a:xfrm>
            <a:off x="4129088" y="2191326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27" name="Shape 25"/>
          <p:cNvSpPr/>
          <p:nvPr/>
        </p:nvSpPr>
        <p:spPr>
          <a:xfrm>
            <a:off x="4129088" y="2191326"/>
            <a:ext cx="834033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8" name="Text 26"/>
          <p:cNvSpPr/>
          <p:nvPr/>
        </p:nvSpPr>
        <p:spPr>
          <a:xfrm>
            <a:off x="6229350" y="2127032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42%</a:t>
            </a:r>
            <a:endParaRPr lang="en-US" sz="1125" dirty="0"/>
          </a:p>
        </p:txBody>
      </p:sp>
      <p:sp>
        <p:nvSpPr>
          <p:cNvPr id="29" name="Text 27"/>
          <p:cNvSpPr/>
          <p:nvPr/>
        </p:nvSpPr>
        <p:spPr>
          <a:xfrm>
            <a:off x="2736410" y="2491363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Активный</a:t>
            </a:r>
            <a:endParaRPr lang="en-US" sz="1125" dirty="0"/>
          </a:p>
        </p:txBody>
      </p:sp>
      <p:sp>
        <p:nvSpPr>
          <p:cNvPr id="30" name="Shape 28"/>
          <p:cNvSpPr/>
          <p:nvPr/>
        </p:nvSpPr>
        <p:spPr>
          <a:xfrm>
            <a:off x="4129088" y="2555657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31" name="Shape 29"/>
          <p:cNvSpPr/>
          <p:nvPr/>
        </p:nvSpPr>
        <p:spPr>
          <a:xfrm>
            <a:off x="4129088" y="2555657"/>
            <a:ext cx="794299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32" name="Text 30"/>
          <p:cNvSpPr/>
          <p:nvPr/>
        </p:nvSpPr>
        <p:spPr>
          <a:xfrm>
            <a:off x="6229350" y="2491363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40%</a:t>
            </a:r>
            <a:endParaRPr lang="en-US" sz="1125" dirty="0"/>
          </a:p>
        </p:txBody>
      </p:sp>
      <p:sp>
        <p:nvSpPr>
          <p:cNvPr id="33" name="Text 31"/>
          <p:cNvSpPr/>
          <p:nvPr/>
        </p:nvSpPr>
        <p:spPr>
          <a:xfrm>
            <a:off x="2736410" y="2855695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Семейный</a:t>
            </a:r>
            <a:endParaRPr lang="en-US" sz="1125" dirty="0"/>
          </a:p>
        </p:txBody>
      </p:sp>
      <p:sp>
        <p:nvSpPr>
          <p:cNvPr id="34" name="Shape 32"/>
          <p:cNvSpPr/>
          <p:nvPr/>
        </p:nvSpPr>
        <p:spPr>
          <a:xfrm>
            <a:off x="4129088" y="2919988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35" name="Shape 33"/>
          <p:cNvSpPr/>
          <p:nvPr/>
        </p:nvSpPr>
        <p:spPr>
          <a:xfrm>
            <a:off x="4129088" y="2919988"/>
            <a:ext cx="734799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36" name="Text 34"/>
          <p:cNvSpPr/>
          <p:nvPr/>
        </p:nvSpPr>
        <p:spPr>
          <a:xfrm>
            <a:off x="6229350" y="2855695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37%</a:t>
            </a:r>
            <a:endParaRPr lang="en-US" sz="1125" dirty="0"/>
          </a:p>
        </p:txBody>
      </p:sp>
      <p:sp>
        <p:nvSpPr>
          <p:cNvPr id="37" name="Text 35"/>
          <p:cNvSpPr/>
          <p:nvPr/>
        </p:nvSpPr>
        <p:spPr>
          <a:xfrm>
            <a:off x="2736410" y="3220026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Промышленный</a:t>
            </a:r>
            <a:endParaRPr lang="en-US" sz="1125" dirty="0"/>
          </a:p>
        </p:txBody>
      </p:sp>
      <p:sp>
        <p:nvSpPr>
          <p:cNvPr id="38" name="Shape 36"/>
          <p:cNvSpPr/>
          <p:nvPr/>
        </p:nvSpPr>
        <p:spPr>
          <a:xfrm>
            <a:off x="4129088" y="3284320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39" name="Shape 37"/>
          <p:cNvSpPr/>
          <p:nvPr/>
        </p:nvSpPr>
        <p:spPr>
          <a:xfrm>
            <a:off x="4129088" y="3284320"/>
            <a:ext cx="555984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40" name="Text 38"/>
          <p:cNvSpPr/>
          <p:nvPr/>
        </p:nvSpPr>
        <p:spPr>
          <a:xfrm>
            <a:off x="6229350" y="3220026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28%</a:t>
            </a:r>
            <a:endParaRPr lang="en-US" sz="1125" dirty="0"/>
          </a:p>
        </p:txBody>
      </p:sp>
      <p:sp>
        <p:nvSpPr>
          <p:cNvPr id="41" name="Text 39"/>
          <p:cNvSpPr/>
          <p:nvPr/>
        </p:nvSpPr>
        <p:spPr>
          <a:xfrm>
            <a:off x="2736410" y="3584357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Круизы и яхтинг</a:t>
            </a:r>
            <a:endParaRPr lang="en-US" sz="1125" dirty="0"/>
          </a:p>
        </p:txBody>
      </p:sp>
      <p:sp>
        <p:nvSpPr>
          <p:cNvPr id="42" name="Shape 40"/>
          <p:cNvSpPr/>
          <p:nvPr/>
        </p:nvSpPr>
        <p:spPr>
          <a:xfrm>
            <a:off x="4129088" y="3648651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43" name="Shape 41"/>
          <p:cNvSpPr/>
          <p:nvPr/>
        </p:nvSpPr>
        <p:spPr>
          <a:xfrm>
            <a:off x="4129088" y="3648651"/>
            <a:ext cx="456754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44" name="Text 42"/>
          <p:cNvSpPr/>
          <p:nvPr/>
        </p:nvSpPr>
        <p:spPr>
          <a:xfrm>
            <a:off x="6229350" y="3584357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23%</a:t>
            </a:r>
            <a:endParaRPr lang="en-US" sz="1125" dirty="0"/>
          </a:p>
        </p:txBody>
      </p:sp>
      <p:sp>
        <p:nvSpPr>
          <p:cNvPr id="45" name="Text 43"/>
          <p:cNvSpPr/>
          <p:nvPr/>
        </p:nvSpPr>
        <p:spPr>
          <a:xfrm>
            <a:off x="2736410" y="3948688"/>
            <a:ext cx="1214438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kern="0" spc="-11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Паломничество</a:t>
            </a:r>
            <a:endParaRPr lang="en-US" sz="1125" dirty="0"/>
          </a:p>
        </p:txBody>
      </p:sp>
      <p:sp>
        <p:nvSpPr>
          <p:cNvPr id="46" name="Shape 44"/>
          <p:cNvSpPr/>
          <p:nvPr/>
        </p:nvSpPr>
        <p:spPr>
          <a:xfrm>
            <a:off x="4129088" y="4012982"/>
            <a:ext cx="1985963" cy="42863"/>
          </a:xfrm>
          <a:prstGeom prst="roundRect">
            <a:avLst>
              <a:gd name="adj" fmla="val 49999"/>
            </a:avLst>
          </a:prstGeom>
          <a:solidFill>
            <a:srgbClr val="E9E8E4"/>
          </a:solidFill>
        </p:spPr>
      </p:sp>
      <p:sp>
        <p:nvSpPr>
          <p:cNvPr id="47" name="Shape 45"/>
          <p:cNvSpPr/>
          <p:nvPr/>
        </p:nvSpPr>
        <p:spPr>
          <a:xfrm>
            <a:off x="4129088" y="4012982"/>
            <a:ext cx="417016" cy="42863"/>
          </a:xfrm>
          <a:prstGeom prst="roundRect">
            <a:avLst>
              <a:gd name="adj" fmla="val 49999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48" name="Text 46"/>
          <p:cNvSpPr/>
          <p:nvPr/>
        </p:nvSpPr>
        <p:spPr>
          <a:xfrm>
            <a:off x="6229350" y="3948688"/>
            <a:ext cx="314325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Inter" panose="020B0604020202020204" pitchFamily="34" charset="0"/>
                <a:ea typeface="Inter" panose="020B0604020202020204" pitchFamily="34" charset="-122"/>
                <a:cs typeface="Inter" panose="020B0604020202020204" pitchFamily="34" charset="-120"/>
              </a:rPr>
              <a:t>21%</a:t>
            </a:r>
            <a:endParaRPr lang="en-US" sz="1125" dirty="0"/>
          </a:p>
        </p:txBody>
      </p:sp>
      <p:pic>
        <p:nvPicPr>
          <p:cNvPr id="4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425" y="571500"/>
            <a:ext cx="1943100" cy="4229100"/>
          </a:xfrm>
          <a:prstGeom prst="rect">
            <a:avLst/>
          </a:prstGeom>
        </p:spPr>
      </p:pic>
      <p:sp>
        <p:nvSpPr>
          <p:cNvPr id="52" name="Shape 2"/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53" name="Text 3"/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02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0" name="Kicker"/>
          <p:cNvSpPr/>
          <p:nvPr/>
        </p:nvSpPr>
        <p:spPr>
          <a:xfrm>
            <a:off x="641535" y="287152"/>
            <a:ext cx="1600000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620" b="1" kern="0" spc="5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НАПРАВЛЕНИЯ ТУРИЗМА</a:t>
            </a:r>
          </a:p>
        </p:txBody>
      </p:sp>
      <p:sp>
        <p:nvSpPr>
          <p:cNvPr id="301" name="Summary"/>
          <p:cNvSpPr txBox="1"/>
          <p:nvPr/>
        </p:nvSpPr>
        <p:spPr>
          <a:xfrm>
            <a:off x="275565" y="4377313"/>
            <a:ext cx="6248400" cy="64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3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Регион представляет все официальные направления туризма; наибольший спрос — на гастрономическое, автомобильное и деловое.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2900" y="257175"/>
            <a:ext cx="8458200" cy="235744"/>
          </a:xfrm>
          <a:prstGeom prst="rect">
            <a:avLst/>
          </a:prstGeom>
        </p:spPr>
      </p:sp>
      <p:sp>
        <p:nvSpPr>
          <p:cNvPr id="4" name="Shape 2"/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5" name="Text 3"/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</a:t>
            </a:r>
            <a:r>
              <a:rPr lang="ru-RU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1535" y="287152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20" b="1" kern="0" spc="5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АНАЛИТИЧЕСКИЙ ОБЗОР</a:t>
            </a:r>
            <a:endParaRPr lang="en-US" sz="62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57187" y="468827"/>
            <a:ext cx="8601075" cy="2857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2200" b="1" kern="0" spc="-6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Индикаторы</a:t>
            </a:r>
            <a:r>
              <a:rPr lang="en-US" sz="2200" b="1" kern="0" spc="-6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2200" b="1" kern="0" spc="-6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состояния</a:t>
            </a:r>
            <a:r>
              <a:rPr lang="en-US" sz="2200" b="1" kern="0" spc="-6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туристической отрасли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42900" y="888155"/>
            <a:ext cx="4143375" cy="3153789"/>
          </a:xfrm>
          <a:prstGeom prst="roundRect">
            <a:avLst>
              <a:gd name="adj" fmla="val 4484"/>
            </a:avLst>
          </a:prstGeom>
          <a:solidFill>
            <a:srgbClr val="EFEDE8"/>
          </a:solidFill>
        </p:spPr>
      </p:sp>
      <p:sp>
        <p:nvSpPr>
          <p:cNvPr id="10" name="Text 8"/>
          <p:cNvSpPr/>
          <p:nvPr/>
        </p:nvSpPr>
        <p:spPr>
          <a:xfrm>
            <a:off x="514350" y="1045317"/>
            <a:ext cx="3800475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20" b="1" kern="0" spc="37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ТУРИСТСКО-ЭКСКУРСИОННЫЙ ПОТОК (ТЫС</a:t>
            </a:r>
            <a:r>
              <a:rPr lang="ru-RU" sz="620" b="1" kern="0" spc="37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r>
              <a:rPr lang="en-US" sz="620" b="1" kern="0" spc="37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ЧЕЛ)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63563" y="3635727"/>
            <a:ext cx="8858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2016 г.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27083" y="3771458"/>
            <a:ext cx="885825" cy="1928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50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1 528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61164" y="3635727"/>
            <a:ext cx="8858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2019 г.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24684" y="3771458"/>
            <a:ext cx="885825" cy="1928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50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1 728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895435" y="3635727"/>
            <a:ext cx="8858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2024 г.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758955" y="3771458"/>
            <a:ext cx="885825" cy="1928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50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1 850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814330" y="3553839"/>
            <a:ext cx="8858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</a:t>
            </a:r>
            <a:r>
              <a:rPr lang="ru-RU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36</a:t>
            </a:r>
            <a:r>
              <a:rPr lang="en-US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г.</a:t>
            </a:r>
            <a:r>
              <a:rPr lang="ru-RU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/>
            </a:r>
            <a:br>
              <a:rPr lang="ru-RU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(план)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677850" y="3771458"/>
            <a:ext cx="885825" cy="1928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350" b="1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</a:t>
            </a:r>
            <a:r>
              <a:rPr lang="en-US" sz="1350" b="1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350" b="1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60</a:t>
            </a:r>
            <a:r>
              <a:rPr lang="en-US" sz="1350" b="1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657725" y="888154"/>
            <a:ext cx="4143375" cy="657225"/>
          </a:xfrm>
          <a:prstGeom prst="roundRect">
            <a:avLst>
              <a:gd name="adj" fmla="val 21739"/>
            </a:avLst>
          </a:prstGeom>
          <a:solidFill>
            <a:srgbClr val="160985"/>
          </a:solidFill>
        </p:spPr>
      </p:sp>
      <p:sp>
        <p:nvSpPr>
          <p:cNvPr id="28" name="Text 26"/>
          <p:cNvSpPr/>
          <p:nvPr/>
        </p:nvSpPr>
        <p:spPr>
          <a:xfrm>
            <a:off x="4829175" y="1031029"/>
            <a:ext cx="1250156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20" kern="0" spc="37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ТУРПОТОК В СФО</a:t>
            </a:r>
            <a:r>
              <a:rPr lang="ru-RU" sz="620" kern="0" spc="37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ПО ИТОГАМ 2025 ГОДА*</a:t>
            </a:r>
            <a:endParaRPr lang="en-US" sz="620" dirty="0">
              <a:solidFill>
                <a:schemeClr val="accent3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829175" y="1159617"/>
            <a:ext cx="1250156" cy="2428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575" kern="0" spc="-47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12,5 </a:t>
            </a:r>
            <a:r>
              <a:rPr lang="en-US" sz="1575" kern="0" spc="-47" dirty="0" err="1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млн</a:t>
            </a:r>
            <a:r>
              <a:rPr lang="en-US" sz="1575" kern="0" spc="-47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575" kern="0" spc="-47" dirty="0" err="1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чел</a:t>
            </a:r>
            <a:endParaRPr lang="en-US" sz="15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4723159" y="1643527"/>
            <a:ext cx="4084515" cy="75514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b="1" kern="0" spc="37" dirty="0">
                <a:latin typeface="Arial" panose="020B0604020202020204" pitchFamily="34" charset="0"/>
                <a:cs typeface="Arial" panose="020B0604020202020204" pitchFamily="34" charset="0"/>
              </a:rPr>
              <a:t>ДОЛЯ ИРКУТСКОЙ ОБЛАСТИ В СТРУКТУРЕ</a:t>
            </a:r>
            <a:br>
              <a:rPr lang="ru-RU" sz="1400" b="1" kern="0" spc="37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kern="0" spc="37" dirty="0">
                <a:latin typeface="Arial" panose="020B0604020202020204" pitchFamily="34" charset="0"/>
                <a:cs typeface="Arial" panose="020B0604020202020204" pitchFamily="34" charset="0"/>
              </a:rPr>
              <a:t>ТУРПОТОКА СФО* </a:t>
            </a:r>
            <a:br>
              <a:rPr lang="ru-RU" sz="1400" b="1" kern="0" spc="37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kern="0" spc="37" dirty="0">
                <a:latin typeface="Arial" panose="020B0604020202020204" pitchFamily="34" charset="0"/>
                <a:cs typeface="Arial" panose="020B0604020202020204" pitchFamily="34" charset="0"/>
              </a:rPr>
              <a:t>*(по числу ночевок)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757616" y="2409664"/>
            <a:ext cx="3800475" cy="207169"/>
          </a:xfrm>
          <a:prstGeom prst="rect">
            <a:avLst/>
          </a:prstGeom>
        </p:spPr>
      </p:sp>
      <p:sp>
        <p:nvSpPr>
          <p:cNvPr id="37" name="Text 35"/>
          <p:cNvSpPr/>
          <p:nvPr/>
        </p:nvSpPr>
        <p:spPr>
          <a:xfrm>
            <a:off x="4757616" y="2416808"/>
            <a:ext cx="1164431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Новосибирская область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477719" y="2416808"/>
            <a:ext cx="44291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3 077 769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8421790" y="2420748"/>
            <a:ext cx="314325" cy="171450"/>
          </a:xfrm>
          <a:prstGeom prst="roundRect">
            <a:avLst>
              <a:gd name="adj" fmla="val 30000"/>
            </a:avLst>
          </a:prstGeom>
          <a:solidFill>
            <a:srgbClr val="ED7D31"/>
          </a:solidFill>
        </p:spPr>
      </p:sp>
      <p:sp>
        <p:nvSpPr>
          <p:cNvPr id="40" name="Text 38"/>
          <p:cNvSpPr/>
          <p:nvPr/>
        </p:nvSpPr>
        <p:spPr>
          <a:xfrm>
            <a:off x="8421790" y="2420748"/>
            <a:ext cx="314325" cy="171450"/>
          </a:xfrm>
          <a:prstGeom prst="rect">
            <a:avLst/>
          </a:prstGeom>
          <a:noFill/>
        </p:spPr>
        <p:txBody>
          <a:bodyPr wrap="none" lIns="28575" tIns="14288" rIns="28575" bIns="14288" rtlCol="0" anchor="t"/>
          <a:lstStyle/>
          <a:p>
            <a:pPr marL="0" indent="0" algn="ctr" latinLnBrk="0">
              <a:buNone/>
            </a:pPr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25%</a:t>
            </a:r>
            <a:endParaRPr lang="en-US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4757616" y="2688271"/>
            <a:ext cx="3800475" cy="207169"/>
          </a:xfrm>
          <a:prstGeom prst="rect">
            <a:avLst/>
          </a:prstGeom>
        </p:spPr>
      </p:sp>
      <p:sp>
        <p:nvSpPr>
          <p:cNvPr id="43" name="Text 41"/>
          <p:cNvSpPr/>
          <p:nvPr/>
        </p:nvSpPr>
        <p:spPr>
          <a:xfrm>
            <a:off x="4757616" y="2695414"/>
            <a:ext cx="928688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Красноярский край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7499150" y="2695414"/>
            <a:ext cx="421481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1 887 725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8421790" y="2699355"/>
            <a:ext cx="314325" cy="171450"/>
          </a:xfrm>
          <a:prstGeom prst="roundRect">
            <a:avLst>
              <a:gd name="adj" fmla="val 30000"/>
            </a:avLst>
          </a:prstGeom>
          <a:solidFill>
            <a:srgbClr val="FBFAF7"/>
          </a:solidFill>
        </p:spPr>
      </p:sp>
      <p:sp>
        <p:nvSpPr>
          <p:cNvPr id="46" name="Text 44"/>
          <p:cNvSpPr/>
          <p:nvPr/>
        </p:nvSpPr>
        <p:spPr>
          <a:xfrm>
            <a:off x="8421790" y="2699355"/>
            <a:ext cx="314325" cy="171450"/>
          </a:xfrm>
          <a:prstGeom prst="rect">
            <a:avLst/>
          </a:prstGeom>
          <a:noFill/>
        </p:spPr>
        <p:txBody>
          <a:bodyPr wrap="none" lIns="28575" tIns="14288" rIns="28575" bIns="14288" rtlCol="0" anchor="t"/>
          <a:lstStyle/>
          <a:p>
            <a:pPr marL="0" indent="0" algn="ctr" latinLnBrk="0">
              <a:buNone/>
            </a:pPr>
            <a:r>
              <a:rPr lang="en-US" sz="8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15%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4757616" y="2966877"/>
            <a:ext cx="3800475" cy="207169"/>
          </a:xfrm>
          <a:prstGeom prst="rect">
            <a:avLst/>
          </a:prstGeom>
        </p:spPr>
      </p:sp>
      <p:sp>
        <p:nvSpPr>
          <p:cNvPr id="49" name="Text 47"/>
          <p:cNvSpPr/>
          <p:nvPr/>
        </p:nvSpPr>
        <p:spPr>
          <a:xfrm>
            <a:off x="4757616" y="2974021"/>
            <a:ext cx="757238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Алтайский край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492006" y="2974021"/>
            <a:ext cx="428625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1 684 877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421790" y="2977961"/>
            <a:ext cx="314325" cy="171450"/>
          </a:xfrm>
          <a:prstGeom prst="roundRect">
            <a:avLst>
              <a:gd name="adj" fmla="val 30000"/>
            </a:avLst>
          </a:prstGeom>
          <a:solidFill>
            <a:srgbClr val="FBFAF7"/>
          </a:solidFill>
        </p:spPr>
      </p:sp>
      <p:sp>
        <p:nvSpPr>
          <p:cNvPr id="52" name="Text 50"/>
          <p:cNvSpPr/>
          <p:nvPr/>
        </p:nvSpPr>
        <p:spPr>
          <a:xfrm>
            <a:off x="8421790" y="2977961"/>
            <a:ext cx="314325" cy="171450"/>
          </a:xfrm>
          <a:prstGeom prst="rect">
            <a:avLst/>
          </a:prstGeom>
          <a:noFill/>
        </p:spPr>
        <p:txBody>
          <a:bodyPr wrap="none" lIns="28575" tIns="14288" rIns="28575" bIns="14288" rtlCol="0" anchor="t"/>
          <a:lstStyle/>
          <a:p>
            <a:pPr marL="0" indent="0" algn="ctr" latinLnBrk="0">
              <a:buNone/>
            </a:pPr>
            <a:r>
              <a:rPr lang="en-US" sz="8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14%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4757616" y="3252627"/>
            <a:ext cx="921544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Иркутская область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7477719" y="3252627"/>
            <a:ext cx="44291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300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1 456 892</a:t>
            </a:r>
            <a:endParaRPr 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8421790" y="3256567"/>
            <a:ext cx="314325" cy="171450"/>
          </a:xfrm>
          <a:prstGeom prst="roundRect">
            <a:avLst>
              <a:gd name="adj" fmla="val 30000"/>
            </a:avLst>
          </a:prstGeom>
          <a:solidFill>
            <a:srgbClr val="FBFAF7"/>
          </a:solidFill>
        </p:spPr>
      </p:sp>
      <p:sp>
        <p:nvSpPr>
          <p:cNvPr id="56" name="Text 54"/>
          <p:cNvSpPr/>
          <p:nvPr/>
        </p:nvSpPr>
        <p:spPr>
          <a:xfrm>
            <a:off x="8421790" y="3256567"/>
            <a:ext cx="314325" cy="171450"/>
          </a:xfrm>
          <a:prstGeom prst="rect">
            <a:avLst/>
          </a:prstGeom>
          <a:noFill/>
        </p:spPr>
        <p:txBody>
          <a:bodyPr wrap="none" lIns="28575" tIns="14288" rIns="28575" bIns="14288" rtlCol="0" anchor="t"/>
          <a:lstStyle/>
          <a:p>
            <a:pPr marL="0" indent="0" algn="ctr" latinLnBrk="0">
              <a:buNone/>
            </a:pPr>
            <a:r>
              <a:rPr lang="en-US" sz="8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12%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8" name="Диаграмма 67"/>
          <p:cNvGraphicFramePr/>
          <p:nvPr>
            <p:extLst>
              <p:ext uri="{D42A27DB-BD31-4B8C-83A1-F6EECF244321}">
                <p14:modId xmlns:p14="http://schemas.microsoft.com/office/powerpoint/2010/main" val="1323956630"/>
              </p:ext>
            </p:extLst>
          </p:nvPr>
        </p:nvGraphicFramePr>
        <p:xfrm>
          <a:off x="342900" y="1079283"/>
          <a:ext cx="4058185" cy="2808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7209817" y="3491141"/>
            <a:ext cx="16006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Данные ЕМИСС, 2026</a:t>
            </a:r>
          </a:p>
        </p:txBody>
      </p:sp>
      <p:sp>
        <p:nvSpPr>
          <p:cNvPr id="57" name="Text 15"/>
          <p:cNvSpPr/>
          <p:nvPr/>
        </p:nvSpPr>
        <p:spPr>
          <a:xfrm>
            <a:off x="2609412" y="3639280"/>
            <a:ext cx="8858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</a:t>
            </a:r>
            <a:r>
              <a:rPr lang="ru-RU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5</a:t>
            </a:r>
            <a:r>
              <a:rPr lang="en-US" sz="675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г.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16"/>
          <p:cNvSpPr/>
          <p:nvPr/>
        </p:nvSpPr>
        <p:spPr>
          <a:xfrm>
            <a:off x="2472932" y="3775011"/>
            <a:ext cx="885825" cy="1928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350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</a:t>
            </a:r>
            <a:r>
              <a:rPr lang="en-US" sz="1350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350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17</a:t>
            </a:r>
            <a:r>
              <a:rPr lang="en-US" sz="1350" kern="0" spc="-4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/>
          <p:cNvSpPr/>
          <p:nvPr/>
        </p:nvSpPr>
        <p:spPr>
          <a:xfrm>
            <a:off x="364603" y="4168975"/>
            <a:ext cx="757238" cy="328612"/>
          </a:xfrm>
          <a:prstGeom prst="roundRect">
            <a:avLst>
              <a:gd name="adj" fmla="val 26352"/>
            </a:avLst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4 дня</a:t>
            </a:r>
          </a:p>
        </p:txBody>
      </p:sp>
      <p:sp>
        <p:nvSpPr>
          <p:cNvPr id="48" name="TextBox 29"/>
          <p:cNvSpPr txBox="1"/>
          <p:nvPr/>
        </p:nvSpPr>
        <p:spPr>
          <a:xfrm>
            <a:off x="1165094" y="4061524"/>
            <a:ext cx="2569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средняя продолжительность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пребывания в Иркутской области</a:t>
            </a:r>
          </a:p>
        </p:txBody>
      </p:sp>
      <p:sp>
        <p:nvSpPr>
          <p:cNvPr id="59" name="Прямоугольник: скругленные углы 58"/>
          <p:cNvSpPr/>
          <p:nvPr/>
        </p:nvSpPr>
        <p:spPr>
          <a:xfrm>
            <a:off x="4723159" y="4061524"/>
            <a:ext cx="1342666" cy="328612"/>
          </a:xfrm>
          <a:prstGeom prst="roundRect">
            <a:avLst>
              <a:gd name="adj" fmla="val 26352"/>
            </a:avLst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средний чек</a:t>
            </a:r>
          </a:p>
        </p:txBody>
      </p:sp>
      <p:cxnSp>
        <p:nvCxnSpPr>
          <p:cNvPr id="19" name="Прямая со стрелкой 18"/>
          <p:cNvCxnSpPr>
            <a:endCxn id="22" idx="1"/>
          </p:cNvCxnSpPr>
          <p:nvPr/>
        </p:nvCxnSpPr>
        <p:spPr>
          <a:xfrm flipV="1">
            <a:off x="6065825" y="4041949"/>
            <a:ext cx="458081" cy="164324"/>
          </a:xfrm>
          <a:prstGeom prst="straightConnector1">
            <a:avLst/>
          </a:prstGeom>
          <a:ln w="19050">
            <a:solidFill>
              <a:srgbClr val="1609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6065824" y="4225830"/>
            <a:ext cx="458082" cy="209409"/>
          </a:xfrm>
          <a:prstGeom prst="straightConnector1">
            <a:avLst/>
          </a:prstGeom>
          <a:ln w="19050">
            <a:solidFill>
              <a:srgbClr val="1609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23906" y="3734172"/>
            <a:ext cx="231185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75 000 руб., 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включая услуги</a:t>
            </a:r>
            <a:b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туроператора и экскурсионную программу</a:t>
            </a:r>
          </a:p>
          <a:p>
            <a:pPr algn="r"/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38417" y="4175956"/>
            <a:ext cx="21847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30 000 руб., 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самостоятельный</a:t>
            </a:r>
            <a:b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турист без экскурсионной программы</a:t>
            </a:r>
          </a:p>
          <a:p>
            <a:pPr algn="r"/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Summary"/>
          <p:cNvSpPr txBox="1"/>
          <p:nvPr/>
        </p:nvSpPr>
        <p:spPr>
          <a:xfrm>
            <a:off x="356870" y="4695712"/>
            <a:ext cx="8380095" cy="2724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Дальнейший рост — за счёт продолжительности поездки и увеличения среднего чека.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39B5D99F-8CE5-4D87-9C74-0942BD1E3B39}"/>
              </a:ext>
            </a:extLst>
          </p:cNvPr>
          <p:cNvCxnSpPr/>
          <p:nvPr/>
        </p:nvCxnSpPr>
        <p:spPr>
          <a:xfrm>
            <a:off x="4700155" y="3724667"/>
            <a:ext cx="4035960" cy="0"/>
          </a:xfrm>
          <a:prstGeom prst="line">
            <a:avLst/>
          </a:prstGeom>
          <a:ln>
            <a:solidFill>
              <a:srgbClr val="C9C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</p:spPr>
      </p:sp>
      <p:sp>
        <p:nvSpPr>
          <p:cNvPr id="7" name="Shape 5"/>
          <p:cNvSpPr/>
          <p:nvPr/>
        </p:nvSpPr>
        <p:spPr>
          <a:xfrm>
            <a:off x="342900" y="977718"/>
            <a:ext cx="2043113" cy="1714500"/>
          </a:xfrm>
          <a:prstGeom prst="roundRect">
            <a:avLst>
              <a:gd name="adj" fmla="val 8333"/>
            </a:avLst>
          </a:prstGeom>
          <a:solidFill>
            <a:srgbClr val="EFEDE8"/>
          </a:solidFill>
        </p:spPr>
      </p:sp>
      <p:sp>
        <p:nvSpPr>
          <p:cNvPr id="8" name="Text 6"/>
          <p:cNvSpPr/>
          <p:nvPr/>
        </p:nvSpPr>
        <p:spPr>
          <a:xfrm>
            <a:off x="485775" y="1106306"/>
            <a:ext cx="728663" cy="1571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Гостиницы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771650" y="1106306"/>
            <a:ext cx="471488" cy="157163"/>
          </a:xfrm>
          <a:prstGeom prst="roundRect">
            <a:avLst>
              <a:gd name="adj" fmla="val 50000"/>
            </a:avLst>
          </a:prstGeom>
          <a:solidFill>
            <a:srgbClr val="000000">
              <a:alpha val="6000"/>
            </a:srgbClr>
          </a:solidFill>
        </p:spPr>
      </p:sp>
      <p:sp>
        <p:nvSpPr>
          <p:cNvPr id="10" name="Text 8"/>
          <p:cNvSpPr/>
          <p:nvPr/>
        </p:nvSpPr>
        <p:spPr>
          <a:xfrm>
            <a:off x="1771650" y="1106306"/>
            <a:ext cx="471488" cy="157163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l" latinLnBrk="0">
              <a:buNone/>
            </a:pPr>
            <a:r>
              <a:rPr lang="en-US" sz="620" b="1" kern="0" spc="-6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Объекты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5866" y="1722269"/>
            <a:ext cx="1757363" cy="157163"/>
          </a:xfrm>
          <a:prstGeom prst="rect">
            <a:avLst/>
          </a:prstGeom>
        </p:spPr>
      </p:sp>
      <p:sp>
        <p:nvSpPr>
          <p:cNvPr id="13" name="Text 11"/>
          <p:cNvSpPr/>
          <p:nvPr/>
        </p:nvSpPr>
        <p:spPr>
          <a:xfrm>
            <a:off x="455866" y="1736556"/>
            <a:ext cx="2000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013204" y="1722269"/>
            <a:ext cx="192881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388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5866" y="1922294"/>
            <a:ext cx="1757363" cy="157163"/>
          </a:xfrm>
          <a:prstGeom prst="rect">
            <a:avLst/>
          </a:prstGeom>
        </p:spPr>
      </p:sp>
      <p:sp>
        <p:nvSpPr>
          <p:cNvPr id="17" name="Text 15"/>
          <p:cNvSpPr/>
          <p:nvPr/>
        </p:nvSpPr>
        <p:spPr>
          <a:xfrm>
            <a:off x="455866" y="1929438"/>
            <a:ext cx="2000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020347" y="1922294"/>
            <a:ext cx="185738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370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55866" y="2122319"/>
            <a:ext cx="1757363" cy="157163"/>
          </a:xfrm>
          <a:prstGeom prst="rect">
            <a:avLst/>
          </a:prstGeom>
        </p:spPr>
      </p:sp>
      <p:sp>
        <p:nvSpPr>
          <p:cNvPr id="21" name="Text 19"/>
          <p:cNvSpPr/>
          <p:nvPr/>
        </p:nvSpPr>
        <p:spPr>
          <a:xfrm>
            <a:off x="455866" y="2129463"/>
            <a:ext cx="2000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2013204" y="2122319"/>
            <a:ext cx="192881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368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5866" y="2329488"/>
            <a:ext cx="400050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2026 (авг)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013204" y="2322344"/>
            <a:ext cx="192881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360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478881" y="977718"/>
            <a:ext cx="2043113" cy="1714500"/>
          </a:xfrm>
          <a:prstGeom prst="roundRect">
            <a:avLst>
              <a:gd name="adj" fmla="val 8333"/>
            </a:avLst>
          </a:prstGeom>
          <a:solidFill>
            <a:srgbClr val="EFEDE8"/>
          </a:solidFill>
        </p:spPr>
      </p:sp>
      <p:sp>
        <p:nvSpPr>
          <p:cNvPr id="26" name="Text 24"/>
          <p:cNvSpPr/>
          <p:nvPr/>
        </p:nvSpPr>
        <p:spPr>
          <a:xfrm>
            <a:off x="2621756" y="1106306"/>
            <a:ext cx="864394" cy="1571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Базы отдыха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907631" y="1106306"/>
            <a:ext cx="471488" cy="157163"/>
          </a:xfrm>
          <a:prstGeom prst="roundRect">
            <a:avLst>
              <a:gd name="adj" fmla="val 50000"/>
            </a:avLst>
          </a:prstGeom>
          <a:solidFill>
            <a:srgbClr val="000000">
              <a:alpha val="6000"/>
            </a:srgbClr>
          </a:solidFill>
        </p:spPr>
      </p:sp>
      <p:sp>
        <p:nvSpPr>
          <p:cNvPr id="28" name="Text 26"/>
          <p:cNvSpPr/>
          <p:nvPr/>
        </p:nvSpPr>
        <p:spPr>
          <a:xfrm>
            <a:off x="3907631" y="1106306"/>
            <a:ext cx="471488" cy="157163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l" latinLnBrk="0">
              <a:buNone/>
            </a:pPr>
            <a:r>
              <a:rPr lang="en-US" sz="620" b="1" kern="0" spc="-6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Объекты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2591847" y="1722269"/>
            <a:ext cx="1757363" cy="157163"/>
          </a:xfrm>
          <a:prstGeom prst="rect">
            <a:avLst/>
          </a:prstGeom>
        </p:spPr>
      </p:sp>
      <p:sp>
        <p:nvSpPr>
          <p:cNvPr id="31" name="Text 29"/>
          <p:cNvSpPr/>
          <p:nvPr/>
        </p:nvSpPr>
        <p:spPr>
          <a:xfrm>
            <a:off x="2591847" y="1736556"/>
            <a:ext cx="2000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199842" y="1722268"/>
            <a:ext cx="228600" cy="16903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93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2591847" y="1922294"/>
            <a:ext cx="1757363" cy="157163"/>
          </a:xfrm>
          <a:prstGeom prst="rect">
            <a:avLst/>
          </a:prstGeom>
        </p:spPr>
      </p:sp>
      <p:sp>
        <p:nvSpPr>
          <p:cNvPr id="35" name="Text 33"/>
          <p:cNvSpPr/>
          <p:nvPr/>
        </p:nvSpPr>
        <p:spPr>
          <a:xfrm>
            <a:off x="2591847" y="1929438"/>
            <a:ext cx="2000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4188998" y="1917609"/>
            <a:ext cx="250031" cy="1516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ru-RU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94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591847" y="2122319"/>
            <a:ext cx="1757363" cy="157163"/>
          </a:xfrm>
          <a:prstGeom prst="rect">
            <a:avLst/>
          </a:prstGeom>
        </p:spPr>
      </p:sp>
      <p:sp>
        <p:nvSpPr>
          <p:cNvPr id="39" name="Text 37"/>
          <p:cNvSpPr/>
          <p:nvPr/>
        </p:nvSpPr>
        <p:spPr>
          <a:xfrm>
            <a:off x="2591847" y="2129463"/>
            <a:ext cx="2000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4206985" y="2122319"/>
            <a:ext cx="234103" cy="1984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95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2591847" y="2329488"/>
            <a:ext cx="400050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2026 (авг)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4164124" y="2322344"/>
            <a:ext cx="164306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100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4622006" y="977718"/>
            <a:ext cx="2043113" cy="1714500"/>
          </a:xfrm>
          <a:prstGeom prst="roundRect">
            <a:avLst>
              <a:gd name="adj" fmla="val 8333"/>
            </a:avLst>
          </a:prstGeom>
          <a:solidFill>
            <a:srgbClr val="EFEDE8"/>
          </a:solidFill>
        </p:spPr>
      </p:sp>
      <p:sp>
        <p:nvSpPr>
          <p:cNvPr id="44" name="Text 42"/>
          <p:cNvSpPr/>
          <p:nvPr/>
        </p:nvSpPr>
        <p:spPr>
          <a:xfrm>
            <a:off x="4764881" y="1106306"/>
            <a:ext cx="871538" cy="1571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Прочие типы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5936456" y="1106306"/>
            <a:ext cx="585788" cy="157163"/>
          </a:xfrm>
          <a:prstGeom prst="roundRect">
            <a:avLst>
              <a:gd name="adj" fmla="val 50000"/>
            </a:avLst>
          </a:prstGeom>
          <a:solidFill>
            <a:srgbClr val="000000">
              <a:alpha val="6000"/>
            </a:srgbClr>
          </a:solidFill>
        </p:spPr>
      </p:sp>
      <p:sp>
        <p:nvSpPr>
          <p:cNvPr id="46" name="Text 44"/>
          <p:cNvSpPr/>
          <p:nvPr/>
        </p:nvSpPr>
        <p:spPr>
          <a:xfrm>
            <a:off x="5936456" y="1106306"/>
            <a:ext cx="585788" cy="157163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l" latinLnBrk="0">
              <a:buNone/>
            </a:pPr>
            <a:r>
              <a:rPr lang="en-US" sz="620" b="1" kern="0" spc="-6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2025–2026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4734972" y="1952438"/>
            <a:ext cx="1757363" cy="157163"/>
          </a:xfrm>
          <a:prstGeom prst="rect">
            <a:avLst/>
          </a:prstGeom>
        </p:spPr>
      </p:sp>
      <p:sp>
        <p:nvSpPr>
          <p:cNvPr id="49" name="Text 47"/>
          <p:cNvSpPr/>
          <p:nvPr/>
        </p:nvSpPr>
        <p:spPr>
          <a:xfrm>
            <a:off x="4734972" y="1693377"/>
            <a:ext cx="607219" cy="40502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Гостевые</a:t>
            </a: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/>
            </a:r>
            <a:br>
              <a:rPr lang="ru-RU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en-US" sz="140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дома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5688663" y="1759695"/>
            <a:ext cx="457200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138 → 179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4734972" y="2152463"/>
            <a:ext cx="1757363" cy="157163"/>
          </a:xfrm>
          <a:prstGeom prst="rect">
            <a:avLst/>
          </a:prstGeom>
        </p:spPr>
      </p:sp>
      <p:sp>
        <p:nvSpPr>
          <p:cNvPr id="53" name="Text 51"/>
          <p:cNvSpPr/>
          <p:nvPr/>
        </p:nvSpPr>
        <p:spPr>
          <a:xfrm>
            <a:off x="4734972" y="2129463"/>
            <a:ext cx="442913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Санатории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5824987" y="2122319"/>
            <a:ext cx="32861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17 → 18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4734972" y="2329488"/>
            <a:ext cx="407194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Кемпинги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5936456" y="2358794"/>
            <a:ext cx="264319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 → 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6757988" y="977718"/>
            <a:ext cx="2043113" cy="1714500"/>
          </a:xfrm>
          <a:prstGeom prst="roundRect">
            <a:avLst>
              <a:gd name="adj" fmla="val 8333"/>
            </a:avLst>
          </a:prstGeom>
          <a:solidFill>
            <a:srgbClr val="160985"/>
          </a:solidFill>
        </p:spPr>
      </p:sp>
      <p:sp>
        <p:nvSpPr>
          <p:cNvPr id="58" name="Text 56"/>
          <p:cNvSpPr/>
          <p:nvPr/>
        </p:nvSpPr>
        <p:spPr>
          <a:xfrm>
            <a:off x="6850856" y="1106306"/>
            <a:ext cx="457200" cy="1571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b="1" kern="0" spc="-22" dirty="0">
                <a:solidFill>
                  <a:srgbClr val="FFFFFF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ВСЕГО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6848615" y="1208020"/>
            <a:ext cx="1757363" cy="5287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4050" b="1" kern="0" spc="-162" dirty="0">
                <a:solidFill>
                  <a:srgbClr val="FFFFFF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660</a:t>
            </a:r>
            <a:endParaRPr lang="en-US" sz="4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878360" y="1779287"/>
            <a:ext cx="1802368" cy="28994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45"/>
              </a:lnSpc>
              <a:buNone/>
            </a:pPr>
            <a:r>
              <a:rPr lang="en-US" sz="79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средств размещения на </a:t>
            </a:r>
            <a:r>
              <a:rPr lang="en-US" sz="79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август</a:t>
            </a:r>
            <a:r>
              <a:rPr lang="en-US" sz="79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2026</a:t>
            </a:r>
            <a:endParaRPr lang="en-US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342900" y="2894200"/>
            <a:ext cx="2043113" cy="1714500"/>
          </a:xfrm>
          <a:prstGeom prst="roundRect">
            <a:avLst>
              <a:gd name="adj" fmla="val 8333"/>
            </a:avLst>
          </a:prstGeom>
          <a:solidFill>
            <a:srgbClr val="160985"/>
          </a:solidFill>
        </p:spPr>
      </p:sp>
      <p:sp>
        <p:nvSpPr>
          <p:cNvPr id="64" name="Text 62"/>
          <p:cNvSpPr/>
          <p:nvPr/>
        </p:nvSpPr>
        <p:spPr>
          <a:xfrm>
            <a:off x="485775" y="3022788"/>
            <a:ext cx="564356" cy="1571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b="1" kern="0" spc="-22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Иркутск</a:t>
            </a:r>
            <a:endParaRPr lang="en-US" sz="112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1628904" y="3022788"/>
            <a:ext cx="657094" cy="157163"/>
          </a:xfrm>
          <a:prstGeom prst="roundRect">
            <a:avLst>
              <a:gd name="adj" fmla="val 50000"/>
            </a:avLst>
          </a:prstGeom>
          <a:solidFill>
            <a:srgbClr val="ED7D31"/>
          </a:solidFill>
        </p:spPr>
      </p:sp>
      <p:sp>
        <p:nvSpPr>
          <p:cNvPr id="66" name="Text 64"/>
          <p:cNvSpPr/>
          <p:nvPr/>
        </p:nvSpPr>
        <p:spPr>
          <a:xfrm>
            <a:off x="1728916" y="3022788"/>
            <a:ext cx="464344" cy="157163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ctr" latinLnBrk="0">
              <a:buNone/>
            </a:pPr>
            <a:r>
              <a:rPr lang="en-US" sz="620" b="1" kern="0" spc="-6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Локация</a:t>
            </a:r>
            <a:r>
              <a:rPr lang="ru-RU" sz="620" b="1" kern="0" spc="-6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-лидер</a:t>
            </a:r>
            <a:endParaRPr lang="en-US" sz="62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485775" y="3753998"/>
            <a:ext cx="1757363" cy="4143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600" kern="0" spc="-144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190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485774" y="4221914"/>
            <a:ext cx="175736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средств размещения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2478881" y="2894200"/>
            <a:ext cx="2043113" cy="1714500"/>
          </a:xfrm>
          <a:prstGeom prst="roundRect">
            <a:avLst>
              <a:gd name="adj" fmla="val 8333"/>
            </a:avLst>
          </a:prstGeom>
          <a:solidFill>
            <a:srgbClr val="EFEDE8"/>
          </a:solidFill>
        </p:spPr>
      </p:sp>
      <p:sp>
        <p:nvSpPr>
          <p:cNvPr id="70" name="Text 68"/>
          <p:cNvSpPr/>
          <p:nvPr/>
        </p:nvSpPr>
        <p:spPr>
          <a:xfrm>
            <a:off x="2621756" y="3022788"/>
            <a:ext cx="1257300" cy="1571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Ольхонский</a:t>
            </a:r>
            <a:r>
              <a:rPr lang="ru-RU" sz="1125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/>
            </a:r>
            <a:br>
              <a:rPr lang="ru-RU" sz="1125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en-US" sz="1125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район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2621756" y="3753998"/>
            <a:ext cx="1757363" cy="4143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600" kern="0" spc="-14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96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2621756" y="4256243"/>
            <a:ext cx="175736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средств размещения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4622006" y="2894200"/>
            <a:ext cx="2043113" cy="1714500"/>
          </a:xfrm>
          <a:prstGeom prst="roundRect">
            <a:avLst>
              <a:gd name="adj" fmla="val 8333"/>
            </a:avLst>
          </a:prstGeom>
          <a:solidFill>
            <a:srgbClr val="EFEDE8"/>
          </a:solidFill>
        </p:spPr>
      </p:sp>
      <p:sp>
        <p:nvSpPr>
          <p:cNvPr id="76" name="Text 74"/>
          <p:cNvSpPr/>
          <p:nvPr/>
        </p:nvSpPr>
        <p:spPr>
          <a:xfrm>
            <a:off x="4764881" y="3022788"/>
            <a:ext cx="992981" cy="1571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25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Иркутский</a:t>
            </a:r>
            <a:r>
              <a:rPr lang="en-US" sz="1125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МО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4764881" y="3753998"/>
            <a:ext cx="1757363" cy="4143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600" kern="0" spc="-14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70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4764881" y="4256243"/>
            <a:ext cx="175736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средств размещения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6757988" y="2894200"/>
            <a:ext cx="2043113" cy="1714500"/>
          </a:xfrm>
          <a:prstGeom prst="roundRect">
            <a:avLst>
              <a:gd name="adj" fmla="val 8333"/>
            </a:avLst>
          </a:prstGeom>
          <a:solidFill>
            <a:srgbClr val="EFEDE8"/>
          </a:solidFill>
        </p:spPr>
      </p:sp>
      <p:sp>
        <p:nvSpPr>
          <p:cNvPr id="82" name="Text 80"/>
          <p:cNvSpPr/>
          <p:nvPr/>
        </p:nvSpPr>
        <p:spPr>
          <a:xfrm>
            <a:off x="6900863" y="3022788"/>
            <a:ext cx="1364456" cy="3143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240"/>
              </a:lnSpc>
              <a:buNone/>
            </a:pPr>
            <a:r>
              <a:rPr lang="en-US" sz="1125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Слюдянский</a:t>
            </a:r>
            <a:r>
              <a:rPr lang="ru-RU" sz="1125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/>
            </a:r>
            <a:br>
              <a:rPr lang="ru-RU" sz="1125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en-US" sz="1125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район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83"/>
          <p:cNvSpPr/>
          <p:nvPr/>
        </p:nvSpPr>
        <p:spPr>
          <a:xfrm>
            <a:off x="6900863" y="3753998"/>
            <a:ext cx="1757363" cy="4143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600" kern="0" spc="-14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51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6900863" y="4243717"/>
            <a:ext cx="175736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средство размещения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Shape 2"/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88" name="Text 3"/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04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 4"/>
          <p:cNvSpPr/>
          <p:nvPr/>
        </p:nvSpPr>
        <p:spPr>
          <a:xfrm>
            <a:off x="641535" y="287152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620" b="1" kern="0" spc="5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СРЕДСТВА РАЗМЕЩЕНИЯ РЕГИОНА</a:t>
            </a:r>
            <a:endParaRPr lang="en-US" sz="62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 6"/>
          <p:cNvSpPr/>
          <p:nvPr/>
        </p:nvSpPr>
        <p:spPr>
          <a:xfrm>
            <a:off x="357187" y="515482"/>
            <a:ext cx="8601075" cy="2857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r>
              <a:rPr lang="ru-RU" sz="2200" b="1" kern="0" spc="-47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Структура</a:t>
            </a:r>
            <a:r>
              <a:rPr lang="en-US" sz="2200" b="1" kern="0" spc="-47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2200" b="1" kern="0" spc="-47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средств</a:t>
            </a:r>
            <a:r>
              <a:rPr lang="en-US" sz="2200" b="1" kern="0" spc="-47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2200" b="1" kern="0" spc="-47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размещения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 60"/>
          <p:cNvSpPr/>
          <p:nvPr/>
        </p:nvSpPr>
        <p:spPr>
          <a:xfrm>
            <a:off x="6928257" y="2291673"/>
            <a:ext cx="680857" cy="28994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45"/>
              </a:lnSpc>
              <a:buNone/>
            </a:pPr>
            <a:r>
              <a:rPr lang="ru-RU" sz="79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481 объект </a:t>
            </a:r>
            <a:br>
              <a:rPr lang="ru-RU" sz="79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79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(2023 год)</a:t>
            </a:r>
            <a:endParaRPr lang="en-US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 60"/>
          <p:cNvSpPr/>
          <p:nvPr/>
        </p:nvSpPr>
        <p:spPr>
          <a:xfrm>
            <a:off x="8013297" y="2291673"/>
            <a:ext cx="680857" cy="28994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45"/>
              </a:lnSpc>
              <a:buNone/>
            </a:pPr>
            <a:r>
              <a:rPr lang="ru-RU" sz="79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660 объектов </a:t>
            </a:r>
            <a:br>
              <a:rPr lang="ru-RU" sz="79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79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(2026 год)</a:t>
            </a:r>
            <a:endParaRPr lang="en-US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7583091" y="2410382"/>
            <a:ext cx="346063" cy="0"/>
          </a:xfrm>
          <a:prstGeom prst="straightConnector1">
            <a:avLst/>
          </a:prstGeom>
          <a:ln w="19050">
            <a:solidFill>
              <a:srgbClr val="ED7D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502715" y="2144609"/>
            <a:ext cx="44916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+37,2%</a:t>
            </a:r>
          </a:p>
        </p:txBody>
      </p:sp>
      <p:sp>
        <p:nvSpPr>
          <p:cNvPr id="99" name="Shape 63"/>
          <p:cNvSpPr/>
          <p:nvPr/>
        </p:nvSpPr>
        <p:spPr>
          <a:xfrm>
            <a:off x="3766077" y="3014790"/>
            <a:ext cx="657094" cy="157163"/>
          </a:xfrm>
          <a:prstGeom prst="roundRect">
            <a:avLst>
              <a:gd name="adj" fmla="val 50000"/>
            </a:avLst>
          </a:prstGeom>
          <a:solidFill>
            <a:srgbClr val="ED7D31"/>
          </a:solidFill>
        </p:spPr>
      </p:sp>
      <p:sp>
        <p:nvSpPr>
          <p:cNvPr id="100" name="Text 64"/>
          <p:cNvSpPr/>
          <p:nvPr/>
        </p:nvSpPr>
        <p:spPr>
          <a:xfrm>
            <a:off x="3866089" y="3014790"/>
            <a:ext cx="464344" cy="157163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ctr" latinLnBrk="0">
              <a:buNone/>
            </a:pPr>
            <a:r>
              <a:rPr lang="en-US" sz="620" b="1" kern="0" spc="-6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Локация</a:t>
            </a:r>
            <a:r>
              <a:rPr lang="ru-RU" sz="620" b="1" kern="0" spc="-6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-лидер</a:t>
            </a:r>
            <a:endParaRPr lang="en-US" sz="62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Shape 63"/>
          <p:cNvSpPr/>
          <p:nvPr/>
        </p:nvSpPr>
        <p:spPr>
          <a:xfrm>
            <a:off x="5915026" y="3018789"/>
            <a:ext cx="657094" cy="157163"/>
          </a:xfrm>
          <a:prstGeom prst="roundRect">
            <a:avLst>
              <a:gd name="adj" fmla="val 50000"/>
            </a:avLst>
          </a:prstGeom>
          <a:solidFill>
            <a:srgbClr val="ED7D31"/>
          </a:solidFill>
        </p:spPr>
      </p:sp>
      <p:sp>
        <p:nvSpPr>
          <p:cNvPr id="102" name="Text 64"/>
          <p:cNvSpPr/>
          <p:nvPr/>
        </p:nvSpPr>
        <p:spPr>
          <a:xfrm>
            <a:off x="6015038" y="3018789"/>
            <a:ext cx="464344" cy="157163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ctr" latinLnBrk="0">
              <a:buNone/>
            </a:pPr>
            <a:r>
              <a:rPr lang="en-US" sz="620" b="1" kern="0" spc="-6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Локация</a:t>
            </a:r>
            <a:r>
              <a:rPr lang="ru-RU" sz="620" b="1" kern="0" spc="-6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-лидер</a:t>
            </a:r>
            <a:endParaRPr lang="en-US" sz="62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Shape 63"/>
          <p:cNvSpPr/>
          <p:nvPr/>
        </p:nvSpPr>
        <p:spPr>
          <a:xfrm>
            <a:off x="8052199" y="3010791"/>
            <a:ext cx="657094" cy="157163"/>
          </a:xfrm>
          <a:prstGeom prst="roundRect">
            <a:avLst>
              <a:gd name="adj" fmla="val 50000"/>
            </a:avLst>
          </a:prstGeom>
          <a:solidFill>
            <a:srgbClr val="ED7D31"/>
          </a:solidFill>
        </p:spPr>
      </p:sp>
      <p:sp>
        <p:nvSpPr>
          <p:cNvPr id="104" name="Text 64"/>
          <p:cNvSpPr/>
          <p:nvPr/>
        </p:nvSpPr>
        <p:spPr>
          <a:xfrm>
            <a:off x="8152211" y="3010791"/>
            <a:ext cx="464344" cy="157163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ctr" latinLnBrk="0">
              <a:buNone/>
            </a:pPr>
            <a:r>
              <a:rPr lang="en-US" sz="620" b="1" kern="0" spc="-6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Локация</a:t>
            </a:r>
            <a:r>
              <a:rPr lang="ru-RU" sz="620" b="1" kern="0" spc="-6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-лидер</a:t>
            </a:r>
            <a:endParaRPr lang="en-US" sz="62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39866" y="4688972"/>
            <a:ext cx="58273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Номерной и гостиничный фонд региона усиливается ежегодно.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153600" y="4595238"/>
            <a:ext cx="26678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Данные </a:t>
            </a:r>
            <a:r>
              <a:rPr lang="ru-RU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Иркутскстат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Росаккредитация</a:t>
            </a: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,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342900" y="571500"/>
            <a:ext cx="2600325" cy="185738"/>
          </a:xfrm>
          <a:prstGeom prst="roundRect">
            <a:avLst>
              <a:gd name="adj" fmla="val 50000"/>
            </a:avLst>
          </a:prstGeom>
          <a:solidFill>
            <a:srgbClr val="ED7D31"/>
          </a:solidFill>
        </p:spPr>
      </p:sp>
      <p:sp>
        <p:nvSpPr>
          <p:cNvPr id="6" name="Text 4"/>
          <p:cNvSpPr/>
          <p:nvPr/>
        </p:nvSpPr>
        <p:spPr>
          <a:xfrm>
            <a:off x="342900" y="571500"/>
            <a:ext cx="2600325" cy="185738"/>
          </a:xfrm>
          <a:prstGeom prst="rect">
            <a:avLst/>
          </a:prstGeom>
          <a:noFill/>
        </p:spPr>
        <p:txBody>
          <a:bodyPr wrap="square" lIns="85725" tIns="42863" rIns="85725" bIns="42863" rtlCol="0" anchor="t"/>
          <a:lstStyle/>
          <a:p>
            <a:pPr marL="0" indent="0" algn="l" latinLnBrk="0">
              <a:buNone/>
            </a:pPr>
            <a:r>
              <a:rPr lang="ru-RU" sz="750" kern="0" spc="12" dirty="0">
                <a:solidFill>
                  <a:srgbClr val="FBFA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«Туризм и гостеприимство»</a:t>
            </a:r>
            <a:endParaRPr lang="en-US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42900" y="928688"/>
            <a:ext cx="2741771" cy="6643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600"/>
              </a:lnSpc>
              <a:buNone/>
            </a:pPr>
            <a:r>
              <a:rPr lang="en-US" sz="2475" b="1" kern="0" spc="-7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Финансирование в сфере туризма</a:t>
            </a:r>
            <a:endParaRPr lang="en-US" sz="24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0801" y="3467224"/>
            <a:ext cx="2578893" cy="61436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en-US" sz="12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Ключевые показатели распределения </a:t>
            </a:r>
            <a:r>
              <a:rPr lang="en-US" sz="1200" dirty="0" err="1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бюджетных</a:t>
            </a:r>
            <a:r>
              <a:rPr lang="en-US" sz="12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/>
            </a:r>
            <a:br>
              <a:rPr lang="ru-RU" sz="12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en-US" sz="1200" dirty="0" err="1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средств</a:t>
            </a:r>
            <a:r>
              <a:rPr lang="en-US" sz="12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и динамика развития инфраструктуры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096100" y="560434"/>
            <a:ext cx="2743200" cy="1476120"/>
          </a:xfrm>
          <a:prstGeom prst="roundRect">
            <a:avLst>
              <a:gd name="adj" fmla="val 9524"/>
            </a:avLst>
          </a:prstGeom>
          <a:solidFill>
            <a:srgbClr val="160985"/>
          </a:solidFill>
        </p:spPr>
      </p:sp>
      <p:sp>
        <p:nvSpPr>
          <p:cNvPr id="12" name="Text 10"/>
          <p:cNvSpPr/>
          <p:nvPr/>
        </p:nvSpPr>
        <p:spPr>
          <a:xfrm>
            <a:off x="3210400" y="642377"/>
            <a:ext cx="2628900" cy="3000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365" b="1" kern="0" spc="-7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1,1 млрд руб</a:t>
            </a:r>
            <a:endParaRPr lang="en-US" sz="236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210400" y="1135294"/>
            <a:ext cx="2524601" cy="721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«Создание номерного фонда, инфраструктуры и новых точек притяжения» в рамках национального проекта «Туризм и </a:t>
            </a:r>
            <a:r>
              <a:rPr lang="en-US" sz="11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гостеприимство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»</a:t>
            </a: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на 2025-2027 гг.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947997" y="536365"/>
            <a:ext cx="2920253" cy="1500188"/>
          </a:xfrm>
          <a:prstGeom prst="roundRect">
            <a:avLst>
              <a:gd name="adj" fmla="val 9524"/>
            </a:avLst>
          </a:prstGeom>
          <a:solidFill>
            <a:srgbClr val="EFEDE8"/>
          </a:solidFill>
        </p:spPr>
      </p:sp>
      <p:sp>
        <p:nvSpPr>
          <p:cNvPr id="17" name="Text 15"/>
          <p:cNvSpPr/>
          <p:nvPr/>
        </p:nvSpPr>
        <p:spPr>
          <a:xfrm>
            <a:off x="6129835" y="633733"/>
            <a:ext cx="2628900" cy="3000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365" b="1" kern="0" spc="-7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573,5 млн руб.</a:t>
            </a:r>
            <a:endParaRPr lang="en-US" sz="23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153625" y="1356469"/>
            <a:ext cx="2085975" cy="5868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на </a:t>
            </a:r>
            <a:r>
              <a:rPr lang="en-US" sz="120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создание</a:t>
            </a:r>
            <a:r>
              <a:rPr lang="en-US" sz="12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модульных </a:t>
            </a:r>
            <a:b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некапитальных средств размещения</a:t>
            </a:r>
            <a:b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на период 2025-2027 гг.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096100" y="2184918"/>
            <a:ext cx="1850231" cy="2195453"/>
          </a:xfrm>
          <a:prstGeom prst="roundRect">
            <a:avLst>
              <a:gd name="adj" fmla="val 7722"/>
            </a:avLst>
          </a:prstGeom>
          <a:solidFill>
            <a:srgbClr val="EFEDE8"/>
          </a:solidFill>
        </p:spPr>
      </p:sp>
      <p:sp>
        <p:nvSpPr>
          <p:cNvPr id="20" name="Text 18"/>
          <p:cNvSpPr/>
          <p:nvPr/>
        </p:nvSpPr>
        <p:spPr>
          <a:xfrm>
            <a:off x="3238975" y="2327793"/>
            <a:ext cx="1603058" cy="5339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00"/>
              </a:lnSpc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Объем привлеченных </a:t>
            </a:r>
            <a:r>
              <a:rPr lang="en-US" sz="1000" b="1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федеральных</a:t>
            </a: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средст</a:t>
            </a:r>
            <a:r>
              <a:rPr lang="ru-RU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в за 2022-2026 гг.</a:t>
            </a: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, млн. руб.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238975" y="3218384"/>
            <a:ext cx="1564481" cy="135731"/>
          </a:xfrm>
          <a:prstGeom prst="rect">
            <a:avLst/>
          </a:prstGeom>
        </p:spPr>
      </p:sp>
      <p:sp>
        <p:nvSpPr>
          <p:cNvPr id="22" name="Shape 20"/>
          <p:cNvSpPr/>
          <p:nvPr/>
        </p:nvSpPr>
        <p:spPr>
          <a:xfrm>
            <a:off x="3238975" y="3346972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23" name="Text 21"/>
          <p:cNvSpPr/>
          <p:nvPr/>
        </p:nvSpPr>
        <p:spPr>
          <a:xfrm>
            <a:off x="3238975" y="3218384"/>
            <a:ext cx="178594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477270" y="3218384"/>
            <a:ext cx="357611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195,5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238975" y="3396978"/>
            <a:ext cx="1564481" cy="135731"/>
          </a:xfrm>
          <a:prstGeom prst="rect">
            <a:avLst/>
          </a:prstGeom>
        </p:spPr>
      </p:sp>
      <p:sp>
        <p:nvSpPr>
          <p:cNvPr id="26" name="Shape 24"/>
          <p:cNvSpPr/>
          <p:nvPr/>
        </p:nvSpPr>
        <p:spPr>
          <a:xfrm>
            <a:off x="3238975" y="3525565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27" name="Text 25"/>
          <p:cNvSpPr/>
          <p:nvPr/>
        </p:nvSpPr>
        <p:spPr>
          <a:xfrm>
            <a:off x="3238975" y="3396978"/>
            <a:ext cx="185738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470126" y="3396978"/>
            <a:ext cx="364755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257,3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238975" y="3575572"/>
            <a:ext cx="1564481" cy="135731"/>
          </a:xfrm>
          <a:prstGeom prst="rect">
            <a:avLst/>
          </a:prstGeom>
        </p:spPr>
      </p:sp>
      <p:sp>
        <p:nvSpPr>
          <p:cNvPr id="30" name="Shape 28"/>
          <p:cNvSpPr/>
          <p:nvPr/>
        </p:nvSpPr>
        <p:spPr>
          <a:xfrm>
            <a:off x="3238975" y="3704159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31" name="Text 29"/>
          <p:cNvSpPr/>
          <p:nvPr/>
        </p:nvSpPr>
        <p:spPr>
          <a:xfrm>
            <a:off x="3238975" y="3575572"/>
            <a:ext cx="185738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520132" y="3575572"/>
            <a:ext cx="314749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27,3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3238975" y="3754165"/>
            <a:ext cx="1564481" cy="135731"/>
          </a:xfrm>
          <a:prstGeom prst="rect">
            <a:avLst/>
          </a:prstGeom>
        </p:spPr>
      </p:sp>
      <p:sp>
        <p:nvSpPr>
          <p:cNvPr id="34" name="Shape 32"/>
          <p:cNvSpPr/>
          <p:nvPr/>
        </p:nvSpPr>
        <p:spPr>
          <a:xfrm>
            <a:off x="3238975" y="3882753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35" name="Text 33"/>
          <p:cNvSpPr/>
          <p:nvPr/>
        </p:nvSpPr>
        <p:spPr>
          <a:xfrm>
            <a:off x="3238975" y="3754165"/>
            <a:ext cx="178594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4477270" y="3754165"/>
            <a:ext cx="357611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105,5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3238975" y="3939903"/>
            <a:ext cx="200025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2026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470126" y="3931410"/>
            <a:ext cx="364755" cy="172349"/>
          </a:xfrm>
          <a:prstGeom prst="rect">
            <a:avLst/>
          </a:prstGeom>
          <a:noFill/>
        </p:spPr>
        <p:txBody>
          <a:bodyPr wrap="none" lIns="7144" tIns="7144" rIns="7144" bIns="7144" rtlCol="0" anchor="t"/>
          <a:lstStyle/>
          <a:p>
            <a:pPr marL="0" indent="0" algn="r" latinLnBrk="0">
              <a:buNone/>
            </a:pPr>
            <a:r>
              <a:rPr lang="en-US" sz="1000" b="1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325,7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5053488" y="2184918"/>
            <a:ext cx="1850231" cy="2195451"/>
          </a:xfrm>
          <a:prstGeom prst="roundRect">
            <a:avLst>
              <a:gd name="adj" fmla="val 7722"/>
            </a:avLst>
          </a:prstGeom>
          <a:solidFill>
            <a:srgbClr val="EFEDE8"/>
          </a:solidFill>
        </p:spPr>
      </p:sp>
      <p:sp>
        <p:nvSpPr>
          <p:cNvPr id="41" name="Text 39"/>
          <p:cNvSpPr/>
          <p:nvPr/>
        </p:nvSpPr>
        <p:spPr>
          <a:xfrm>
            <a:off x="5196363" y="2327793"/>
            <a:ext cx="1603058" cy="5339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880"/>
              </a:lnSpc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Количество поддержанных проектов, </a:t>
            </a:r>
            <a:r>
              <a:rPr lang="ru-RU" sz="1000" b="1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ед</a:t>
            </a: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5196363" y="3218384"/>
            <a:ext cx="1564481" cy="135731"/>
          </a:xfrm>
          <a:prstGeom prst="rect">
            <a:avLst/>
          </a:prstGeom>
        </p:spPr>
      </p:sp>
      <p:sp>
        <p:nvSpPr>
          <p:cNvPr id="43" name="Shape 41"/>
          <p:cNvSpPr/>
          <p:nvPr/>
        </p:nvSpPr>
        <p:spPr>
          <a:xfrm>
            <a:off x="5196363" y="3346972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44" name="Text 42"/>
          <p:cNvSpPr/>
          <p:nvPr/>
        </p:nvSpPr>
        <p:spPr>
          <a:xfrm>
            <a:off x="5196363" y="3218384"/>
            <a:ext cx="178594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6613251" y="3218384"/>
            <a:ext cx="14759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10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5196363" y="3396978"/>
            <a:ext cx="1564481" cy="135731"/>
          </a:xfrm>
          <a:prstGeom prst="rect">
            <a:avLst/>
          </a:prstGeom>
        </p:spPr>
      </p:sp>
      <p:sp>
        <p:nvSpPr>
          <p:cNvPr id="47" name="Shape 45"/>
          <p:cNvSpPr/>
          <p:nvPr/>
        </p:nvSpPr>
        <p:spPr>
          <a:xfrm>
            <a:off x="5196363" y="3525565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48" name="Text 46"/>
          <p:cNvSpPr/>
          <p:nvPr/>
        </p:nvSpPr>
        <p:spPr>
          <a:xfrm>
            <a:off x="5196363" y="3396978"/>
            <a:ext cx="185738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6613251" y="3396978"/>
            <a:ext cx="14759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10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5196363" y="3575572"/>
            <a:ext cx="1564481" cy="135731"/>
          </a:xfrm>
          <a:prstGeom prst="rect">
            <a:avLst/>
          </a:prstGeom>
        </p:spPr>
      </p:sp>
      <p:sp>
        <p:nvSpPr>
          <p:cNvPr id="51" name="Shape 49"/>
          <p:cNvSpPr/>
          <p:nvPr/>
        </p:nvSpPr>
        <p:spPr>
          <a:xfrm>
            <a:off x="5196363" y="3704159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52" name="Text 50"/>
          <p:cNvSpPr/>
          <p:nvPr/>
        </p:nvSpPr>
        <p:spPr>
          <a:xfrm>
            <a:off x="5196363" y="3575572"/>
            <a:ext cx="185738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641825" y="3575572"/>
            <a:ext cx="119019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5196363" y="3754165"/>
            <a:ext cx="1564481" cy="135731"/>
          </a:xfrm>
          <a:prstGeom prst="rect">
            <a:avLst/>
          </a:prstGeom>
        </p:spPr>
      </p:sp>
      <p:sp>
        <p:nvSpPr>
          <p:cNvPr id="55" name="Shape 53"/>
          <p:cNvSpPr/>
          <p:nvPr/>
        </p:nvSpPr>
        <p:spPr>
          <a:xfrm>
            <a:off x="5196363" y="3882753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56" name="Text 54"/>
          <p:cNvSpPr/>
          <p:nvPr/>
        </p:nvSpPr>
        <p:spPr>
          <a:xfrm>
            <a:off x="5196363" y="3754165"/>
            <a:ext cx="178594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6641825" y="3754165"/>
            <a:ext cx="119019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5196363" y="3939903"/>
            <a:ext cx="200025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2026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7018019" y="2184918"/>
            <a:ext cx="1850231" cy="2195453"/>
          </a:xfrm>
          <a:prstGeom prst="roundRect">
            <a:avLst>
              <a:gd name="adj" fmla="val 7722"/>
            </a:avLst>
          </a:prstGeom>
          <a:solidFill>
            <a:srgbClr val="EFEDE8"/>
          </a:solidFill>
        </p:spPr>
      </p:sp>
      <p:sp>
        <p:nvSpPr>
          <p:cNvPr id="62" name="Text 60"/>
          <p:cNvSpPr/>
          <p:nvPr/>
        </p:nvSpPr>
        <p:spPr>
          <a:xfrm>
            <a:off x="7160894" y="2327792"/>
            <a:ext cx="1603058" cy="88439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880"/>
              </a:lnSpc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Объем налоговых поступлений с МНСР, млн. руб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7160894" y="3244578"/>
            <a:ext cx="1564481" cy="135731"/>
          </a:xfrm>
          <a:prstGeom prst="rect">
            <a:avLst/>
          </a:prstGeom>
        </p:spPr>
      </p:sp>
      <p:sp>
        <p:nvSpPr>
          <p:cNvPr id="64" name="Shape 62"/>
          <p:cNvSpPr/>
          <p:nvPr/>
        </p:nvSpPr>
        <p:spPr>
          <a:xfrm>
            <a:off x="7160894" y="3373165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65" name="Text 63"/>
          <p:cNvSpPr/>
          <p:nvPr/>
        </p:nvSpPr>
        <p:spPr>
          <a:xfrm>
            <a:off x="7160894" y="3244578"/>
            <a:ext cx="178594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8477769" y="3244578"/>
            <a:ext cx="280966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45,8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7160894" y="3423172"/>
            <a:ext cx="1564481" cy="135731"/>
          </a:xfrm>
          <a:prstGeom prst="rect">
            <a:avLst/>
          </a:prstGeom>
        </p:spPr>
      </p:sp>
      <p:sp>
        <p:nvSpPr>
          <p:cNvPr id="68" name="Shape 66"/>
          <p:cNvSpPr/>
          <p:nvPr/>
        </p:nvSpPr>
        <p:spPr>
          <a:xfrm>
            <a:off x="7160894" y="3551759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69" name="Text 67"/>
          <p:cNvSpPr/>
          <p:nvPr/>
        </p:nvSpPr>
        <p:spPr>
          <a:xfrm>
            <a:off x="7160894" y="3423172"/>
            <a:ext cx="185738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8477769" y="3423172"/>
            <a:ext cx="280966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59,3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7160894" y="3601765"/>
            <a:ext cx="1564481" cy="135731"/>
          </a:xfrm>
          <a:prstGeom prst="rect">
            <a:avLst/>
          </a:prstGeom>
        </p:spPr>
      </p:sp>
      <p:sp>
        <p:nvSpPr>
          <p:cNvPr id="72" name="Shape 70"/>
          <p:cNvSpPr/>
          <p:nvPr/>
        </p:nvSpPr>
        <p:spPr>
          <a:xfrm>
            <a:off x="7160894" y="3730353"/>
            <a:ext cx="1564481" cy="7144"/>
          </a:xfrm>
          <a:prstGeom prst="rect">
            <a:avLst/>
          </a:prstGeom>
          <a:solidFill>
            <a:srgbClr val="000000">
              <a:alpha val="6000"/>
            </a:srgbClr>
          </a:solidFill>
        </p:spPr>
      </p:sp>
      <p:sp>
        <p:nvSpPr>
          <p:cNvPr id="73" name="Text 71"/>
          <p:cNvSpPr/>
          <p:nvPr/>
        </p:nvSpPr>
        <p:spPr>
          <a:xfrm>
            <a:off x="7160894" y="3601765"/>
            <a:ext cx="335756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2024 год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8506344" y="3601765"/>
            <a:ext cx="252391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71,5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7160894" y="3787503"/>
            <a:ext cx="350044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2025 год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6570387" y="3932759"/>
            <a:ext cx="190457" cy="114300"/>
          </a:xfrm>
          <a:prstGeom prst="rect">
            <a:avLst/>
          </a:prstGeom>
          <a:noFill/>
        </p:spPr>
        <p:txBody>
          <a:bodyPr wrap="none" lIns="7144" tIns="7144" rIns="7144" bIns="7144" rtlCol="0" anchor="t"/>
          <a:lstStyle/>
          <a:p>
            <a:pPr marL="0" indent="0" algn="r" latinLnBrk="0">
              <a:buNone/>
            </a:pPr>
            <a:r>
              <a:rPr lang="en-US" sz="1000" b="1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8425337" y="3780359"/>
            <a:ext cx="333398" cy="114300"/>
          </a:xfrm>
          <a:prstGeom prst="rect">
            <a:avLst/>
          </a:prstGeom>
          <a:noFill/>
        </p:spPr>
        <p:txBody>
          <a:bodyPr wrap="none" lIns="7144" tIns="7144" rIns="7144" bIns="7144" rtlCol="0" anchor="t"/>
          <a:lstStyle/>
          <a:p>
            <a:pPr marL="0" indent="0" algn="r" latinLnBrk="0">
              <a:buNone/>
            </a:pPr>
            <a:r>
              <a:rPr lang="en-US" sz="1000" b="1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104,6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Shape 2"/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84" name="Text 3"/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05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4"/>
          <p:cNvSpPr/>
          <p:nvPr/>
        </p:nvSpPr>
        <p:spPr>
          <a:xfrm>
            <a:off x="641535" y="287152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620" b="1" kern="0" spc="5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МОДУЛЬНЫЕ НЕКАПИТАЛЬНЫЕ СРЕДСТВА РАЗМЕЩЕНИЯ РЕГИОНА</a:t>
            </a:r>
            <a:endParaRPr lang="en-US" sz="62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681272" y="1289154"/>
            <a:ext cx="448563" cy="0"/>
          </a:xfrm>
          <a:prstGeom prst="straightConnector1">
            <a:avLst/>
          </a:prstGeom>
          <a:ln w="28575">
            <a:solidFill>
              <a:srgbClr val="ED7D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 35"/>
          <p:cNvSpPr/>
          <p:nvPr/>
        </p:nvSpPr>
        <p:spPr>
          <a:xfrm>
            <a:off x="3230010" y="4110443"/>
            <a:ext cx="472413" cy="16253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b="1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ВСЕГО: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 35"/>
          <p:cNvSpPr/>
          <p:nvPr/>
        </p:nvSpPr>
        <p:spPr>
          <a:xfrm>
            <a:off x="5187399" y="4113735"/>
            <a:ext cx="472413" cy="16253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b="1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ВСЕГО: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 35"/>
          <p:cNvSpPr/>
          <p:nvPr/>
        </p:nvSpPr>
        <p:spPr>
          <a:xfrm>
            <a:off x="7150530" y="4114907"/>
            <a:ext cx="472413" cy="16253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b="1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ВСЕГО: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: скругленные углы 10"/>
          <p:cNvSpPr/>
          <p:nvPr/>
        </p:nvSpPr>
        <p:spPr>
          <a:xfrm>
            <a:off x="4486571" y="4128353"/>
            <a:ext cx="364755" cy="161365"/>
          </a:xfrm>
          <a:prstGeom prst="roundRect">
            <a:avLst>
              <a:gd name="adj" fmla="val 36111"/>
            </a:avLst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: скругленные углы 86"/>
          <p:cNvSpPr/>
          <p:nvPr/>
        </p:nvSpPr>
        <p:spPr>
          <a:xfrm>
            <a:off x="6576965" y="4119388"/>
            <a:ext cx="190457" cy="161365"/>
          </a:xfrm>
          <a:prstGeom prst="roundRect">
            <a:avLst>
              <a:gd name="adj" fmla="val 36111"/>
            </a:avLst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: скругленные углы 87"/>
          <p:cNvSpPr/>
          <p:nvPr/>
        </p:nvSpPr>
        <p:spPr>
          <a:xfrm>
            <a:off x="8397269" y="4131642"/>
            <a:ext cx="364755" cy="161365"/>
          </a:xfrm>
          <a:prstGeom prst="roundRect">
            <a:avLst>
              <a:gd name="adj" fmla="val 36111"/>
            </a:avLst>
          </a:prstGeom>
          <a:solidFill>
            <a:schemeClr val="accent2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Text 37"/>
          <p:cNvSpPr/>
          <p:nvPr/>
        </p:nvSpPr>
        <p:spPr>
          <a:xfrm>
            <a:off x="4470126" y="4119388"/>
            <a:ext cx="364755" cy="172349"/>
          </a:xfrm>
          <a:prstGeom prst="rect">
            <a:avLst/>
          </a:prstGeom>
          <a:noFill/>
        </p:spPr>
        <p:txBody>
          <a:bodyPr wrap="none" lIns="7144" tIns="7144" rIns="7144" bIns="7144" rtlCol="0" anchor="t"/>
          <a:lstStyle/>
          <a:p>
            <a:pPr marL="0" indent="0" algn="r" latinLnBrk="0">
              <a:buNone/>
            </a:pPr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911,3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 37"/>
          <p:cNvSpPr/>
          <p:nvPr/>
        </p:nvSpPr>
        <p:spPr>
          <a:xfrm>
            <a:off x="6383734" y="4110443"/>
            <a:ext cx="364755" cy="172349"/>
          </a:xfrm>
          <a:prstGeom prst="rect">
            <a:avLst/>
          </a:prstGeom>
          <a:noFill/>
        </p:spPr>
        <p:txBody>
          <a:bodyPr wrap="none" lIns="7144" tIns="7144" rIns="7144" bIns="7144" rtlCol="0" anchor="t"/>
          <a:lstStyle/>
          <a:p>
            <a:pPr marL="0" indent="0" algn="r" latinLnBrk="0">
              <a:buNone/>
            </a:pPr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 37"/>
          <p:cNvSpPr/>
          <p:nvPr/>
        </p:nvSpPr>
        <p:spPr>
          <a:xfrm>
            <a:off x="8377331" y="4128353"/>
            <a:ext cx="364755" cy="172349"/>
          </a:xfrm>
          <a:prstGeom prst="rect">
            <a:avLst/>
          </a:prstGeom>
          <a:noFill/>
        </p:spPr>
        <p:txBody>
          <a:bodyPr wrap="none" lIns="7144" tIns="7144" rIns="7144" bIns="7144" rtlCol="0" anchor="t"/>
          <a:lstStyle/>
          <a:p>
            <a:pPr marL="0" indent="0" algn="r" latinLnBrk="0">
              <a:buNone/>
            </a:pPr>
            <a:r>
              <a:rPr lang="ru-RU" sz="10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281,2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42901" y="4453782"/>
            <a:ext cx="852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Реализация федеральной субсидии на возведение модульных домов показала себя эффективно.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</p:spPr>
      </p:sp>
      <p:sp>
        <p:nvSpPr>
          <p:cNvPr id="3" name="Text 1"/>
          <p:cNvSpPr/>
          <p:nvPr/>
        </p:nvSpPr>
        <p:spPr>
          <a:xfrm>
            <a:off x="371475" y="456348"/>
            <a:ext cx="7537112" cy="571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245"/>
              </a:lnSpc>
              <a:buNone/>
            </a:pPr>
            <a:r>
              <a:rPr lang="en-US" sz="2200" b="1" kern="0" spc="-6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Состояние и развитие номерного фонда региона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71475" y="862113"/>
            <a:ext cx="3714750" cy="1785938"/>
          </a:xfrm>
          <a:prstGeom prst="roundRect">
            <a:avLst>
              <a:gd name="adj" fmla="val 9600"/>
            </a:avLst>
          </a:prstGeom>
          <a:solidFill>
            <a:srgbClr val="EFEDE8"/>
          </a:solidFill>
        </p:spPr>
      </p:sp>
      <p:sp>
        <p:nvSpPr>
          <p:cNvPr id="7" name="Text 5"/>
          <p:cNvSpPr/>
          <p:nvPr/>
        </p:nvSpPr>
        <p:spPr>
          <a:xfrm>
            <a:off x="600075" y="1090713"/>
            <a:ext cx="3257550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59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ТЕКУЩИЙ </a:t>
            </a:r>
            <a:r>
              <a:rPr lang="ru-RU" sz="900" b="1" kern="0" spc="59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НОМЕРНОЙ </a:t>
            </a:r>
            <a:r>
              <a:rPr lang="en-US" sz="900" b="1" kern="0" spc="59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ФОНД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0075" y="1559343"/>
            <a:ext cx="3463290" cy="8715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3420"/>
              </a:lnSpc>
              <a:buNone/>
            </a:pPr>
            <a:r>
              <a:rPr lang="en-US" sz="4400" kern="0" spc="-144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13 251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 latinLnBrk="0">
              <a:lnSpc>
                <a:spcPts val="3420"/>
              </a:lnSpc>
              <a:buNone/>
            </a:pPr>
            <a:r>
              <a:rPr lang="en-US" sz="2400" kern="0" spc="-144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номер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71475" y="2746536"/>
            <a:ext cx="3714750" cy="1785938"/>
          </a:xfrm>
          <a:prstGeom prst="roundRect">
            <a:avLst>
              <a:gd name="adj" fmla="val 960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11" name="Text 9"/>
          <p:cNvSpPr/>
          <p:nvPr/>
        </p:nvSpPr>
        <p:spPr>
          <a:xfrm>
            <a:off x="600075" y="2975136"/>
            <a:ext cx="3257550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59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СТРАТЕГИЧЕСКАЯ ЦЕЛЬ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0075" y="3443766"/>
            <a:ext cx="3463290" cy="8715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3420"/>
              </a:lnSpc>
              <a:buNone/>
            </a:pPr>
            <a:r>
              <a:rPr lang="en-US" sz="4400" kern="0" spc="-144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30 000</a:t>
            </a:r>
            <a:endParaRPr 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 latinLnBrk="0">
              <a:lnSpc>
                <a:spcPts val="3420"/>
              </a:lnSpc>
              <a:buNone/>
            </a:pPr>
            <a:r>
              <a:rPr lang="ru-RU" sz="2400" kern="0" spc="-144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</a:t>
            </a:r>
            <a:r>
              <a:rPr lang="en-US" sz="2400" kern="0" spc="-144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омеров</a:t>
            </a:r>
            <a:r>
              <a:rPr lang="ru-RU" sz="2400" kern="0" spc="-144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к 2036 году</a:t>
            </a:r>
            <a:endParaRPr 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257675" y="862113"/>
            <a:ext cx="4514850" cy="1164431"/>
          </a:xfrm>
          <a:prstGeom prst="roundRect">
            <a:avLst>
              <a:gd name="adj" fmla="val 1227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14" name="Shape 12"/>
          <p:cNvSpPr/>
          <p:nvPr/>
        </p:nvSpPr>
        <p:spPr>
          <a:xfrm>
            <a:off x="4457700" y="1212157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15" name="Text 13"/>
          <p:cNvSpPr/>
          <p:nvPr/>
        </p:nvSpPr>
        <p:spPr>
          <a:xfrm>
            <a:off x="4457700" y="1212157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 latinLnBrk="0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0,8%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086350" y="1180668"/>
            <a:ext cx="3544014" cy="6570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365"/>
              </a:lnSpc>
              <a:buNone/>
            </a:pPr>
            <a:r>
              <a:rPr lang="ru-RU" sz="1100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Низкий уровень</a:t>
            </a:r>
            <a:r>
              <a:rPr lang="en-US" sz="1100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100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объема номерного фонда</a:t>
            </a:r>
            <a:br>
              <a:rPr lang="ru-RU" sz="1100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en-US" sz="1100" dirty="0" err="1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для</a:t>
            </a:r>
            <a:r>
              <a:rPr lang="en-US" sz="1100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маломобильных граждан – </a:t>
            </a:r>
            <a:r>
              <a:rPr lang="en-US" sz="1100" b="1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109 ед. </a:t>
            </a:r>
            <a:r>
              <a:rPr lang="ru-RU" sz="1100" b="1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/>
            </a:r>
            <a:br>
              <a:rPr lang="ru-RU" sz="1100" b="1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en-US" sz="1100" b="1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(0,8%)</a:t>
            </a:r>
            <a:r>
              <a:rPr lang="ru-RU" sz="1100" b="1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от всего номерного фонда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257675" y="2089311"/>
            <a:ext cx="4514850" cy="1164431"/>
          </a:xfrm>
          <a:prstGeom prst="roundRect">
            <a:avLst>
              <a:gd name="adj" fmla="val 12270"/>
            </a:avLst>
          </a:prstGeom>
          <a:solidFill>
            <a:srgbClr val="EFEDE8"/>
          </a:solidFill>
        </p:spPr>
      </p:sp>
      <p:sp>
        <p:nvSpPr>
          <p:cNvPr id="18" name="Shape 16"/>
          <p:cNvSpPr/>
          <p:nvPr/>
        </p:nvSpPr>
        <p:spPr>
          <a:xfrm>
            <a:off x="4457699" y="2235093"/>
            <a:ext cx="552045" cy="457200"/>
          </a:xfrm>
          <a:prstGeom prst="roundRect">
            <a:avLst>
              <a:gd name="adj" fmla="val 25000"/>
            </a:avLst>
          </a:prstGeom>
          <a:solidFill>
            <a:srgbClr val="FBFAF7"/>
          </a:solidFill>
        </p:spPr>
      </p:sp>
      <p:sp>
        <p:nvSpPr>
          <p:cNvPr id="19" name="Text 17"/>
          <p:cNvSpPr/>
          <p:nvPr/>
        </p:nvSpPr>
        <p:spPr>
          <a:xfrm>
            <a:off x="4457699" y="2190703"/>
            <a:ext cx="552045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177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086350" y="2326345"/>
            <a:ext cx="3544014" cy="3500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365"/>
              </a:lnSpc>
              <a:buNone/>
            </a:pPr>
            <a:r>
              <a:rPr lang="ru-RU" sz="140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ед</a:t>
            </a:r>
            <a:r>
              <a:rPr lang="en-US" sz="14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легализовано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257675" y="3368042"/>
            <a:ext cx="4514850" cy="1164432"/>
          </a:xfrm>
          <a:prstGeom prst="roundRect">
            <a:avLst>
              <a:gd name="adj" fmla="val 12270"/>
            </a:avLst>
          </a:prstGeom>
          <a:solidFill>
            <a:srgbClr val="EFEDE8"/>
          </a:solidFill>
        </p:spPr>
      </p:sp>
      <p:sp>
        <p:nvSpPr>
          <p:cNvPr id="22" name="Shape 20"/>
          <p:cNvSpPr/>
          <p:nvPr/>
        </p:nvSpPr>
        <p:spPr>
          <a:xfrm>
            <a:off x="4457699" y="2739524"/>
            <a:ext cx="552045" cy="457200"/>
          </a:xfrm>
          <a:prstGeom prst="roundRect">
            <a:avLst>
              <a:gd name="adj" fmla="val 25000"/>
            </a:avLst>
          </a:prstGeom>
          <a:solidFill>
            <a:srgbClr val="FBFAF7"/>
          </a:solidFill>
        </p:spPr>
      </p:sp>
      <p:sp>
        <p:nvSpPr>
          <p:cNvPr id="23" name="Text 21"/>
          <p:cNvSpPr/>
          <p:nvPr/>
        </p:nvSpPr>
        <p:spPr>
          <a:xfrm>
            <a:off x="4457700" y="2739524"/>
            <a:ext cx="552044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 latinLnBrk="0">
              <a:buNone/>
            </a:pP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~</a:t>
            </a:r>
            <a:r>
              <a:rPr lang="ru-RU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200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086350" y="2857264"/>
            <a:ext cx="3544014" cy="3500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365"/>
              </a:lnSpc>
              <a:buNone/>
            </a:pPr>
            <a:r>
              <a:rPr lang="en-US" sz="140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необходимо</a:t>
            </a:r>
            <a:r>
              <a:rPr lang="en-US" sz="14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легализовать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8"/>
          <p:cNvSpPr/>
          <p:nvPr/>
        </p:nvSpPr>
        <p:spPr>
          <a:xfrm>
            <a:off x="4399331" y="3490578"/>
            <a:ext cx="4314825" cy="100298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000"/>
              </a:lnSpc>
              <a:buNone/>
            </a:pPr>
            <a:r>
              <a:rPr lang="ru-RU" sz="16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Легализация гостевых домов позволяет вывести один из самых теневых секторов </a:t>
            </a:r>
            <a:r>
              <a:rPr lang="ru-RU" sz="160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туриндустрии</a:t>
            </a:r>
            <a:r>
              <a:rPr lang="ru-RU" sz="16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в </a:t>
            </a:r>
            <a:r>
              <a:rPr lang="ru-RU" sz="16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правовое</a:t>
            </a:r>
            <a:r>
              <a:rPr lang="ru-RU" sz="16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(</a:t>
            </a:r>
            <a:r>
              <a:rPr lang="ru-RU" sz="16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легальное) поле</a:t>
            </a:r>
            <a:r>
              <a:rPr lang="ru-RU" sz="16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4"/>
          <p:cNvSpPr/>
          <p:nvPr/>
        </p:nvSpPr>
        <p:spPr>
          <a:xfrm>
            <a:off x="653268" y="278605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altLang="en-US" sz="620" b="1" dirty="0">
                <a:solidFill>
                  <a:srgbClr val="1609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РАЗМЕЩЕНИЯ ТУРИСТОВ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42900" y="4630959"/>
            <a:ext cx="444817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Стимулирование выхода из нелегального поля.</a:t>
            </a:r>
          </a:p>
        </p:txBody>
      </p:sp>
      <p:sp>
        <p:nvSpPr>
          <p:cNvPr id="29" name="Shape 2">
            <a:extLst>
              <a:ext uri="{FF2B5EF4-FFF2-40B4-BE49-F238E27FC236}">
                <a16:creationId xmlns="" xmlns:a16="http://schemas.microsoft.com/office/drawing/2014/main" id="{81DDDA5F-C903-46A9-A4EF-3E3FB9DD548E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30" name="Text 3">
            <a:extLst>
              <a:ext uri="{FF2B5EF4-FFF2-40B4-BE49-F238E27FC236}">
                <a16:creationId xmlns="" xmlns:a16="http://schemas.microsoft.com/office/drawing/2014/main" id="{A7350735-3F70-4433-9899-5EA5A8A88961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06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8255"/>
            <a:ext cx="9144000" cy="5143500"/>
          </a:xfrm>
          <a:prstGeom prst="rect">
            <a:avLst/>
          </a:prstGeom>
          <a:solidFill>
            <a:srgbClr val="FBFAF7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795386" y="241417"/>
            <a:ext cx="1721644" cy="785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kern="0" spc="20" dirty="0">
                <a:solidFill>
                  <a:srgbClr val="8585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ИРКУТСКАЯ ОБЛАСТЬ · ИНВЕСТИЦИОННЫЕ ЗОНЫ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" y="442913"/>
            <a:ext cx="2286000" cy="401099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85775" y="557213"/>
            <a:ext cx="778669" cy="185738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7" name="Text 4"/>
          <p:cNvSpPr/>
          <p:nvPr/>
        </p:nvSpPr>
        <p:spPr>
          <a:xfrm>
            <a:off x="485775" y="557213"/>
            <a:ext cx="778669" cy="185738"/>
          </a:xfrm>
          <a:prstGeom prst="rect">
            <a:avLst/>
          </a:prstGeom>
          <a:noFill/>
        </p:spPr>
        <p:txBody>
          <a:bodyPr wrap="square" lIns="78581" tIns="0" rIns="78581" bIns="0" rtlCol="0" anchor="ctr"/>
          <a:lstStyle/>
          <a:p>
            <a:pPr marL="0" indent="0" algn="l" latinLnBrk="0">
              <a:buNone/>
            </a:pPr>
            <a:r>
              <a:rPr lang="ru-RU" sz="600" b="1" kern="0" spc="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 развития</a:t>
            </a:r>
            <a:endParaRPr lang="en-US" sz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2857500" y="442913"/>
            <a:ext cx="6043613" cy="571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250"/>
              </a:lnSpc>
              <a:buNone/>
            </a:pPr>
            <a:r>
              <a:rPr lang="en-US" sz="2250" b="1" kern="0" spc="-9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Крупные</a:t>
            </a:r>
            <a:r>
              <a:rPr lang="en-US" sz="2250" b="1" kern="0" spc="-9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2250" b="1" kern="0" spc="-9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инвестиционные</a:t>
            </a:r>
            <a:r>
              <a:rPr lang="ru-RU" sz="22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0" b="1" kern="0" spc="-9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зоны</a:t>
            </a:r>
            <a:endParaRPr lang="en-US" sz="22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857500" y="779105"/>
            <a:ext cx="5915025" cy="1071563"/>
          </a:xfrm>
          <a:prstGeom prst="roundRect">
            <a:avLst>
              <a:gd name="adj" fmla="val 10667"/>
            </a:avLst>
          </a:prstGeom>
          <a:solidFill>
            <a:srgbClr val="EFEDE8"/>
          </a:solidFill>
        </p:spPr>
      </p:sp>
      <p:sp>
        <p:nvSpPr>
          <p:cNvPr id="10" name="Text 7"/>
          <p:cNvSpPr/>
          <p:nvPr/>
        </p:nvSpPr>
        <p:spPr>
          <a:xfrm>
            <a:off x="2986088" y="957699"/>
            <a:ext cx="5657850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-8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ОЭЗ</a:t>
            </a:r>
            <a:r>
              <a:rPr lang="ru-RU" sz="1000" b="1" kern="0" spc="-8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ТРТ</a:t>
            </a:r>
            <a:r>
              <a:rPr lang="en-US" sz="1000" b="1" kern="0" spc="-8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«Ворота Байкала»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2986088" y="1129149"/>
            <a:ext cx="5657850" cy="8572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Байкальск, 2007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2986088" y="1257736"/>
            <a:ext cx="5722144" cy="3714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465"/>
              </a:lnSpc>
              <a:buNone/>
            </a:pPr>
            <a:r>
              <a:rPr lang="en-US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763 </a:t>
            </a:r>
            <a:r>
              <a:rPr lang="en-US" sz="1125" dirty="0" err="1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га</a:t>
            </a:r>
            <a:r>
              <a:rPr lang="ru-RU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,</a:t>
            </a:r>
            <a:r>
              <a:rPr lang="en-US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горнолыжный и </a:t>
            </a:r>
            <a:r>
              <a:rPr lang="en-US" sz="1125" dirty="0" err="1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круглогодичный</a:t>
            </a:r>
            <a:r>
              <a:rPr lang="en-US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125" dirty="0" err="1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туризм</a:t>
            </a:r>
            <a:r>
              <a:rPr lang="ru-RU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, </a:t>
            </a:r>
            <a:r>
              <a:rPr lang="en-US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29 резидентов, заявленные инвестиции ~15,6 млрд руб.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2857500" y="1922105"/>
            <a:ext cx="5915025" cy="1071563"/>
          </a:xfrm>
          <a:prstGeom prst="roundRect">
            <a:avLst>
              <a:gd name="adj" fmla="val 10667"/>
            </a:avLst>
          </a:prstGeom>
          <a:solidFill>
            <a:srgbClr val="EFEDE8"/>
          </a:solidFill>
        </p:spPr>
      </p:sp>
      <p:sp>
        <p:nvSpPr>
          <p:cNvPr id="14" name="Text 11"/>
          <p:cNvSpPr/>
          <p:nvPr/>
        </p:nvSpPr>
        <p:spPr>
          <a:xfrm>
            <a:off x="2986088" y="2100699"/>
            <a:ext cx="5657850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-8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ОЭЗ «Берег Байкала»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986088" y="2272149"/>
            <a:ext cx="5657850" cy="8572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2026, территория бывшего БЦБК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2986088" y="2400736"/>
            <a:ext cx="5722144" cy="3714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465"/>
              </a:lnSpc>
              <a:buNone/>
            </a:pPr>
            <a:r>
              <a:rPr lang="en-US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Гостиничные комплексы, яхтенная марина, </a:t>
            </a:r>
            <a:r>
              <a:rPr lang="en-US" sz="1125" dirty="0" err="1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событийная</a:t>
            </a:r>
            <a:r>
              <a:rPr lang="en-US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125" dirty="0" err="1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инфраструктура</a:t>
            </a:r>
            <a:endParaRPr lang="ru-RU" sz="1125" dirty="0">
              <a:latin typeface="Arial" panose="020B0604020202020204" pitchFamily="34" charset="0"/>
              <a:ea typeface="Inter" panose="020B0604020202020204" pitchFamily="34" charset="-122"/>
              <a:cs typeface="Arial" panose="020B0604020202020204" pitchFamily="34" charset="0"/>
            </a:endParaRPr>
          </a:p>
          <a:p>
            <a:pPr marL="0" indent="0" algn="l" latinLnBrk="0">
              <a:lnSpc>
                <a:spcPts val="1465"/>
              </a:lnSpc>
              <a:buNone/>
            </a:pPr>
            <a:r>
              <a:rPr lang="ru-RU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</a:t>
            </a:r>
            <a:r>
              <a:rPr lang="en-US" sz="1125" dirty="0" err="1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нвестиции</a:t>
            </a:r>
            <a:r>
              <a:rPr lang="en-US" sz="1125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свыше 10 млрд руб., ~600 новых рабочих мест</a:t>
            </a:r>
            <a:endParaRPr lang="en-US" sz="11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2857500" y="3065105"/>
            <a:ext cx="5915025" cy="1071563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18" name="Text 15"/>
          <p:cNvSpPr/>
          <p:nvPr/>
        </p:nvSpPr>
        <p:spPr>
          <a:xfrm>
            <a:off x="2986088" y="3196214"/>
            <a:ext cx="5657850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-8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Проект</a:t>
            </a:r>
            <a:r>
              <a:rPr lang="ru-RU" sz="1000" b="1" kern="0" spc="-8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ы</a:t>
            </a:r>
            <a:r>
              <a:rPr lang="en-US" sz="1000" b="1" kern="0" spc="-8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«</a:t>
            </a:r>
            <a:r>
              <a:rPr lang="ru-RU" sz="1000" b="1" kern="0" spc="-8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Байкальская слобода</a:t>
            </a:r>
            <a:r>
              <a:rPr lang="en-US" sz="1000" b="1" kern="0" spc="-8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»</a:t>
            </a:r>
            <a:r>
              <a:rPr lang="ru-RU" sz="1000" b="1" kern="0" spc="-8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и «Ворота Байкала» </a:t>
            </a:r>
          </a:p>
          <a:p>
            <a:pPr marL="0" indent="0" algn="l" latinLnBrk="0">
              <a:buNone/>
            </a:pPr>
            <a:r>
              <a:rPr lang="ru-RU" sz="1000" b="1" kern="0" spc="-8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(федеральный проект «Пять морей и озеро Байкал»)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986088" y="3608029"/>
            <a:ext cx="5722144" cy="3714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465"/>
              </a:lnSpc>
              <a:buNone/>
            </a:pPr>
            <a:r>
              <a:rPr lang="en-US" sz="1125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1 200 га курортной зоны · 5 400 номеров · +1,4 млн туристско-экскурсионного потока в год · 79 млрд руб. совокупный объём инвестиций</a:t>
            </a:r>
            <a:endParaRPr lang="en-US" sz="112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611340" y="4200961"/>
            <a:ext cx="3136106" cy="235744"/>
          </a:xfrm>
          <a:prstGeom prst="roundRect">
            <a:avLst>
              <a:gd name="adj" fmla="val 24242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1" name="Text 18"/>
          <p:cNvSpPr/>
          <p:nvPr/>
        </p:nvSpPr>
        <p:spPr>
          <a:xfrm>
            <a:off x="5611340" y="4200961"/>
            <a:ext cx="3136106" cy="235744"/>
          </a:xfrm>
          <a:prstGeom prst="rect">
            <a:avLst/>
          </a:prstGeom>
          <a:noFill/>
        </p:spPr>
        <p:txBody>
          <a:bodyPr wrap="square" lIns="85725" tIns="64294" rIns="85725" bIns="64294" rtlCol="0" anchor="t"/>
          <a:lstStyle/>
          <a:p>
            <a:pPr marL="0" indent="0" algn="l" latinLnBrk="0">
              <a:lnSpc>
                <a:spcPts val="805"/>
              </a:lnSpc>
              <a:buNone/>
            </a:pPr>
            <a:r>
              <a:rPr lang="en-US" sz="620" kern="0" spc="6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Проблемные зоны: БЦБК — трансформация в курортную инфраструктуру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"/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25" name="Text 3"/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07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4"/>
          <p:cNvSpPr/>
          <p:nvPr/>
        </p:nvSpPr>
        <p:spPr>
          <a:xfrm>
            <a:off x="641535" y="287152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620" b="1" kern="0" spc="5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ИНВЕСТИЦИОННЫЕ ПРОЕКТЫ РЕГИОНА</a:t>
            </a:r>
            <a:endParaRPr lang="en-US" sz="62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42900" y="4535844"/>
            <a:ext cx="8429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Создание качественного номерного фонда и инфраструктуры туризма.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/>
          <p:cNvSpPr/>
          <p:nvPr/>
        </p:nvSpPr>
        <p:spPr>
          <a:xfrm>
            <a:off x="314325" y="549081"/>
            <a:ext cx="8597622" cy="1187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008"/>
              </a:lnSpc>
              <a:buNone/>
            </a:pPr>
            <a:r>
              <a:rPr lang="en-US" sz="2200" b="1" kern="0" spc="-67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Причальная</a:t>
            </a:r>
            <a:r>
              <a:rPr lang="en-US" sz="2200" b="1" kern="0" spc="-6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2200" b="1" kern="0" spc="-67" dirty="0" err="1" smtClean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инфраструктура</a:t>
            </a:r>
            <a:r>
              <a:rPr lang="en-US" sz="2200" b="1" kern="0" spc="-67" dirty="0" smtClean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: </a:t>
            </a:r>
            <a:r>
              <a:rPr lang="en-US" sz="2200" b="1" kern="0" spc="-6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состояние, новые </a:t>
            </a:r>
            <a:r>
              <a:rPr lang="en-US" sz="2200" b="1" kern="0" spc="-67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проекты</a:t>
            </a:r>
            <a:r>
              <a:rPr lang="en-US" sz="2200" b="1" kern="0" spc="-67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2190654" y="4018439"/>
            <a:ext cx="1875481" cy="617042"/>
          </a:xfrm>
          <a:prstGeom prst="roundRect">
            <a:avLst>
              <a:gd name="adj" fmla="val 19512"/>
            </a:avLst>
          </a:prstGeom>
          <a:solidFill>
            <a:srgbClr val="ECEAE5"/>
          </a:solidFill>
          <a:ln/>
        </p:spPr>
      </p:sp>
      <p:sp>
        <p:nvSpPr>
          <p:cNvPr id="28" name="Text 22"/>
          <p:cNvSpPr/>
          <p:nvPr/>
        </p:nvSpPr>
        <p:spPr>
          <a:xfrm>
            <a:off x="2304954" y="4044342"/>
            <a:ext cx="1835944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58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1 131,0 млн ₽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3"/>
          <p:cNvSpPr/>
          <p:nvPr/>
        </p:nvSpPr>
        <p:spPr>
          <a:xfrm>
            <a:off x="2304954" y="4358667"/>
            <a:ext cx="1835944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Поступление налоговых </a:t>
            </a:r>
            <a:r>
              <a:rPr lang="en-US" sz="800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выплат</a:t>
            </a:r>
            <a:r>
              <a:rPr lang="en-US" sz="8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800" dirty="0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800" dirty="0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800" dirty="0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 </a:t>
            </a:r>
            <a:r>
              <a:rPr lang="ru-RU" sz="800" dirty="0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областной </a:t>
            </a:r>
            <a:r>
              <a:rPr lang="en-US" sz="800" dirty="0" err="1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бюджет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4"/>
          <p:cNvSpPr/>
          <p:nvPr/>
        </p:nvSpPr>
        <p:spPr>
          <a:xfrm>
            <a:off x="278864" y="4026963"/>
            <a:ext cx="1875481" cy="617042"/>
          </a:xfrm>
          <a:prstGeom prst="roundRect">
            <a:avLst>
              <a:gd name="adj" fmla="val 19512"/>
            </a:avLst>
          </a:prstGeom>
          <a:solidFill>
            <a:srgbClr val="ECEAE5"/>
          </a:solidFill>
          <a:ln/>
        </p:spPr>
      </p:sp>
      <p:sp>
        <p:nvSpPr>
          <p:cNvPr id="31" name="Text 25"/>
          <p:cNvSpPr/>
          <p:nvPr/>
        </p:nvSpPr>
        <p:spPr>
          <a:xfrm>
            <a:off x="393164" y="4052866"/>
            <a:ext cx="1978819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58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400 ед.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26"/>
          <p:cNvSpPr/>
          <p:nvPr/>
        </p:nvSpPr>
        <p:spPr>
          <a:xfrm>
            <a:off x="393164" y="4302110"/>
            <a:ext cx="1978819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Создание рабочих мест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27"/>
          <p:cNvSpPr/>
          <p:nvPr/>
        </p:nvSpPr>
        <p:spPr>
          <a:xfrm>
            <a:off x="393164" y="4433502"/>
            <a:ext cx="1835944" cy="85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до 5 000 ед. с отелями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0141" y="912459"/>
            <a:ext cx="3785994" cy="2330644"/>
          </a:xfrm>
          <a:prstGeom prst="roundRect">
            <a:avLst>
              <a:gd name="adj" fmla="val 5049"/>
            </a:avLst>
          </a:prstGeom>
          <a:blipFill>
            <a:blip r:embed="rId3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2"/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37" name="Text 3"/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 smtClean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08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4"/>
          <p:cNvSpPr/>
          <p:nvPr/>
        </p:nvSpPr>
        <p:spPr>
          <a:xfrm>
            <a:off x="641535" y="287152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620" b="1" kern="0" spc="50" dirty="0" smtClean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КРУИЗНАЯ ИНФРАСТРУКТУРА</a:t>
            </a:r>
            <a:endParaRPr lang="en-US" sz="62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8"/>
          <p:cNvSpPr/>
          <p:nvPr/>
        </p:nvSpPr>
        <p:spPr>
          <a:xfrm>
            <a:off x="280141" y="3362610"/>
            <a:ext cx="1875481" cy="623203"/>
          </a:xfrm>
          <a:prstGeom prst="roundRect">
            <a:avLst>
              <a:gd name="adj" fmla="val 16066"/>
            </a:avLst>
          </a:prstGeom>
          <a:solidFill>
            <a:srgbClr val="160985"/>
          </a:solidFill>
          <a:ln/>
        </p:spPr>
      </p:sp>
      <p:sp>
        <p:nvSpPr>
          <p:cNvPr id="13" name="Text 9"/>
          <p:cNvSpPr/>
          <p:nvPr/>
        </p:nvSpPr>
        <p:spPr>
          <a:xfrm>
            <a:off x="393164" y="3416184"/>
            <a:ext cx="1851660" cy="521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ПЕРСПЕКТИВНЫЕ ИНВЕСТОРЫ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393164" y="3550076"/>
            <a:ext cx="1837194" cy="335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873"/>
              </a:lnSpc>
              <a:buNone/>
            </a:pP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ООО </a:t>
            </a: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«ФОРТАЛ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»</a:t>
            </a:r>
            <a:r>
              <a:rPr lang="ru-RU" sz="800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;</a:t>
            </a:r>
            <a:r>
              <a:rPr 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800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800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ru-RU" sz="800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АО «ВСРП»;</a:t>
            </a:r>
          </a:p>
          <a:p>
            <a:pPr marL="0" indent="0" algn="l" latinLnBrk="0">
              <a:lnSpc>
                <a:spcPts val="873"/>
              </a:lnSpc>
              <a:buNone/>
            </a:pPr>
            <a:r>
              <a:rPr lang="ru-RU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ВодоходЪ</a:t>
            </a:r>
            <a:r>
              <a:rPr lang="ru-RU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2204870" y="3362611"/>
            <a:ext cx="1875481" cy="617042"/>
          </a:xfrm>
          <a:prstGeom prst="roundRect">
            <a:avLst>
              <a:gd name="adj" fmla="val 19512"/>
            </a:avLst>
          </a:prstGeom>
          <a:solidFill>
            <a:srgbClr val="ECEAE5"/>
          </a:solidFill>
          <a:ln/>
        </p:spPr>
      </p:sp>
      <p:sp>
        <p:nvSpPr>
          <p:cNvPr id="22" name="Text 16"/>
          <p:cNvSpPr/>
          <p:nvPr/>
        </p:nvSpPr>
        <p:spPr>
          <a:xfrm>
            <a:off x="2319170" y="3405606"/>
            <a:ext cx="1835944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58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6 000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2319170" y="3677201"/>
            <a:ext cx="1835944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Увеличение </a:t>
            </a:r>
            <a:r>
              <a:rPr lang="en-US" sz="800" dirty="0" err="1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пассажиропотока</a:t>
            </a:r>
            <a:r>
              <a:rPr lang="en-US" sz="8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800" dirty="0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800" dirty="0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800" dirty="0" err="1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на</a:t>
            </a:r>
            <a:r>
              <a:rPr lang="en-US" sz="800" dirty="0" smtClean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маршрутах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4196" y="4660577"/>
            <a:ext cx="8849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Круизный туризм может стать драйвером развития туризма на Байкале.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7"/>
          <p:cNvSpPr/>
          <p:nvPr/>
        </p:nvSpPr>
        <p:spPr>
          <a:xfrm>
            <a:off x="4259730" y="2654842"/>
            <a:ext cx="3529899" cy="1998083"/>
          </a:xfrm>
          <a:prstGeom prst="roundRect">
            <a:avLst>
              <a:gd name="adj" fmla="val 3974"/>
            </a:avLst>
          </a:prstGeom>
          <a:solidFill>
            <a:srgbClr val="EFEDE8"/>
          </a:solidFill>
          <a:ln/>
        </p:spPr>
      </p:sp>
      <p:sp>
        <p:nvSpPr>
          <p:cNvPr id="41" name="Text 9"/>
          <p:cNvSpPr/>
          <p:nvPr/>
        </p:nvSpPr>
        <p:spPr>
          <a:xfrm>
            <a:off x="4575481" y="2719297"/>
            <a:ext cx="1848033" cy="199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latinLnBrk="0">
              <a:buNone/>
            </a:pPr>
            <a:r>
              <a:rPr lang="en-US" sz="1050" b="1" kern="0" spc="-18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Реконструкция причала Рогатка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11"/>
          <p:cNvSpPr/>
          <p:nvPr/>
        </p:nvSpPr>
        <p:spPr>
          <a:xfrm>
            <a:off x="4374030" y="2907384"/>
            <a:ext cx="3243263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ВИД РАБОТ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12"/>
          <p:cNvSpPr/>
          <p:nvPr/>
        </p:nvSpPr>
        <p:spPr>
          <a:xfrm>
            <a:off x="4374030" y="2993109"/>
            <a:ext cx="3243263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kern="0" spc="-1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проектирование, реконструкция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13"/>
          <p:cNvSpPr/>
          <p:nvPr/>
        </p:nvSpPr>
        <p:spPr>
          <a:xfrm>
            <a:off x="4374030" y="3235997"/>
            <a:ext cx="3243263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СРОК ВЫПОЛНЕНИЯ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14"/>
          <p:cNvSpPr/>
          <p:nvPr/>
        </p:nvSpPr>
        <p:spPr>
          <a:xfrm>
            <a:off x="4374030" y="3321722"/>
            <a:ext cx="3243263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-1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17.11.2028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15"/>
          <p:cNvSpPr/>
          <p:nvPr/>
        </p:nvSpPr>
        <p:spPr>
          <a:xfrm>
            <a:off x="5475509" y="3229895"/>
            <a:ext cx="1975981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ОБЪЁМ СРЕДСТВ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16"/>
          <p:cNvSpPr/>
          <p:nvPr/>
        </p:nvSpPr>
        <p:spPr>
          <a:xfrm>
            <a:off x="5475509" y="3315620"/>
            <a:ext cx="1975981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-1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1 382 529,0</a:t>
            </a:r>
            <a:r>
              <a:rPr lang="en-US" sz="1000" kern="0" spc="-1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тыс. руб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17"/>
          <p:cNvSpPr/>
          <p:nvPr/>
        </p:nvSpPr>
        <p:spPr>
          <a:xfrm>
            <a:off x="4374030" y="3543671"/>
            <a:ext cx="3243263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 smtClean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СТАТУС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18"/>
          <p:cNvSpPr/>
          <p:nvPr/>
        </p:nvSpPr>
        <p:spPr>
          <a:xfrm>
            <a:off x="4374030" y="3659446"/>
            <a:ext cx="3243263" cy="92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en-US" sz="1000" kern="0" spc="-1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заключён контракт на </a:t>
            </a:r>
            <a:r>
              <a:rPr lang="en-US" sz="1000" kern="0" spc="-11" dirty="0" err="1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проектирование</a:t>
            </a:r>
            <a:r>
              <a:rPr lang="en-US" sz="1000" kern="0" spc="-1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000" kern="0" spc="-11" dirty="0" smtClean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/>
            </a:r>
            <a:br>
              <a:rPr lang="ru-RU" sz="1000" kern="0" spc="-11" dirty="0" smtClean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</a:br>
            <a:r>
              <a:rPr lang="en-US" sz="1000" kern="0" spc="-11" dirty="0" smtClean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и </a:t>
            </a:r>
            <a:r>
              <a:rPr lang="en-US" sz="1000" kern="0" spc="-1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строительство объекта; выполнено комплексное обследование объекта и инженерно-геодезические изыскания; ведутся проектно-изыскательские работы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19"/>
          <p:cNvSpPr/>
          <p:nvPr/>
        </p:nvSpPr>
        <p:spPr>
          <a:xfrm>
            <a:off x="4374030" y="4349528"/>
            <a:ext cx="3243263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rgbClr val="858585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ПЕРЕДАЧА ИМУЩЕСТВЕННОГО КОМПЛЕКСА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20"/>
          <p:cNvSpPr/>
          <p:nvPr/>
        </p:nvSpPr>
        <p:spPr>
          <a:xfrm>
            <a:off x="4374030" y="4435253"/>
            <a:ext cx="3243263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kern="0" spc="-11" dirty="0">
                <a:solidFill>
                  <a:srgbClr val="0A0A0A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передан в собственность Иркутской области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21"/>
          <p:cNvSpPr/>
          <p:nvPr/>
        </p:nvSpPr>
        <p:spPr>
          <a:xfrm>
            <a:off x="4259730" y="912459"/>
            <a:ext cx="4631378" cy="1622071"/>
          </a:xfrm>
          <a:prstGeom prst="roundRect">
            <a:avLst>
              <a:gd name="adj" fmla="val 5261"/>
            </a:avLst>
          </a:prstGeom>
          <a:solidFill>
            <a:schemeClr val="accent2"/>
          </a:solidFill>
          <a:ln/>
        </p:spPr>
      </p:sp>
      <p:sp>
        <p:nvSpPr>
          <p:cNvPr id="56" name="Text 23"/>
          <p:cNvSpPr/>
          <p:nvPr/>
        </p:nvSpPr>
        <p:spPr>
          <a:xfrm>
            <a:off x="4374030" y="966361"/>
            <a:ext cx="3417775" cy="215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b="1" kern="0" spc="-18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Капитальный ремонт </a:t>
            </a:r>
            <a:r>
              <a:rPr lang="en-US" sz="1050" b="1" kern="0" spc="-18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Комплекса</a:t>
            </a:r>
            <a:r>
              <a:rPr lang="en-US" sz="1050" b="1" kern="0" spc="-18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50" b="1" kern="0" spc="-18" dirty="0" err="1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портовых</a:t>
            </a:r>
            <a:r>
              <a:rPr lang="en-US" sz="1050" b="1" kern="0" spc="-18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50" b="1" kern="0" spc="-18" dirty="0" err="1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сооружений</a:t>
            </a:r>
            <a:r>
              <a:rPr lang="ru-RU" sz="1050" b="1" kern="0" spc="-18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(п. Байкал)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32"/>
          <p:cNvSpPr/>
          <p:nvPr/>
        </p:nvSpPr>
        <p:spPr>
          <a:xfrm>
            <a:off x="4361152" y="1901024"/>
            <a:ext cx="3164681" cy="380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" kern="0" spc="-1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опубликована заявка </a:t>
            </a:r>
            <a:r>
              <a:rPr lang="en-US" sz="1000" kern="0" spc="-11" dirty="0" err="1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на</a:t>
            </a:r>
            <a:r>
              <a:rPr lang="en-US" sz="1000" kern="0" spc="-1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00" kern="0" spc="-11" dirty="0" err="1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закупк</a:t>
            </a:r>
            <a:r>
              <a:rPr lang="ru-RU" sz="1000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у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 12"/>
          <p:cNvSpPr/>
          <p:nvPr/>
        </p:nvSpPr>
        <p:spPr>
          <a:xfrm>
            <a:off x="4381880" y="1243159"/>
            <a:ext cx="3243263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kern="0" spc="-1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проектирование, </a:t>
            </a:r>
            <a:r>
              <a:rPr lang="ru-RU" sz="1000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капитальный ремонт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14"/>
          <p:cNvSpPr/>
          <p:nvPr/>
        </p:nvSpPr>
        <p:spPr>
          <a:xfrm>
            <a:off x="4374030" y="1561160"/>
            <a:ext cx="3243263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01</a:t>
            </a:r>
            <a:r>
              <a:rPr lang="en-US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.1</a:t>
            </a:r>
            <a:r>
              <a:rPr lang="ru-RU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</a:t>
            </a:r>
            <a:r>
              <a:rPr lang="en-US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.202</a:t>
            </a:r>
            <a:r>
              <a:rPr lang="ru-RU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7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 16"/>
          <p:cNvSpPr/>
          <p:nvPr/>
        </p:nvSpPr>
        <p:spPr>
          <a:xfrm>
            <a:off x="5475509" y="1555058"/>
            <a:ext cx="1975981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2</a:t>
            </a:r>
            <a:r>
              <a:rPr lang="en-US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303</a:t>
            </a:r>
            <a:r>
              <a:rPr lang="en-US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ru-RU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774</a:t>
            </a:r>
            <a:r>
              <a:rPr lang="en-US" sz="1000" b="1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,0</a:t>
            </a:r>
            <a:r>
              <a:rPr lang="en-US" sz="1000" kern="0" spc="-11" dirty="0" smtClean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 </a:t>
            </a:r>
            <a:r>
              <a:rPr lang="en-US" sz="1000" kern="0" spc="-1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тыс. руб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 20"/>
          <p:cNvSpPr/>
          <p:nvPr/>
        </p:nvSpPr>
        <p:spPr>
          <a:xfrm>
            <a:off x="4381880" y="2257844"/>
            <a:ext cx="3243263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kern="0" spc="-11" dirty="0">
                <a:solidFill>
                  <a:schemeClr val="bg1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передан в собственность Иркутской области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 11"/>
          <p:cNvSpPr/>
          <p:nvPr/>
        </p:nvSpPr>
        <p:spPr>
          <a:xfrm>
            <a:off x="4380459" y="1170968"/>
            <a:ext cx="3243263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ВИД РАБОТ</a:t>
            </a:r>
            <a:endParaRPr lang="en-US" sz="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 13"/>
          <p:cNvSpPr/>
          <p:nvPr/>
        </p:nvSpPr>
        <p:spPr>
          <a:xfrm>
            <a:off x="4374030" y="1454477"/>
            <a:ext cx="3243263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СРОК ВЫПОЛНЕНИЯ</a:t>
            </a:r>
            <a:endParaRPr lang="en-US" sz="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 15"/>
          <p:cNvSpPr/>
          <p:nvPr/>
        </p:nvSpPr>
        <p:spPr>
          <a:xfrm>
            <a:off x="5475509" y="1448375"/>
            <a:ext cx="1975981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ОБЪЁМ СРЕДСТВ</a:t>
            </a:r>
            <a:endParaRPr lang="en-US" sz="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 17"/>
          <p:cNvSpPr/>
          <p:nvPr/>
        </p:nvSpPr>
        <p:spPr>
          <a:xfrm>
            <a:off x="4374030" y="1782414"/>
            <a:ext cx="3243263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СТАТУС </a:t>
            </a:r>
            <a:endParaRPr lang="en-US" sz="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 19"/>
          <p:cNvSpPr/>
          <p:nvPr/>
        </p:nvSpPr>
        <p:spPr>
          <a:xfrm>
            <a:off x="4374029" y="2146659"/>
            <a:ext cx="3243263" cy="78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00" b="1" kern="0" spc="32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ПЕРЕДАЧА ИМУЩЕСТВЕННОГО КОМПЛЕКСА</a:t>
            </a:r>
            <a:endParaRPr lang="en-US" sz="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507901" y="2653590"/>
            <a:ext cx="1366115" cy="1999605"/>
          </a:xfrm>
          <a:prstGeom prst="roundRect">
            <a:avLst>
              <a:gd name="adj" fmla="val 7087"/>
            </a:avLst>
          </a:prstGeom>
          <a:blipFill>
            <a:blip r:embed="rId4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71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</p:spPr>
      </p:sp>
      <p:sp>
        <p:nvSpPr>
          <p:cNvPr id="3" name="Shape 1"/>
          <p:cNvSpPr/>
          <p:nvPr/>
        </p:nvSpPr>
        <p:spPr>
          <a:xfrm>
            <a:off x="342900" y="228600"/>
            <a:ext cx="8458200" cy="300038"/>
          </a:xfrm>
          <a:prstGeom prst="rect">
            <a:avLst/>
          </a:prstGeom>
        </p:spPr>
      </p:sp>
      <p:sp>
        <p:nvSpPr>
          <p:cNvPr id="10" name="Shape 8"/>
          <p:cNvSpPr/>
          <p:nvPr/>
        </p:nvSpPr>
        <p:spPr>
          <a:xfrm>
            <a:off x="670489" y="1221802"/>
            <a:ext cx="3841762" cy="1035856"/>
          </a:xfrm>
          <a:prstGeom prst="roundRect">
            <a:avLst>
              <a:gd name="adj" fmla="val 11487"/>
            </a:avLst>
          </a:prstGeom>
          <a:solidFill>
            <a:schemeClr val="accent2"/>
          </a:solidFill>
        </p:spPr>
      </p:sp>
      <p:sp>
        <p:nvSpPr>
          <p:cNvPr id="11" name="Text 9"/>
          <p:cNvSpPr/>
          <p:nvPr/>
        </p:nvSpPr>
        <p:spPr>
          <a:xfrm>
            <a:off x="799076" y="1336100"/>
            <a:ext cx="3727626" cy="4555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kern="0" spc="-7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Слюдянск</a:t>
            </a:r>
            <a:r>
              <a:rPr lang="ru-RU" sz="1400" b="1" kern="0" spc="-7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ий</a:t>
            </a:r>
            <a:r>
              <a:rPr lang="ru-RU" sz="1400" b="1" kern="0" spc="-7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b="1" kern="0" spc="-7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район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99076" y="1588431"/>
            <a:ext cx="3592176" cy="1394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Система коммунальной и инженерной инфраструктуры.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8356" y="3455546"/>
            <a:ext cx="3841762" cy="1035856"/>
          </a:xfrm>
          <a:prstGeom prst="roundRect">
            <a:avLst>
              <a:gd name="adj" fmla="val 9867"/>
            </a:avLst>
          </a:prstGeom>
          <a:solidFill>
            <a:schemeClr val="accent2"/>
          </a:solidFill>
        </p:spPr>
      </p:sp>
      <p:sp>
        <p:nvSpPr>
          <p:cNvPr id="14" name="Text 12"/>
          <p:cNvSpPr/>
          <p:nvPr/>
        </p:nvSpPr>
        <p:spPr>
          <a:xfrm>
            <a:off x="766943" y="3569845"/>
            <a:ext cx="3727626" cy="6858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kern="0" spc="-7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Иркутский</a:t>
            </a:r>
            <a:r>
              <a:rPr lang="ru-RU" sz="1400" b="1" kern="0" spc="-7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b="1" kern="0" spc="-7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муниципальный</a:t>
            </a:r>
            <a:r>
              <a:rPr lang="ru-RU" sz="1400" b="1" kern="0" spc="-7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b="1" kern="0" spc="-7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округ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66943" y="3861312"/>
            <a:ext cx="3645221" cy="5232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чистные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сооружения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52808" y="2333070"/>
            <a:ext cx="3841762" cy="1035856"/>
          </a:xfrm>
          <a:prstGeom prst="roundRect">
            <a:avLst>
              <a:gd name="adj" fmla="val 10677"/>
            </a:avLst>
          </a:prstGeom>
          <a:solidFill>
            <a:schemeClr val="accent2"/>
          </a:solidFill>
        </p:spPr>
      </p:sp>
      <p:sp>
        <p:nvSpPr>
          <p:cNvPr id="17" name="Text 15"/>
          <p:cNvSpPr/>
          <p:nvPr/>
        </p:nvSpPr>
        <p:spPr>
          <a:xfrm>
            <a:off x="781395" y="2455390"/>
            <a:ext cx="3727626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kern="0" spc="-7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Береговая</a:t>
            </a:r>
            <a:r>
              <a:rPr lang="ru-RU" sz="1400" b="1" kern="0" spc="-7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b="1" kern="0" spc="-7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зона</a:t>
            </a:r>
            <a:r>
              <a:rPr lang="en-US" sz="1400" b="1" kern="0" spc="-7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Байкала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81395" y="2751700"/>
            <a:ext cx="3724592" cy="9624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Мощности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по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обращению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отходами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 rot="16200000">
            <a:off x="3382082" y="2482202"/>
            <a:ext cx="2759694" cy="26728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r" latinLnBrk="0">
              <a:buNone/>
            </a:pPr>
            <a:r>
              <a:rPr lang="en-US" sz="1300" b="1" kern="0" spc="54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ТРАНСПОРТНЫЙ КАРКАС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877889" y="1223991"/>
            <a:ext cx="3976110" cy="664083"/>
          </a:xfrm>
          <a:prstGeom prst="roundRect">
            <a:avLst>
              <a:gd name="adj" fmla="val 20690"/>
            </a:avLst>
          </a:prstGeom>
          <a:solidFill>
            <a:srgbClr val="160985"/>
          </a:solidFill>
        </p:spPr>
      </p:sp>
      <p:sp>
        <p:nvSpPr>
          <p:cNvPr id="25" name="Text 23"/>
          <p:cNvSpPr/>
          <p:nvPr/>
        </p:nvSpPr>
        <p:spPr>
          <a:xfrm>
            <a:off x="4992188" y="1234216"/>
            <a:ext cx="3914775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Аэропорт Иркутска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992188" y="1429074"/>
            <a:ext cx="3914775" cy="2755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Увеличение пропускной способности, </a:t>
            </a:r>
            <a:b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новый аэропорт.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877889" y="2005039"/>
            <a:ext cx="3954679" cy="645940"/>
          </a:xfrm>
          <a:prstGeom prst="roundRect">
            <a:avLst>
              <a:gd name="adj" fmla="val 20690"/>
            </a:avLst>
          </a:prstGeom>
          <a:solidFill>
            <a:srgbClr val="160985"/>
          </a:solidFill>
        </p:spPr>
      </p:sp>
      <p:sp>
        <p:nvSpPr>
          <p:cNvPr id="28" name="Text 26"/>
          <p:cNvSpPr/>
          <p:nvPr/>
        </p:nvSpPr>
        <p:spPr>
          <a:xfrm>
            <a:off x="4992189" y="2090764"/>
            <a:ext cx="3914775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Трассы Р-258 «Байкал» и Р-255 «Сибирь»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992189" y="2285623"/>
            <a:ext cx="3914775" cy="24562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Реконструкция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участков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877889" y="2767943"/>
            <a:ext cx="3947535" cy="672221"/>
          </a:xfrm>
          <a:prstGeom prst="roundRect">
            <a:avLst>
              <a:gd name="adj" fmla="val 20690"/>
            </a:avLst>
          </a:prstGeom>
          <a:solidFill>
            <a:srgbClr val="160985"/>
          </a:solidFill>
        </p:spPr>
      </p:sp>
      <p:sp>
        <p:nvSpPr>
          <p:cNvPr id="31" name="Text 29"/>
          <p:cNvSpPr/>
          <p:nvPr/>
        </p:nvSpPr>
        <p:spPr>
          <a:xfrm>
            <a:off x="5020763" y="2873053"/>
            <a:ext cx="3914775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Причальная инфраструктура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020763" y="3089644"/>
            <a:ext cx="3914775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Развитие причалов для туристических судов.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6"/>
          <p:cNvSpPr/>
          <p:nvPr/>
        </p:nvSpPr>
        <p:spPr>
          <a:xfrm>
            <a:off x="383209" y="449174"/>
            <a:ext cx="8712200" cy="7305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r>
              <a:rPr lang="ru-RU" sz="2200" b="1" kern="0" spc="-47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Синхронизация развития туризма с формированием </a:t>
            </a:r>
          </a:p>
          <a:p>
            <a:r>
              <a:rPr lang="ru-RU" sz="2200" b="1" kern="0" spc="-47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инфраструктуры </a:t>
            </a:r>
            <a:r>
              <a:rPr lang="ru-RU" sz="2200" b="1" kern="0" spc="-47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региона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28"/>
          <p:cNvSpPr/>
          <p:nvPr/>
        </p:nvSpPr>
        <p:spPr>
          <a:xfrm>
            <a:off x="4877890" y="3565153"/>
            <a:ext cx="3991292" cy="690491"/>
          </a:xfrm>
          <a:prstGeom prst="roundRect">
            <a:avLst>
              <a:gd name="adj" fmla="val 20690"/>
            </a:avLst>
          </a:prstGeom>
          <a:solidFill>
            <a:srgbClr val="160985"/>
          </a:solidFill>
        </p:spPr>
      </p:sp>
      <p:sp>
        <p:nvSpPr>
          <p:cNvPr id="45" name="Text 29"/>
          <p:cNvSpPr/>
          <p:nvPr/>
        </p:nvSpPr>
        <p:spPr>
          <a:xfrm>
            <a:off x="5035946" y="3652911"/>
            <a:ext cx="3914775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Общие зоны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30"/>
          <p:cNvSpPr/>
          <p:nvPr/>
        </p:nvSpPr>
        <p:spPr>
          <a:xfrm>
            <a:off x="5035946" y="3869502"/>
            <a:ext cx="3914775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Парковочные места вблизи </a:t>
            </a:r>
            <a:r>
              <a:rPr lang="ru-RU" sz="14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туробъектов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20"/>
          <p:cNvSpPr/>
          <p:nvPr/>
        </p:nvSpPr>
        <p:spPr>
          <a:xfrm rot="16200000">
            <a:off x="-1138304" y="2769383"/>
            <a:ext cx="3255408" cy="188633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r" latinLnBrk="0">
              <a:buNone/>
            </a:pPr>
            <a:r>
              <a:rPr lang="ru-RU" sz="1300" b="1" kern="0" spc="54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ЭКОЛОГИЧЕСКАЯ БЕЗОПАСНОСТЬ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3209" y="4540528"/>
            <a:ext cx="8417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туризма должно осуществляться комплексно через межведомственное взаимодействие.</a:t>
            </a:r>
          </a:p>
        </p:txBody>
      </p:sp>
      <p:sp>
        <p:nvSpPr>
          <p:cNvPr id="5" name="Text 3"/>
          <p:cNvSpPr/>
          <p:nvPr/>
        </p:nvSpPr>
        <p:spPr>
          <a:xfrm>
            <a:off x="8797925" y="647242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en-US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</a:t>
            </a:r>
            <a:r>
              <a:rPr lang="ru-RU" sz="620" b="1" kern="0" spc="31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8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 4"/>
          <p:cNvSpPr/>
          <p:nvPr/>
        </p:nvSpPr>
        <p:spPr>
          <a:xfrm>
            <a:off x="672322" y="293429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620" b="1" kern="0" spc="5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ПРОЕКТНЫЙ ПОДХОД</a:t>
            </a:r>
            <a:endParaRPr lang="en-US" sz="62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">
            <a:extLst>
              <a:ext uri="{FF2B5EF4-FFF2-40B4-BE49-F238E27FC236}">
                <a16:creationId xmlns="" xmlns:a16="http://schemas.microsoft.com/office/drawing/2014/main" id="{D46C1832-5946-4AF8-B27F-02744BF8077F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34" name="Text 3">
            <a:extLst>
              <a:ext uri="{FF2B5EF4-FFF2-40B4-BE49-F238E27FC236}">
                <a16:creationId xmlns="" xmlns:a16="http://schemas.microsoft.com/office/drawing/2014/main" id="{4EE78C29-0BEF-4F14-92F7-4DDDC8564BA9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 smtClean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09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</p:spPr>
      </p:sp>
      <p:sp>
        <p:nvSpPr>
          <p:cNvPr id="3" name="Text 1"/>
          <p:cNvSpPr/>
          <p:nvPr/>
        </p:nvSpPr>
        <p:spPr>
          <a:xfrm>
            <a:off x="371475" y="557498"/>
            <a:ext cx="8022431" cy="5429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125"/>
              </a:lnSpc>
              <a:buNone/>
            </a:pPr>
            <a:r>
              <a:rPr lang="ru-RU" sz="2200" b="1" kern="0" spc="-6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Цифровое заселение и экономические вызовы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71475" y="942975"/>
            <a:ext cx="3771900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b="1" kern="0" spc="31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ЭТАПЫ ЦИФРОВОГО ЗАСЕЛЕНИЯ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71475" y="1143000"/>
            <a:ext cx="3771900" cy="1371600"/>
          </a:xfrm>
          <a:prstGeom prst="roundRect">
            <a:avLst>
              <a:gd name="adj" fmla="val 10417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8" name="Text 6"/>
          <p:cNvSpPr/>
          <p:nvPr/>
        </p:nvSpPr>
        <p:spPr>
          <a:xfrm>
            <a:off x="542925" y="1285875"/>
            <a:ext cx="1178719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65" b="1" kern="0" spc="-29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&gt; 50 номеров</a:t>
            </a:r>
            <a:endParaRPr lang="en-US" sz="146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350419" y="1285875"/>
            <a:ext cx="621506" cy="164306"/>
          </a:xfrm>
          <a:prstGeom prst="roundRect">
            <a:avLst>
              <a:gd name="adj" fmla="val 50000"/>
            </a:avLst>
          </a:prstGeom>
          <a:solidFill>
            <a:srgbClr val="160985"/>
          </a:solidFill>
        </p:spPr>
      </p:sp>
      <p:sp>
        <p:nvSpPr>
          <p:cNvPr id="10" name="Text 8"/>
          <p:cNvSpPr/>
          <p:nvPr/>
        </p:nvSpPr>
        <p:spPr>
          <a:xfrm>
            <a:off x="3350419" y="1285875"/>
            <a:ext cx="621506" cy="164306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ctr" latinLnBrk="0">
              <a:buNone/>
            </a:pPr>
            <a:r>
              <a:rPr lang="en-US" sz="675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сент 2026</a:t>
            </a:r>
            <a:endParaRPr lang="en-US" sz="67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42925" y="2206177"/>
            <a:ext cx="1035844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Подключены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: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711705" y="2205866"/>
            <a:ext cx="1429060" cy="23170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24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объектов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71475" y="2600325"/>
            <a:ext cx="3771900" cy="1114425"/>
          </a:xfrm>
          <a:prstGeom prst="roundRect">
            <a:avLst>
              <a:gd name="adj" fmla="val 10417"/>
            </a:avLst>
          </a:prstGeom>
          <a:solidFill>
            <a:srgbClr val="EFEDE8"/>
          </a:solidFill>
        </p:spPr>
      </p:sp>
      <p:sp>
        <p:nvSpPr>
          <p:cNvPr id="14" name="Text 12"/>
          <p:cNvSpPr/>
          <p:nvPr/>
        </p:nvSpPr>
        <p:spPr>
          <a:xfrm>
            <a:off x="542925" y="2743200"/>
            <a:ext cx="1178719" cy="2214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465" b="1" kern="0" spc="-29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≤ 50 номеров</a:t>
            </a:r>
            <a:endParaRPr lang="en-US" sz="14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350419" y="2743200"/>
            <a:ext cx="621506" cy="164306"/>
          </a:xfrm>
          <a:prstGeom prst="roundRect">
            <a:avLst>
              <a:gd name="adj" fmla="val 5000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16" name="Text 14"/>
          <p:cNvSpPr/>
          <p:nvPr/>
        </p:nvSpPr>
        <p:spPr>
          <a:xfrm>
            <a:off x="3350419" y="2743200"/>
            <a:ext cx="621506" cy="164306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ctr" latinLnBrk="0">
              <a:buNone/>
            </a:pPr>
            <a:r>
              <a:rPr lang="en-US" sz="675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сент 2028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42925" y="3370589"/>
            <a:ext cx="1035844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Подключены</a:t>
            </a: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721644" y="3376491"/>
            <a:ext cx="778669" cy="1714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9</a:t>
            </a:r>
            <a:r>
              <a:rPr lang="en-US" sz="14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объектов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71475" y="3806637"/>
            <a:ext cx="3771900" cy="742950"/>
          </a:xfrm>
          <a:prstGeom prst="roundRect">
            <a:avLst>
              <a:gd name="adj" fmla="val 19231"/>
            </a:avLst>
          </a:prstGeom>
          <a:solidFill>
            <a:srgbClr val="E9E8E4"/>
          </a:solidFill>
        </p:spPr>
      </p:sp>
      <p:sp>
        <p:nvSpPr>
          <p:cNvPr id="20" name="Text 18"/>
          <p:cNvSpPr/>
          <p:nvPr/>
        </p:nvSpPr>
        <p:spPr>
          <a:xfrm>
            <a:off x="553046" y="3967371"/>
            <a:ext cx="1302306" cy="36433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Итого внедрено </a:t>
            </a:r>
            <a:r>
              <a:rPr lang="en-US" sz="140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по</a:t>
            </a:r>
            <a:r>
              <a:rPr lang="en-US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области</a:t>
            </a:r>
            <a:r>
              <a:rPr lang="ru-RU" sz="140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650262" y="3935224"/>
            <a:ext cx="1317308" cy="4857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 latinLnBrk="0">
              <a:buNone/>
            </a:pPr>
            <a:r>
              <a:rPr lang="ru-RU" sz="1400" b="1" kern="0" spc="-3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33</a:t>
            </a:r>
            <a:r>
              <a:rPr lang="en-US" sz="1400" b="1" kern="0" spc="-3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средств размещения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314825" y="942976"/>
            <a:ext cx="4457700" cy="3606612"/>
          </a:xfrm>
          <a:prstGeom prst="roundRect">
            <a:avLst>
              <a:gd name="adj" fmla="val 4444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3" name="Text 21"/>
          <p:cNvSpPr/>
          <p:nvPr/>
        </p:nvSpPr>
        <p:spPr>
          <a:xfrm>
            <a:off x="4543425" y="1171575"/>
            <a:ext cx="3371850" cy="44291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735"/>
              </a:lnSpc>
              <a:buNone/>
            </a:pPr>
            <a:r>
              <a:rPr lang="en-US" kern="0" spc="-32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Экономический вызов: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 latinLnBrk="0">
              <a:lnSpc>
                <a:spcPts val="1735"/>
              </a:lnSpc>
              <a:buNone/>
            </a:pPr>
            <a:r>
              <a:rPr lang="ru-RU" kern="0" spc="-32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б</a:t>
            </a:r>
            <a:r>
              <a:rPr lang="en-US" kern="0" spc="-32" dirty="0" err="1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орьба</a:t>
            </a:r>
            <a:r>
              <a:rPr lang="en-US" kern="0" spc="-32" dirty="0">
                <a:solidFill>
                  <a:srgbClr val="F7F5F2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с сезонностью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543425" y="2097158"/>
            <a:ext cx="1943100" cy="1267550"/>
          </a:xfrm>
          <a:prstGeom prst="roundRect">
            <a:avLst>
              <a:gd name="adj" fmla="val 8070"/>
            </a:avLst>
          </a:prstGeom>
          <a:solidFill>
            <a:srgbClr val="ED7D31"/>
          </a:solidFill>
          <a:ln w="7144">
            <a:solidFill>
              <a:srgbClr val="FFFFFF">
                <a:alpha val="8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79156" y="2219476"/>
            <a:ext cx="1814513" cy="1503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25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ПИК (ЯНВ – МАРТ)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679156" y="2378529"/>
            <a:ext cx="1814513" cy="2040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Листвянка, Ольхон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633754" y="2734048"/>
            <a:ext cx="1853089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Перегруз текущей </a:t>
            </a:r>
            <a:r>
              <a:rPr 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инфраструктуры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в ключевых точках притяжения.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600825" y="2097158"/>
            <a:ext cx="2054344" cy="1267550"/>
          </a:xfrm>
          <a:prstGeom prst="roundRect">
            <a:avLst>
              <a:gd name="adj" fmla="val 7286"/>
            </a:avLst>
          </a:prstGeom>
          <a:solidFill>
            <a:srgbClr val="ED7D31"/>
          </a:solidFill>
          <a:ln w="7144">
            <a:solidFill>
              <a:srgbClr val="FFFFFF">
                <a:alpha val="8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736556" y="2219476"/>
            <a:ext cx="1814513" cy="1503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kern="0" spc="25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МЕЖСЕЗОНЬЕ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736556" y="2378529"/>
            <a:ext cx="1814513" cy="20409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Простой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05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номерного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фонда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750844" y="2690868"/>
            <a:ext cx="1853089" cy="71437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Падение загрузки и резкое снижение эффективности объектов.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543424" y="3879756"/>
            <a:ext cx="4111745" cy="414338"/>
          </a:xfrm>
          <a:prstGeom prst="roundRect">
            <a:avLst>
              <a:gd name="adj" fmla="val 27586"/>
            </a:avLst>
          </a:prstGeom>
          <a:solidFill>
            <a:srgbClr val="FFFFFF">
              <a:alpha val="5000"/>
            </a:srgbClr>
          </a:solidFill>
          <a:ln w="7144">
            <a:solidFill>
              <a:srgbClr val="FFFFFF">
                <a:alpha val="20000"/>
              </a:srgbClr>
            </a:solidFill>
            <a:prstDash val="dash"/>
          </a:ln>
        </p:spPr>
      </p:sp>
      <p:sp>
        <p:nvSpPr>
          <p:cNvPr id="35" name="Text 33"/>
          <p:cNvSpPr/>
          <p:nvPr/>
        </p:nvSpPr>
        <p:spPr>
          <a:xfrm>
            <a:off x="4657584" y="4036918"/>
            <a:ext cx="1164431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700" kern="0" spc="3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ТРАНСФОРМАЦИЯ МОДЕЛИ</a:t>
            </a:r>
            <a:r>
              <a:rPr lang="ru-RU" sz="700" kern="0" spc="3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:</a:t>
            </a:r>
            <a:endParaRPr lang="en-US" sz="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123501" y="4017447"/>
            <a:ext cx="521494" cy="13573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Прибытия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730720" y="4015487"/>
            <a:ext cx="107156" cy="1428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+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850715" y="4021238"/>
            <a:ext cx="1507331" cy="13573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Длительность + Средний чек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9866" y="4688972"/>
            <a:ext cx="70935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Цифровизация должна стать неотъемлемой частью гостеприимства региона.</a:t>
            </a:r>
          </a:p>
        </p:txBody>
      </p:sp>
      <p:sp>
        <p:nvSpPr>
          <p:cNvPr id="85" name="Text 4"/>
          <p:cNvSpPr/>
          <p:nvPr/>
        </p:nvSpPr>
        <p:spPr>
          <a:xfrm>
            <a:off x="652965" y="283615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620" b="1" kern="0" spc="5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КОНКУРЕНЦИЯ ЗА ГОСТЯ</a:t>
            </a:r>
            <a:endParaRPr lang="en-US" sz="62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">
            <a:extLst>
              <a:ext uri="{FF2B5EF4-FFF2-40B4-BE49-F238E27FC236}">
                <a16:creationId xmlns="" xmlns:a16="http://schemas.microsoft.com/office/drawing/2014/main" id="{4B98AB3A-5AAF-433E-8D51-8D43C241996A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43" name="Text 3">
            <a:extLst>
              <a:ext uri="{FF2B5EF4-FFF2-40B4-BE49-F238E27FC236}">
                <a16:creationId xmlns="" xmlns:a16="http://schemas.microsoft.com/office/drawing/2014/main" id="{BDBC4175-A2D1-4656-AA51-3A8A5D6449E3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 smtClean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10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</p:spPr>
      </p:sp>
      <p:sp>
        <p:nvSpPr>
          <p:cNvPr id="3" name="Shape 1"/>
          <p:cNvSpPr/>
          <p:nvPr/>
        </p:nvSpPr>
        <p:spPr>
          <a:xfrm>
            <a:off x="342900" y="257175"/>
            <a:ext cx="8458200" cy="264319"/>
          </a:xfrm>
          <a:prstGeom prst="rect">
            <a:avLst/>
          </a:prstGeom>
        </p:spPr>
      </p:sp>
      <p:sp>
        <p:nvSpPr>
          <p:cNvPr id="5" name="Text 3"/>
          <p:cNvSpPr/>
          <p:nvPr/>
        </p:nvSpPr>
        <p:spPr>
          <a:xfrm>
            <a:off x="342900" y="503968"/>
            <a:ext cx="7057758" cy="55255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200" b="1" kern="0" spc="-22" dirty="0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Событийный туризм и </a:t>
            </a:r>
            <a:r>
              <a:rPr lang="en-US" sz="2200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федеральное</a:t>
            </a:r>
            <a:r>
              <a:rPr lang="en-US" sz="2200" b="1" kern="0" spc="-22" dirty="0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</a:t>
            </a:r>
            <a:r>
              <a:rPr lang="en-US" sz="2200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продвижение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971550"/>
            <a:ext cx="2571750" cy="2500313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086100" y="971550"/>
            <a:ext cx="2800350" cy="1193006"/>
          </a:xfrm>
          <a:prstGeom prst="roundRect">
            <a:avLst>
              <a:gd name="adj" fmla="val 11976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11" name="Text 8"/>
          <p:cNvSpPr/>
          <p:nvPr/>
        </p:nvSpPr>
        <p:spPr>
          <a:xfrm>
            <a:off x="3228975" y="1114425"/>
            <a:ext cx="2514600" cy="785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b="1" kern="0" spc="28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ПОДДЕРЖКА МЕРОПРИЯТИЙ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3228975" y="1408872"/>
            <a:ext cx="2514600" cy="2428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400" b="1" kern="0" spc="-57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71,6 млн руб.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3228975" y="1799606"/>
            <a:ext cx="2514600" cy="30407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Муниципалитетам</a:t>
            </a:r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региона</a:t>
            </a:r>
            <a:b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</a:b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на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крупные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мероприятия за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4 года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000750" y="971550"/>
            <a:ext cx="2800350" cy="1193006"/>
          </a:xfrm>
          <a:prstGeom prst="roundRect">
            <a:avLst>
              <a:gd name="adj" fmla="val 11976"/>
            </a:avLst>
          </a:prstGeom>
          <a:solidFill>
            <a:srgbClr val="EFEDE8"/>
          </a:solidFill>
        </p:spPr>
      </p:sp>
      <p:sp>
        <p:nvSpPr>
          <p:cNvPr id="15" name="Text 12"/>
          <p:cNvSpPr/>
          <p:nvPr/>
        </p:nvSpPr>
        <p:spPr>
          <a:xfrm>
            <a:off x="6143625" y="1114425"/>
            <a:ext cx="2514600" cy="785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b="1" kern="0" spc="28" dirty="0">
                <a:solidFill>
                  <a:srgbClr val="0A0A0A">
                    <a:alpha val="60000"/>
                  </a:srgbClr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РАЗВИТИЕ ЦЕНТРОВ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143625" y="1364456"/>
            <a:ext cx="2514600" cy="2428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400" b="1" kern="0" spc="-57" dirty="0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459,27 млн руб.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6143625" y="1799606"/>
            <a:ext cx="2556391" cy="2428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50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На обустройство центров Иркутска, Свирска, Черемхово, Усолья-Сибирского, Ангарска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3086100" y="2278856"/>
            <a:ext cx="2800350" cy="1193006"/>
          </a:xfrm>
          <a:prstGeom prst="roundRect">
            <a:avLst>
              <a:gd name="adj" fmla="val 11976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19" name="Text 16"/>
          <p:cNvSpPr/>
          <p:nvPr/>
        </p:nvSpPr>
        <p:spPr>
          <a:xfrm>
            <a:off x="3228975" y="2421731"/>
            <a:ext cx="2514600" cy="785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b="1" kern="0" spc="28" dirty="0">
                <a:solidFill>
                  <a:srgbClr val="F7F5F2">
                    <a:alpha val="60000"/>
                  </a:srgbClr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РЕЙТИНГ РФ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3228975" y="2736056"/>
            <a:ext cx="2514600" cy="2428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400" b="1" kern="0" spc="-57" dirty="0">
                <a:solidFill>
                  <a:srgbClr val="F7F5F2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7</a:t>
            </a:r>
            <a:r>
              <a:rPr lang="ru-RU" sz="2400" b="1" kern="0" spc="-57" dirty="0">
                <a:solidFill>
                  <a:srgbClr val="F7F5F2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место</a:t>
            </a:r>
            <a:r>
              <a:rPr lang="en-US" sz="2400" b="1" kern="0" spc="-57" dirty="0">
                <a:solidFill>
                  <a:srgbClr val="F7F5F2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в Р</a:t>
            </a:r>
            <a:r>
              <a:rPr lang="ru-RU" sz="2400" b="1" kern="0" spc="-57" dirty="0" err="1">
                <a:solidFill>
                  <a:srgbClr val="F7F5F2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оссии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3228975" y="3118093"/>
            <a:ext cx="2514600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900" dirty="0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Рейтинг</a:t>
            </a:r>
            <a:r>
              <a:rPr lang="en-US" sz="900" dirty="0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событийного</a:t>
            </a:r>
            <a:r>
              <a:rPr lang="en-US" sz="900" dirty="0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потенциала</a:t>
            </a:r>
            <a:r>
              <a:rPr lang="ru-RU" sz="900" dirty="0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/>
            </a:r>
            <a:br>
              <a:rPr lang="ru-RU" sz="900" dirty="0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</a:br>
            <a:r>
              <a:rPr lang="en-US" sz="900" dirty="0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(+9 позиций с 2023 г.)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6000750" y="2278856"/>
            <a:ext cx="2800350" cy="1193006"/>
          </a:xfrm>
          <a:prstGeom prst="roundRect">
            <a:avLst>
              <a:gd name="adj" fmla="val 11976"/>
            </a:avLst>
          </a:prstGeom>
          <a:solidFill>
            <a:srgbClr val="EFEDE8"/>
          </a:solidFill>
        </p:spPr>
      </p:sp>
      <p:sp>
        <p:nvSpPr>
          <p:cNvPr id="23" name="Text 20"/>
          <p:cNvSpPr/>
          <p:nvPr/>
        </p:nvSpPr>
        <p:spPr>
          <a:xfrm>
            <a:off x="6143625" y="2421731"/>
            <a:ext cx="2514600" cy="785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b="1" kern="0" spc="28" dirty="0">
                <a:solidFill>
                  <a:srgbClr val="0A0A0A">
                    <a:alpha val="60000"/>
                  </a:srgbClr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МЕДИА </a:t>
            </a:r>
            <a:r>
              <a:rPr lang="ru-RU" sz="800" b="1" kern="0" spc="28" dirty="0">
                <a:solidFill>
                  <a:srgbClr val="0A0A0A">
                    <a:alpha val="60000"/>
                  </a:srgbClr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И</a:t>
            </a:r>
            <a:r>
              <a:rPr lang="en-US" sz="800" b="1" kern="0" spc="28" dirty="0">
                <a:solidFill>
                  <a:srgbClr val="0A0A0A">
                    <a:alpha val="60000"/>
                  </a:srgbClr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ПРОДВИЖЕНИЕ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6143625" y="2671763"/>
            <a:ext cx="2514600" cy="24288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400" b="1" kern="0" spc="-57" dirty="0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7 ТВ-съемок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6143625" y="3086100"/>
            <a:ext cx="2556391" cy="2428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50"/>
              </a:lnSpc>
              <a:buNone/>
            </a:pPr>
            <a:r>
              <a:rPr lang="en-US" sz="9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Международные проекты, путеводитель (2025), лидерство в СФО на «Путешествуем.рф»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342900" y="3659106"/>
            <a:ext cx="1857375" cy="928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20" b="1" kern="0" spc="31" dirty="0">
                <a:solidFill>
                  <a:srgbClr val="8585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НАЦИОНАЛЬНЫЕ </a:t>
            </a:r>
            <a:r>
              <a:rPr lang="ru-RU" sz="620" b="1" kern="0" spc="31" dirty="0">
                <a:solidFill>
                  <a:srgbClr val="8585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ТУРИСТСКИЕ </a:t>
            </a:r>
            <a:r>
              <a:rPr lang="en-US" sz="620" b="1" kern="0" spc="31" dirty="0">
                <a:solidFill>
                  <a:srgbClr val="8585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МАРШРУТЫ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3170582" y="3616244"/>
            <a:ext cx="5630519" cy="178594"/>
          </a:xfrm>
          <a:prstGeom prst="roundRect">
            <a:avLst>
              <a:gd name="adj" fmla="val 24000"/>
            </a:avLst>
          </a:prstGeom>
          <a:solidFill>
            <a:srgbClr val="000000">
              <a:alpha val="4000"/>
            </a:srgbClr>
          </a:solidFill>
        </p:spPr>
      </p:sp>
      <p:sp>
        <p:nvSpPr>
          <p:cNvPr id="28" name="Text 25"/>
          <p:cNvSpPr/>
          <p:nvPr/>
        </p:nvSpPr>
        <p:spPr>
          <a:xfrm>
            <a:off x="3179281" y="3616244"/>
            <a:ext cx="5572126" cy="178594"/>
          </a:xfrm>
          <a:prstGeom prst="rect">
            <a:avLst/>
          </a:prstGeom>
          <a:noFill/>
        </p:spPr>
        <p:txBody>
          <a:bodyPr wrap="square" lIns="71438" tIns="42863" rIns="71438" bIns="42863" rtlCol="0" anchor="t"/>
          <a:lstStyle/>
          <a:p>
            <a:pPr marL="0" indent="0" algn="l" latinLnBrk="0">
              <a:buNone/>
            </a:pPr>
            <a:r>
              <a:rPr lang="en-US" sz="620" b="1" kern="0" spc="31" dirty="0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НАЦИОНАЛЬНЫЙ МАРШРУТ = ГОТОВЫЙ ПРОДУКТ (ЛОГИСТИКА + ОТЕЛИ + ПИТАНИЕ + ГИДЫ + НАВИГАЦИЯ + СЕЗОННОСТЬ)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342900" y="3880562"/>
            <a:ext cx="2743200" cy="692944"/>
          </a:xfrm>
          <a:prstGeom prst="roundRect">
            <a:avLst>
              <a:gd name="adj" fmla="val 18557"/>
            </a:avLst>
          </a:prstGeom>
          <a:solidFill>
            <a:srgbClr val="EFEDE8"/>
          </a:solidFill>
        </p:spPr>
      </p:sp>
      <p:sp>
        <p:nvSpPr>
          <p:cNvPr id="30" name="Text 27"/>
          <p:cNvSpPr/>
          <p:nvPr/>
        </p:nvSpPr>
        <p:spPr>
          <a:xfrm>
            <a:off x="485775" y="3994862"/>
            <a:ext cx="2457450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dirty="0">
                <a:solidFill>
                  <a:srgbClr val="8585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01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485775" y="4152025"/>
            <a:ext cx="2457450" cy="1428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-9" dirty="0">
                <a:solidFill>
                  <a:srgbClr val="1609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«Южный треугольник»</a:t>
            </a:r>
            <a:endParaRPr lang="en-US" sz="100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485775" y="4344906"/>
            <a:ext cx="2457450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Иркутск → Листвянка → КБЖД → Байкальск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3170582" y="3880562"/>
            <a:ext cx="2830167" cy="692944"/>
          </a:xfrm>
          <a:prstGeom prst="roundRect">
            <a:avLst>
              <a:gd name="adj" fmla="val 18557"/>
            </a:avLst>
          </a:prstGeom>
          <a:solidFill>
            <a:srgbClr val="EFEDE8"/>
          </a:solidFill>
        </p:spPr>
      </p:sp>
      <p:sp>
        <p:nvSpPr>
          <p:cNvPr id="34" name="Text 31"/>
          <p:cNvSpPr/>
          <p:nvPr/>
        </p:nvSpPr>
        <p:spPr>
          <a:xfrm>
            <a:off x="3313458" y="3994862"/>
            <a:ext cx="2457450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dirty="0">
                <a:solidFill>
                  <a:srgbClr val="8585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02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3313458" y="4152025"/>
            <a:ext cx="2457450" cy="1428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-9" dirty="0">
                <a:solidFill>
                  <a:srgbClr val="1609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«</a:t>
            </a:r>
            <a:r>
              <a:rPr lang="en-US" sz="1000" b="1" kern="0" spc="-9" dirty="0" err="1">
                <a:solidFill>
                  <a:srgbClr val="1609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Байкал</a:t>
            </a:r>
            <a:r>
              <a:rPr lang="en-US" sz="1000" b="1" kern="0" spc="-9" dirty="0">
                <a:solidFill>
                  <a:srgbClr val="1609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</a:t>
            </a:r>
            <a:r>
              <a:rPr lang="ru-RU" sz="1000" b="1" kern="0" spc="-9" dirty="0">
                <a:solidFill>
                  <a:srgbClr val="1609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– </a:t>
            </a:r>
            <a:r>
              <a:rPr lang="en-US" sz="1000" b="1" kern="0" spc="-9" dirty="0" err="1">
                <a:solidFill>
                  <a:srgbClr val="1609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сердце</a:t>
            </a:r>
            <a:r>
              <a:rPr lang="en-US" sz="1000" b="1" kern="0" spc="-9" dirty="0">
                <a:solidFill>
                  <a:srgbClr val="1609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Великого чайного пути»</a:t>
            </a:r>
            <a:endParaRPr lang="en-US" sz="100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3313458" y="4344906"/>
            <a:ext cx="2457450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dirty="0" err="1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Межрегиональный</a:t>
            </a:r>
            <a:r>
              <a:rPr lang="en-US" sz="8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</a:t>
            </a:r>
            <a:r>
              <a:rPr lang="en-US" sz="800" dirty="0" err="1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проект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6057900" y="3880562"/>
            <a:ext cx="2743200" cy="692944"/>
          </a:xfrm>
          <a:prstGeom prst="roundRect">
            <a:avLst>
              <a:gd name="adj" fmla="val 18557"/>
            </a:avLst>
          </a:prstGeom>
          <a:solidFill>
            <a:srgbClr val="EFEDE8"/>
          </a:solidFill>
        </p:spPr>
      </p:sp>
      <p:sp>
        <p:nvSpPr>
          <p:cNvPr id="38" name="Text 35"/>
          <p:cNvSpPr/>
          <p:nvPr/>
        </p:nvSpPr>
        <p:spPr>
          <a:xfrm>
            <a:off x="6200775" y="3994862"/>
            <a:ext cx="2457450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dirty="0">
                <a:solidFill>
                  <a:srgbClr val="8585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03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36"/>
          <p:cNvSpPr/>
          <p:nvPr/>
        </p:nvSpPr>
        <p:spPr>
          <a:xfrm>
            <a:off x="6200775" y="4152025"/>
            <a:ext cx="2457450" cy="1428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b="1" kern="0" spc="-9" dirty="0">
                <a:solidFill>
                  <a:srgbClr val="160985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«БАМ — туристический»</a:t>
            </a:r>
            <a:endParaRPr lang="en-US" sz="1000" dirty="0">
              <a:solidFill>
                <a:srgbClr val="1609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7"/>
          <p:cNvSpPr/>
          <p:nvPr/>
        </p:nvSpPr>
        <p:spPr>
          <a:xfrm>
            <a:off x="6200775" y="4344906"/>
            <a:ext cx="2457450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8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Автомобильный маршрут вдоль магистрали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5485" y="4583698"/>
            <a:ext cx="880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Продвижение региона – метод наращивания турпотока и увеличения продолжительности пребывания в Приангарье.</a:t>
            </a:r>
          </a:p>
        </p:txBody>
      </p:sp>
      <p:sp>
        <p:nvSpPr>
          <p:cNvPr id="85" name="Text 4"/>
          <p:cNvSpPr/>
          <p:nvPr/>
        </p:nvSpPr>
        <p:spPr>
          <a:xfrm>
            <a:off x="652965" y="289321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altLang="en-US" sz="620" b="1" dirty="0">
                <a:solidFill>
                  <a:srgbClr val="1609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УЗНАВАЕМОСТЬ РЕГИОНА</a:t>
            </a:r>
          </a:p>
        </p:txBody>
      </p:sp>
      <p:sp>
        <p:nvSpPr>
          <p:cNvPr id="44" name="Shape 2">
            <a:extLst>
              <a:ext uri="{FF2B5EF4-FFF2-40B4-BE49-F238E27FC236}">
                <a16:creationId xmlns="" xmlns:a16="http://schemas.microsoft.com/office/drawing/2014/main" id="{72038F34-CC5C-4BF1-88B3-61731D9F4F9C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45" name="Text 3">
            <a:extLst>
              <a:ext uri="{FF2B5EF4-FFF2-40B4-BE49-F238E27FC236}">
                <a16:creationId xmlns="" xmlns:a16="http://schemas.microsoft.com/office/drawing/2014/main" id="{8CAFD782-3CBA-4B30-883A-236124B61DB5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 smtClean="0">
                <a:solidFill>
                  <a:srgbClr val="FBFA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1475" y="300038"/>
            <a:ext cx="8401050" cy="178594"/>
          </a:xfrm>
          <a:prstGeom prst="rect">
            <a:avLst/>
          </a:prstGeom>
        </p:spPr>
      </p:sp>
      <p:sp>
        <p:nvSpPr>
          <p:cNvPr id="8" name="Text 6"/>
          <p:cNvSpPr/>
          <p:nvPr/>
        </p:nvSpPr>
        <p:spPr>
          <a:xfrm>
            <a:off x="371475" y="498703"/>
            <a:ext cx="8116729" cy="99687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230"/>
              </a:lnSpc>
              <a:buNone/>
            </a:pPr>
            <a:r>
              <a:rPr lang="en-US" sz="2200" b="1" kern="0" spc="-6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Иркутская область: федеральный центр </a:t>
            </a:r>
            <a:r>
              <a:rPr lang="en-US" sz="2200" b="1" kern="0" spc="-61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делового</a:t>
            </a:r>
            <a:r>
              <a:rPr lang="en-US" sz="2200" b="1" kern="0" spc="-6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2200" b="1" kern="0" spc="-61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туризма</a:t>
            </a:r>
            <a:r>
              <a:rPr lang="ru-RU" sz="2200" b="1" kern="0" spc="-6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/>
            </a:r>
            <a:br>
              <a:rPr lang="ru-RU" sz="2200" b="1" kern="0" spc="-6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en-US" sz="2200" b="1" kern="0" spc="-6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 международная </a:t>
            </a:r>
            <a:r>
              <a:rPr lang="ru-RU" altLang="en-US" sz="2200" b="1" kern="0" spc="-6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повестка</a:t>
            </a:r>
          </a:p>
        </p:txBody>
      </p:sp>
      <p:sp>
        <p:nvSpPr>
          <p:cNvPr id="9" name="Shape 7"/>
          <p:cNvSpPr/>
          <p:nvPr/>
        </p:nvSpPr>
        <p:spPr>
          <a:xfrm>
            <a:off x="3470622" y="1192573"/>
            <a:ext cx="2571750" cy="3258415"/>
          </a:xfrm>
          <a:prstGeom prst="roundRect">
            <a:avLst>
              <a:gd name="adj" fmla="val 5556"/>
            </a:avLst>
          </a:prstGeom>
          <a:solidFill>
            <a:srgbClr val="EFEDE8"/>
          </a:solidFill>
        </p:spPr>
      </p:sp>
      <p:sp>
        <p:nvSpPr>
          <p:cNvPr id="10" name="Text 8"/>
          <p:cNvSpPr/>
          <p:nvPr/>
        </p:nvSpPr>
        <p:spPr>
          <a:xfrm>
            <a:off x="3591832" y="1277606"/>
            <a:ext cx="2371725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00" b="1" kern="0" spc="34" dirty="0">
                <a:solidFill>
                  <a:srgbClr val="8585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МЕЖДУНАРОДНАЯ </a:t>
            </a:r>
            <a:r>
              <a:rPr lang="ru-RU" altLang="en-US" sz="1100" b="1" kern="0" spc="34" dirty="0">
                <a:solidFill>
                  <a:srgbClr val="8585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ПОВЕСТКА</a:t>
            </a:r>
          </a:p>
        </p:txBody>
      </p:sp>
      <p:sp>
        <p:nvSpPr>
          <p:cNvPr id="11" name="Shape 9"/>
          <p:cNvSpPr/>
          <p:nvPr/>
        </p:nvSpPr>
        <p:spPr>
          <a:xfrm>
            <a:off x="3591832" y="1585902"/>
            <a:ext cx="2228850" cy="357188"/>
          </a:xfrm>
          <a:prstGeom prst="rect">
            <a:avLst/>
          </a:prstGeom>
        </p:spPr>
      </p:sp>
      <p:sp>
        <p:nvSpPr>
          <p:cNvPr id="13" name="Text 11"/>
          <p:cNvSpPr/>
          <p:nvPr/>
        </p:nvSpPr>
        <p:spPr>
          <a:xfrm>
            <a:off x="3691845" y="1585902"/>
            <a:ext cx="2271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ИЮНЬ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691845" y="1773772"/>
            <a:ext cx="2313503" cy="2428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50"/>
              </a:lnSpc>
              <a:buNone/>
            </a:pP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Рекламный тур (Китай, Индия) — блогеры и туроператоры.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581322" y="2109528"/>
            <a:ext cx="2228850" cy="235744"/>
          </a:xfrm>
          <a:prstGeom prst="rect">
            <a:avLst/>
          </a:prstGeom>
        </p:spPr>
      </p:sp>
      <p:sp>
        <p:nvSpPr>
          <p:cNvPr id="16" name="Shape 14"/>
          <p:cNvSpPr/>
          <p:nvPr/>
        </p:nvSpPr>
        <p:spPr>
          <a:xfrm>
            <a:off x="3581322" y="2109528"/>
            <a:ext cx="14288" cy="235744"/>
          </a:xfrm>
          <a:prstGeom prst="rect">
            <a:avLst/>
          </a:prstGeom>
          <a:solidFill>
            <a:srgbClr val="0A0A0A"/>
          </a:solidFill>
        </p:spPr>
      </p:sp>
      <p:sp>
        <p:nvSpPr>
          <p:cNvPr id="17" name="Text 15"/>
          <p:cNvSpPr/>
          <p:nvPr/>
        </p:nvSpPr>
        <p:spPr>
          <a:xfrm>
            <a:off x="3681335" y="2109528"/>
            <a:ext cx="2271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АВГУСТ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681335" y="2223828"/>
            <a:ext cx="227171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Визит 9 туроператоров КНР.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581322" y="2518854"/>
            <a:ext cx="2228850" cy="235744"/>
          </a:xfrm>
          <a:prstGeom prst="rect">
            <a:avLst/>
          </a:prstGeom>
        </p:spPr>
      </p:sp>
      <p:sp>
        <p:nvSpPr>
          <p:cNvPr id="20" name="Shape 18"/>
          <p:cNvSpPr/>
          <p:nvPr/>
        </p:nvSpPr>
        <p:spPr>
          <a:xfrm>
            <a:off x="3581322" y="2518854"/>
            <a:ext cx="14288" cy="235744"/>
          </a:xfrm>
          <a:prstGeom prst="rect">
            <a:avLst/>
          </a:prstGeom>
          <a:solidFill>
            <a:srgbClr val="0A0A0A"/>
          </a:solidFill>
        </p:spPr>
      </p:sp>
      <p:sp>
        <p:nvSpPr>
          <p:cNvPr id="21" name="Text 19"/>
          <p:cNvSpPr/>
          <p:nvPr/>
        </p:nvSpPr>
        <p:spPr>
          <a:xfrm>
            <a:off x="3681335" y="2518854"/>
            <a:ext cx="2271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СЕНТЯБРЬ (ПЛАН)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681336" y="2633153"/>
            <a:ext cx="1879544" cy="15929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Тур </a:t>
            </a:r>
            <a:r>
              <a:rPr lang="en-US" sz="110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для</a:t>
            </a: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11 </a:t>
            </a:r>
            <a:r>
              <a:rPr lang="en-US" sz="1100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туроператоров</a:t>
            </a: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КНР</a:t>
            </a:r>
            <a:r>
              <a:rPr lang="en-US" sz="110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591832" y="3081597"/>
            <a:ext cx="2218340" cy="1197942"/>
          </a:xfrm>
          <a:prstGeom prst="roundRect">
            <a:avLst>
              <a:gd name="adj" fmla="val 13559"/>
            </a:avLst>
          </a:prstGeom>
          <a:solidFill>
            <a:srgbClr val="000000">
              <a:alpha val="5000"/>
            </a:srgbClr>
          </a:solidFill>
        </p:spPr>
      </p:sp>
      <p:sp>
        <p:nvSpPr>
          <p:cNvPr id="24" name="Text 22"/>
          <p:cNvSpPr/>
          <p:nvPr/>
        </p:nvSpPr>
        <p:spPr>
          <a:xfrm>
            <a:off x="3681334" y="3132956"/>
            <a:ext cx="2247567" cy="1163381"/>
          </a:xfrm>
          <a:prstGeom prst="rect">
            <a:avLst/>
          </a:prstGeom>
          <a:noFill/>
        </p:spPr>
        <p:txBody>
          <a:bodyPr wrap="square" lIns="57150" tIns="57150" rIns="57150" bIns="57150" rtlCol="0" anchor="t"/>
          <a:lstStyle/>
          <a:p>
            <a:pPr marL="0" indent="0" algn="l" latinLnBrk="0">
              <a:buNone/>
            </a:pPr>
            <a:r>
              <a:rPr lang="en-US" sz="1050" b="1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8–13 августа:</a:t>
            </a:r>
            <a:r>
              <a:rPr lang="en-US" sz="105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endParaRPr lang="ru-RU" sz="1050" dirty="0">
              <a:solidFill>
                <a:srgbClr val="4A4A4A"/>
              </a:solidFill>
              <a:latin typeface="Arial" panose="020B0604020202020204" pitchFamily="34" charset="0"/>
              <a:ea typeface="Inter" panose="020B0604020202020204" pitchFamily="34" charset="-122"/>
              <a:cs typeface="Arial" panose="020B0604020202020204" pitchFamily="34" charset="0"/>
            </a:endParaRPr>
          </a:p>
          <a:p>
            <a:pPr marL="0" indent="0" algn="l" latinLnBrk="0">
              <a:buNone/>
            </a:pPr>
            <a:r>
              <a:rPr lang="en-US" sz="105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Этап</a:t>
            </a:r>
            <a:r>
              <a:rPr lang="en-US" sz="105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05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международной </a:t>
            </a:r>
            <a:r>
              <a:rPr lang="en-US" sz="105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трансконтинентальной</a:t>
            </a:r>
            <a:r>
              <a:rPr lang="en-US" sz="105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автоэкспедиции. </a:t>
            </a:r>
            <a:r>
              <a:rPr lang="en-US" sz="105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Самый</a:t>
            </a:r>
            <a:r>
              <a:rPr lang="en-US" sz="105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продолжительный</a:t>
            </a:r>
            <a:r>
              <a:rPr lang="en-US" sz="105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05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период пребывания в субъектах РФ</a:t>
            </a:r>
            <a:r>
              <a:rPr lang="en-US" sz="1050" dirty="0">
                <a:solidFill>
                  <a:srgbClr val="4A4A4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355948" y="1192573"/>
            <a:ext cx="2971800" cy="3258415"/>
          </a:xfrm>
          <a:prstGeom prst="roundRect">
            <a:avLst>
              <a:gd name="adj" fmla="val 4808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26" name="Shape 24"/>
          <p:cNvSpPr/>
          <p:nvPr/>
        </p:nvSpPr>
        <p:spPr>
          <a:xfrm>
            <a:off x="527398" y="1461526"/>
            <a:ext cx="1158102" cy="142875"/>
          </a:xfrm>
          <a:prstGeom prst="roundRect">
            <a:avLst>
              <a:gd name="adj" fmla="val 50000"/>
            </a:avLst>
          </a:prstGeom>
          <a:solidFill>
            <a:srgbClr val="160985"/>
          </a:solidFill>
        </p:spPr>
      </p:sp>
      <p:sp>
        <p:nvSpPr>
          <p:cNvPr id="27" name="Text 25"/>
          <p:cNvSpPr/>
          <p:nvPr/>
        </p:nvSpPr>
        <p:spPr>
          <a:xfrm>
            <a:off x="527398" y="1461526"/>
            <a:ext cx="1114425" cy="142875"/>
          </a:xfrm>
          <a:prstGeom prst="rect">
            <a:avLst/>
          </a:prstGeom>
          <a:noFill/>
        </p:spPr>
        <p:txBody>
          <a:bodyPr wrap="none" lIns="42863" tIns="28575" rIns="42863" bIns="28575" rtlCol="0" anchor="t"/>
          <a:lstStyle/>
          <a:p>
            <a:pPr marL="0" indent="0" algn="l" latinLnBrk="0">
              <a:buNone/>
            </a:pPr>
            <a:r>
              <a:rPr lang="en-US" sz="600" b="1" kern="0" spc="28" dirty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КЛЮЧЕВОЙ ПОКАЗАТЕЛЬ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470248" y="2087118"/>
            <a:ext cx="1665345" cy="4429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825" kern="0" spc="-153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 из 3</a:t>
            </a:r>
            <a:endParaRPr lang="en-US" sz="382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527398" y="2679339"/>
            <a:ext cx="2829639" cy="3214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1265"/>
              </a:lnSpc>
              <a:buNone/>
            </a:pPr>
            <a:r>
              <a:rPr lang="ru-RU" sz="1015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</a:t>
            </a:r>
            <a:r>
              <a:rPr lang="en-US" sz="1015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аждый</a:t>
            </a:r>
            <a:r>
              <a:rPr lang="en-US" sz="1015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3-й </a:t>
            </a:r>
            <a:r>
              <a:rPr lang="en-US" sz="1015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гость</a:t>
            </a:r>
            <a:r>
              <a:rPr lang="en-US" sz="1015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ru-RU" sz="1015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приезжает в Иркутскую область с деловыми целями </a:t>
            </a:r>
            <a:endParaRPr lang="en-US" sz="101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27398" y="3943782"/>
            <a:ext cx="2628900" cy="335756"/>
          </a:xfrm>
          <a:prstGeom prst="rect">
            <a:avLst/>
          </a:prstGeom>
        </p:spPr>
      </p:sp>
      <p:sp>
        <p:nvSpPr>
          <p:cNvPr id="31" name="Shape 29"/>
          <p:cNvSpPr/>
          <p:nvPr/>
        </p:nvSpPr>
        <p:spPr>
          <a:xfrm>
            <a:off x="527398" y="3943782"/>
            <a:ext cx="2628900" cy="7144"/>
          </a:xfrm>
          <a:prstGeom prst="rect">
            <a:avLst/>
          </a:prstGeom>
          <a:solidFill>
            <a:srgbClr val="000000">
              <a:alpha val="15000"/>
            </a:srgbClr>
          </a:solidFill>
        </p:spPr>
      </p:sp>
      <p:sp>
        <p:nvSpPr>
          <p:cNvPr id="32" name="Text 30"/>
          <p:cNvSpPr/>
          <p:nvPr/>
        </p:nvSpPr>
        <p:spPr>
          <a:xfrm>
            <a:off x="527398" y="4108089"/>
            <a:ext cx="678656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Потребность в </a:t>
            </a:r>
            <a:r>
              <a:rPr lang="ru-RU" sz="1000" dirty="0" err="1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конгрессной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инфраструктуре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200775" y="1192573"/>
            <a:ext cx="2571750" cy="834485"/>
          </a:xfrm>
          <a:prstGeom prst="roundRect">
            <a:avLst>
              <a:gd name="adj" fmla="val 10256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36" name="Text 34"/>
          <p:cNvSpPr/>
          <p:nvPr/>
        </p:nvSpPr>
        <p:spPr>
          <a:xfrm>
            <a:off x="6343650" y="1289692"/>
            <a:ext cx="414338" cy="2286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800" kern="0" spc="-54" dirty="0">
                <a:solidFill>
                  <a:schemeClr val="bg1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404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343650" y="1546867"/>
            <a:ext cx="2286000" cy="107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675" b="1" kern="0" spc="20" dirty="0">
                <a:solidFill>
                  <a:srgbClr val="FFFFFF">
                    <a:alpha val="60000"/>
                  </a:srgbClr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АТТЕСТОВАННЫХ ГИДА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343650" y="1696886"/>
            <a:ext cx="2324576" cy="23574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910"/>
              </a:lnSpc>
              <a:buNone/>
            </a:pPr>
            <a:r>
              <a:rPr lang="en-US" sz="675" dirty="0">
                <a:solidFill>
                  <a:srgbClr val="D8D8D4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Нагрузка: </a:t>
            </a:r>
            <a:r>
              <a:rPr lang="ru-RU" sz="675" dirty="0">
                <a:solidFill>
                  <a:srgbClr val="D8D8D4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в</a:t>
            </a:r>
            <a:r>
              <a:rPr lang="en-US" sz="675" dirty="0">
                <a:solidFill>
                  <a:srgbClr val="D8D8D4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среднем 3 606 поездок на </a:t>
            </a:r>
            <a:r>
              <a:rPr lang="en-US" sz="675" dirty="0" err="1">
                <a:solidFill>
                  <a:srgbClr val="D8D8D4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одного</a:t>
            </a:r>
            <a:r>
              <a:rPr lang="en-US" sz="675" dirty="0">
                <a:solidFill>
                  <a:srgbClr val="D8D8D4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675" dirty="0" err="1">
                <a:solidFill>
                  <a:srgbClr val="D8D8D4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специалиста</a:t>
            </a:r>
            <a:r>
              <a:rPr lang="ru-RU" sz="675" dirty="0">
                <a:solidFill>
                  <a:srgbClr val="D8D8D4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региона</a:t>
            </a:r>
            <a:endParaRPr lang="en-US" sz="6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Shape 31"/>
          <p:cNvSpPr/>
          <p:nvPr/>
        </p:nvSpPr>
        <p:spPr>
          <a:xfrm>
            <a:off x="6227224" y="2095292"/>
            <a:ext cx="2545302" cy="2425672"/>
          </a:xfrm>
          <a:prstGeom prst="roundRect">
            <a:avLst>
              <a:gd name="adj" fmla="val 4630"/>
            </a:avLst>
          </a:prstGeom>
          <a:solidFill>
            <a:srgbClr val="EFEDE8"/>
          </a:solidFill>
        </p:spPr>
      </p:sp>
      <p:sp>
        <p:nvSpPr>
          <p:cNvPr id="65" name="Text 32"/>
          <p:cNvSpPr/>
          <p:nvPr/>
        </p:nvSpPr>
        <p:spPr>
          <a:xfrm>
            <a:off x="6333140" y="2206857"/>
            <a:ext cx="2280983" cy="43182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100" b="1" kern="0" spc="37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Количество аттестованных </a:t>
            </a:r>
            <a:br>
              <a:rPr lang="ru-RU" sz="1100" b="1" kern="0" spc="37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1100" b="1" kern="0" spc="37" dirty="0"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гидов в регионах СФО: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Shape 33"/>
          <p:cNvSpPr/>
          <p:nvPr/>
        </p:nvSpPr>
        <p:spPr>
          <a:xfrm>
            <a:off x="6398673" y="4199523"/>
            <a:ext cx="3800475" cy="207169"/>
          </a:xfrm>
          <a:prstGeom prst="rect">
            <a:avLst/>
          </a:prstGeom>
        </p:spPr>
      </p:sp>
      <p:sp>
        <p:nvSpPr>
          <p:cNvPr id="67" name="Text 35"/>
          <p:cNvSpPr/>
          <p:nvPr/>
        </p:nvSpPr>
        <p:spPr>
          <a:xfrm>
            <a:off x="6335444" y="2636951"/>
            <a:ext cx="1473389" cy="17993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lnSpc>
                <a:spcPts val="1250"/>
              </a:lnSpc>
              <a:buNone/>
            </a:pPr>
            <a:r>
              <a:rPr lang="ru-RU" sz="11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Иркутская </a:t>
            </a:r>
            <a:r>
              <a:rPr lang="en-US" sz="1100" b="1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область</a:t>
            </a:r>
            <a:endParaRPr lang="ru-RU" sz="1100" b="1" dirty="0">
              <a:solidFill>
                <a:srgbClr val="0A0A0A"/>
              </a:solidFill>
              <a:latin typeface="Arial" panose="020B0604020202020204" pitchFamily="34" charset="0"/>
              <a:ea typeface="Inter" panose="020B0604020202020204" pitchFamily="34" charset="-122"/>
              <a:cs typeface="Arial" panose="020B0604020202020204" pitchFamily="34" charset="0"/>
            </a:endParaRP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Алтай</a:t>
            </a: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Красноярский край</a:t>
            </a: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Кемеровская область –</a:t>
            </a:r>
            <a:b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Кузбасс</a:t>
            </a: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Новосибирская область</a:t>
            </a: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Алтайский край</a:t>
            </a: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Хакасия</a:t>
            </a: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Омская область</a:t>
            </a: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Томская область</a:t>
            </a:r>
          </a:p>
          <a:p>
            <a:pPr marL="0" indent="0" algn="l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 Тыва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 35"/>
          <p:cNvSpPr/>
          <p:nvPr/>
        </p:nvSpPr>
        <p:spPr>
          <a:xfrm>
            <a:off x="7961885" y="2629504"/>
            <a:ext cx="667765" cy="17993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 latinLnBrk="0">
              <a:lnSpc>
                <a:spcPts val="1250"/>
              </a:lnSpc>
              <a:buNone/>
            </a:pPr>
            <a:r>
              <a:rPr lang="ru-RU" sz="1100" b="1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404</a:t>
            </a: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383</a:t>
            </a: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218</a:t>
            </a: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</a:t>
            </a:r>
            <a:b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100" dirty="0">
              <a:solidFill>
                <a:srgbClr val="0A0A0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148</a:t>
            </a: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141</a:t>
            </a: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</a:t>
            </a: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  <a:p>
            <a:pPr marL="0" indent="0" algn="r" latinLnBrk="0">
              <a:lnSpc>
                <a:spcPts val="1250"/>
              </a:lnSpc>
              <a:buNone/>
            </a:pPr>
            <a:r>
              <a:rPr lang="ru-RU" sz="1100" dirty="0">
                <a:solidFill>
                  <a:srgbClr val="0A0A0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Shape 14"/>
          <p:cNvSpPr/>
          <p:nvPr/>
        </p:nvSpPr>
        <p:spPr>
          <a:xfrm>
            <a:off x="3595610" y="1615002"/>
            <a:ext cx="14288" cy="235744"/>
          </a:xfrm>
          <a:prstGeom prst="rect">
            <a:avLst/>
          </a:prstGeom>
          <a:solidFill>
            <a:srgbClr val="0A0A0A"/>
          </a:solidFill>
        </p:spPr>
      </p:sp>
      <p:sp>
        <p:nvSpPr>
          <p:cNvPr id="39" name="TextBox 38"/>
          <p:cNvSpPr txBox="1"/>
          <p:nvPr/>
        </p:nvSpPr>
        <p:spPr>
          <a:xfrm>
            <a:off x="355947" y="4465274"/>
            <a:ext cx="8849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Необходимо концентрировать внимание на деловой сегмент и подготовку отраслевых специалистов.</a:t>
            </a:r>
          </a:p>
        </p:txBody>
      </p:sp>
      <p:sp>
        <p:nvSpPr>
          <p:cNvPr id="85" name="Text 4"/>
          <p:cNvSpPr/>
          <p:nvPr/>
        </p:nvSpPr>
        <p:spPr>
          <a:xfrm>
            <a:off x="652965" y="295041"/>
            <a:ext cx="11287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altLang="en-US" sz="620" b="1" dirty="0">
                <a:solidFill>
                  <a:srgbClr val="1609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ПРОДВИЖЕНИЕ</a:t>
            </a:r>
          </a:p>
        </p:txBody>
      </p:sp>
      <p:sp>
        <p:nvSpPr>
          <p:cNvPr id="41" name="Shape 2">
            <a:extLst>
              <a:ext uri="{FF2B5EF4-FFF2-40B4-BE49-F238E27FC236}">
                <a16:creationId xmlns="" xmlns:a16="http://schemas.microsoft.com/office/drawing/2014/main" id="{664685FC-2B5C-43F0-9DFC-6D0CB9FE56FC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42" name="Text 3">
            <a:extLst>
              <a:ext uri="{FF2B5EF4-FFF2-40B4-BE49-F238E27FC236}">
                <a16:creationId xmlns="" xmlns:a16="http://schemas.microsoft.com/office/drawing/2014/main" id="{E215A937-60A1-4D1E-BC21-4E7CD110538F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 smtClean="0">
                <a:solidFill>
                  <a:srgbClr val="FBFA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</p:spPr>
      </p:sp>
      <p:sp>
        <p:nvSpPr>
          <p:cNvPr id="4" name="Shape 2"/>
          <p:cNvSpPr/>
          <p:nvPr/>
        </p:nvSpPr>
        <p:spPr>
          <a:xfrm>
            <a:off x="371475" y="492919"/>
            <a:ext cx="8401050" cy="7144"/>
          </a:xfrm>
          <a:prstGeom prst="rect">
            <a:avLst/>
          </a:prstGeom>
          <a:solidFill>
            <a:srgbClr val="000000">
              <a:alpha val="8000"/>
            </a:srgbClr>
          </a:solidFill>
        </p:spPr>
      </p:sp>
      <p:sp>
        <p:nvSpPr>
          <p:cNvPr id="9" name="Text 7"/>
          <p:cNvSpPr/>
          <p:nvPr/>
        </p:nvSpPr>
        <p:spPr>
          <a:xfrm>
            <a:off x="371475" y="772326"/>
            <a:ext cx="7408783" cy="5715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2245"/>
              </a:lnSpc>
              <a:buNone/>
            </a:pPr>
            <a:r>
              <a:rPr lang="en-US" sz="2440" b="1" kern="0" spc="-64" dirty="0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Контрольно-надзорная деятельность в туризме Иркутской области</a:t>
            </a:r>
            <a:endParaRPr lang="en-US" sz="244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71475" y="1794359"/>
            <a:ext cx="1585913" cy="1143000"/>
          </a:xfrm>
          <a:prstGeom prst="roundRect">
            <a:avLst>
              <a:gd name="adj" fmla="val 11250"/>
            </a:avLst>
          </a:prstGeom>
          <a:solidFill>
            <a:srgbClr val="EFEDE8"/>
          </a:solidFill>
        </p:spPr>
      </p:sp>
      <p:sp>
        <p:nvSpPr>
          <p:cNvPr id="11" name="Text 9"/>
          <p:cNvSpPr/>
          <p:nvPr/>
        </p:nvSpPr>
        <p:spPr>
          <a:xfrm>
            <a:off x="474425" y="1904809"/>
            <a:ext cx="1328738" cy="2857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200" b="1" kern="0" spc="-94" dirty="0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111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74425" y="2440499"/>
            <a:ext cx="1471613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средств размещения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74425" y="2561943"/>
            <a:ext cx="1471613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rgbClr val="0A0A0A">
                    <a:alpha val="85000"/>
                  </a:srgbClr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проверено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050256" y="1794359"/>
            <a:ext cx="1443038" cy="1143000"/>
          </a:xfrm>
          <a:prstGeom prst="roundRect">
            <a:avLst>
              <a:gd name="adj" fmla="val 11250"/>
            </a:avLst>
          </a:prstGeom>
          <a:solidFill>
            <a:srgbClr val="EFEDE8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2153206" y="1904809"/>
            <a:ext cx="1185863" cy="2857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200" b="1" kern="0" spc="-94" dirty="0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3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153206" y="2431953"/>
            <a:ext cx="1328738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dirty="0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р</a:t>
            </a:r>
            <a:r>
              <a:rPr lang="en-US" sz="1000" dirty="0" err="1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ейда</a:t>
            </a:r>
            <a:r>
              <a:rPr lang="ru-RU" sz="1000" dirty="0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 в отношении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153206" y="2589115"/>
            <a:ext cx="1328738" cy="1000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 err="1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экскурсовод</a:t>
            </a:r>
            <a:r>
              <a:rPr lang="ru-RU" sz="1000" dirty="0" err="1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ов</a:t>
            </a:r>
            <a:r>
              <a:rPr lang="en-US" sz="1000" dirty="0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, </a:t>
            </a:r>
            <a:r>
              <a:rPr lang="en-US" sz="1000" dirty="0" err="1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гид</a:t>
            </a:r>
            <a:r>
              <a:rPr lang="ru-RU" sz="1000" dirty="0" err="1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ов</a:t>
            </a:r>
            <a:r>
              <a:rPr lang="en-US" sz="1000" dirty="0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, </a:t>
            </a:r>
            <a:r>
              <a:rPr lang="ru-RU" sz="1000" dirty="0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/>
            </a:r>
            <a:br>
              <a:rPr lang="ru-RU" sz="1000" dirty="0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</a:br>
            <a:r>
              <a:rPr lang="en-US" sz="1000" dirty="0" err="1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проводник</a:t>
            </a:r>
            <a:r>
              <a:rPr lang="ru-RU" sz="1000" dirty="0" err="1"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ов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593306" y="1794359"/>
            <a:ext cx="1443038" cy="1143000"/>
          </a:xfrm>
          <a:prstGeom prst="roundRect">
            <a:avLst>
              <a:gd name="adj" fmla="val 11250"/>
            </a:avLst>
          </a:prstGeom>
          <a:solidFill>
            <a:srgbClr val="EFEDE8"/>
          </a:solidFill>
        </p:spPr>
      </p:sp>
      <p:sp>
        <p:nvSpPr>
          <p:cNvPr id="19" name="Text 17"/>
          <p:cNvSpPr/>
          <p:nvPr/>
        </p:nvSpPr>
        <p:spPr>
          <a:xfrm>
            <a:off x="3696256" y="1904809"/>
            <a:ext cx="1185863" cy="2857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200" b="1" kern="0" spc="-94" dirty="0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11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696256" y="2440498"/>
            <a:ext cx="1235869" cy="1325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Предписаний</a:t>
            </a:r>
          </a:p>
          <a:p>
            <a:pPr marL="0" indent="0" algn="l" latinLnBrk="0">
              <a:buNone/>
            </a:pPr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вынесено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136356" y="1794359"/>
            <a:ext cx="1443038" cy="1143000"/>
          </a:xfrm>
          <a:prstGeom prst="roundRect">
            <a:avLst>
              <a:gd name="adj" fmla="val 11250"/>
            </a:avLst>
          </a:prstGeom>
          <a:solidFill>
            <a:srgbClr val="EFEDE8"/>
          </a:solidFill>
        </p:spPr>
      </p:sp>
      <p:sp>
        <p:nvSpPr>
          <p:cNvPr id="23" name="Text 21"/>
          <p:cNvSpPr/>
          <p:nvPr/>
        </p:nvSpPr>
        <p:spPr>
          <a:xfrm>
            <a:off x="5239306" y="1904809"/>
            <a:ext cx="1185863" cy="2857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200" b="1" kern="0" spc="-94" dirty="0">
                <a:solidFill>
                  <a:srgbClr val="0A0A0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58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239306" y="2440499"/>
            <a:ext cx="1328738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Предостережений</a:t>
            </a:r>
          </a:p>
          <a:p>
            <a:r>
              <a:rPr lang="ru-RU" sz="1000" dirty="0">
                <a:solidFill>
                  <a:srgbClr val="4A4A4A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вынесено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679406" y="1794359"/>
            <a:ext cx="2093119" cy="1143000"/>
          </a:xfrm>
          <a:prstGeom prst="roundRect">
            <a:avLst>
              <a:gd name="adj" fmla="val 11250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27" name="Text 25"/>
          <p:cNvSpPr/>
          <p:nvPr/>
        </p:nvSpPr>
        <p:spPr>
          <a:xfrm>
            <a:off x="6807994" y="1930447"/>
            <a:ext cx="1835944" cy="2857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3200" b="1" kern="0" spc="-94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400 000 ₽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807994" y="2467768"/>
            <a:ext cx="1978819" cy="1214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00" dirty="0">
                <a:solidFill>
                  <a:srgbClr val="D8D8D4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Штраф на гостиницу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807994" y="2624931"/>
            <a:ext cx="2012573" cy="2000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 latinLnBrk="0">
              <a:lnSpc>
                <a:spcPts val="77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(адм. ответственность)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71475" y="3388013"/>
            <a:ext cx="8449092" cy="827431"/>
          </a:xfrm>
          <a:prstGeom prst="roundRect">
            <a:avLst>
              <a:gd name="adj" fmla="val 19802"/>
            </a:avLst>
          </a:prstGeom>
          <a:solidFill>
            <a:srgbClr val="160985"/>
          </a:solidFill>
          <a:ln>
            <a:solidFill>
              <a:srgbClr val="160985"/>
            </a:solidFill>
          </a:ln>
        </p:spPr>
      </p:sp>
      <p:sp>
        <p:nvSpPr>
          <p:cNvPr id="31" name="Text 29"/>
          <p:cNvSpPr/>
          <p:nvPr/>
        </p:nvSpPr>
        <p:spPr>
          <a:xfrm>
            <a:off x="542925" y="3499508"/>
            <a:ext cx="685800" cy="9286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1050" b="1" kern="0" spc="50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ЦЕЛЬ КОНТРОЛЯ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542925" y="3733841"/>
            <a:ext cx="2000250" cy="300038"/>
          </a:xfrm>
          <a:prstGeom prst="roundRect">
            <a:avLst>
              <a:gd name="adj" fmla="val 28571"/>
            </a:avLst>
          </a:prstGeom>
          <a:solidFill>
            <a:srgbClr val="FFFFFF">
              <a:alpha val="7000"/>
            </a:srgbClr>
          </a:solidFill>
          <a:ln w="7144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42925" y="3733841"/>
            <a:ext cx="2000250" cy="300038"/>
          </a:xfrm>
          <a:prstGeom prst="rect">
            <a:avLst/>
          </a:prstGeom>
          <a:noFill/>
        </p:spPr>
        <p:txBody>
          <a:bodyPr wrap="square" lIns="85725" tIns="85725" rIns="85725" bIns="85725" rtlCol="0" anchor="t"/>
          <a:lstStyle/>
          <a:p>
            <a:pPr marL="0" indent="0" algn="ctr" latinLnBrk="0">
              <a:lnSpc>
                <a:spcPts val="8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Пресечение теневого сектора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2519845" y="3826709"/>
            <a:ext cx="242888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→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2607469" y="3733841"/>
            <a:ext cx="2000250" cy="300038"/>
          </a:xfrm>
          <a:prstGeom prst="roundRect">
            <a:avLst>
              <a:gd name="adj" fmla="val 28571"/>
            </a:avLst>
          </a:prstGeom>
          <a:solidFill>
            <a:srgbClr val="FFFFFF">
              <a:alpha val="7000"/>
            </a:srgbClr>
          </a:solidFill>
          <a:ln w="7144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607469" y="3733841"/>
            <a:ext cx="2000250" cy="300038"/>
          </a:xfrm>
          <a:prstGeom prst="rect">
            <a:avLst/>
          </a:prstGeom>
          <a:noFill/>
        </p:spPr>
        <p:txBody>
          <a:bodyPr wrap="square" lIns="85725" tIns="85725" rIns="85725" bIns="85725" rtlCol="0" anchor="t"/>
          <a:lstStyle/>
          <a:p>
            <a:pPr marL="0" indent="0" algn="ctr" latinLnBrk="0">
              <a:lnSpc>
                <a:spcPts val="8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Безопасность туристов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679156" y="3733841"/>
            <a:ext cx="2000250" cy="300038"/>
          </a:xfrm>
          <a:prstGeom prst="roundRect">
            <a:avLst>
              <a:gd name="adj" fmla="val 28571"/>
            </a:avLst>
          </a:prstGeom>
          <a:solidFill>
            <a:srgbClr val="FFFFFF">
              <a:alpha val="7000"/>
            </a:srgbClr>
          </a:solidFill>
          <a:ln w="7144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679156" y="3733841"/>
            <a:ext cx="2000250" cy="300038"/>
          </a:xfrm>
          <a:prstGeom prst="rect">
            <a:avLst/>
          </a:prstGeom>
          <a:noFill/>
        </p:spPr>
        <p:txBody>
          <a:bodyPr wrap="square" lIns="85725" tIns="85725" rIns="85725" bIns="85725" rtlCol="0" anchor="t"/>
          <a:lstStyle/>
          <a:p>
            <a:pPr marL="0" indent="0" algn="ctr" latinLnBrk="0">
              <a:lnSpc>
                <a:spcPts val="88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Повышение качества сервиса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743700" y="3740984"/>
            <a:ext cx="2000250" cy="285750"/>
          </a:xfrm>
          <a:prstGeom prst="roundRect">
            <a:avLst>
              <a:gd name="adj" fmla="val 30000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</p:sp>
      <p:sp>
        <p:nvSpPr>
          <p:cNvPr id="42" name="Text 40"/>
          <p:cNvSpPr/>
          <p:nvPr/>
        </p:nvSpPr>
        <p:spPr>
          <a:xfrm>
            <a:off x="6743700" y="3740984"/>
            <a:ext cx="2000250" cy="285750"/>
          </a:xfrm>
          <a:prstGeom prst="rect">
            <a:avLst/>
          </a:prstGeom>
          <a:noFill/>
        </p:spPr>
        <p:txBody>
          <a:bodyPr wrap="square" lIns="85725" tIns="85725" rIns="85725" bIns="85725" rtlCol="0" anchor="t"/>
          <a:lstStyle/>
          <a:p>
            <a:pPr marL="0" indent="0" algn="ctr" latinLnBrk="0">
              <a:lnSpc>
                <a:spcPts val="880"/>
              </a:lnSpc>
              <a:buNone/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Добросовестная конкуренция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2"/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44" name="Text 3"/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 smtClean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13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4584580" y="3826709"/>
            <a:ext cx="242888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→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649124" y="3826709"/>
            <a:ext cx="242888" cy="1143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ea typeface="-apple-system" pitchFamily="34" charset="-122"/>
                <a:cs typeface="Arial" panose="020B0604020202020204" pitchFamily="34" charset="0"/>
              </a:rPr>
              <a:t>→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42900" y="4457445"/>
            <a:ext cx="8477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Контрольно-надзорная деятельность требует большего включения и профильных специалистов.</a:t>
            </a:r>
          </a:p>
        </p:txBody>
      </p:sp>
      <p:sp>
        <p:nvSpPr>
          <p:cNvPr id="85" name="Text 4"/>
          <p:cNvSpPr/>
          <p:nvPr/>
        </p:nvSpPr>
        <p:spPr>
          <a:xfrm>
            <a:off x="674370" y="295105"/>
            <a:ext cx="1129030" cy="25146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altLang="en-US" sz="620" b="1" dirty="0">
                <a:solidFill>
                  <a:srgbClr val="1609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КНД В ТУРИЗМЕ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FAF7"/>
          </a:solidFill>
        </p:spPr>
      </p:sp>
      <p:sp>
        <p:nvSpPr>
          <p:cNvPr id="3" name="Shape 1"/>
          <p:cNvSpPr/>
          <p:nvPr/>
        </p:nvSpPr>
        <p:spPr>
          <a:xfrm>
            <a:off x="342900" y="285750"/>
            <a:ext cx="8458200" cy="300038"/>
          </a:xfrm>
          <a:prstGeom prst="rect">
            <a:avLst/>
          </a:prstGeom>
        </p:spPr>
      </p:sp>
      <p:sp>
        <p:nvSpPr>
          <p:cNvPr id="5" name="Text 3"/>
          <p:cNvSpPr/>
          <p:nvPr/>
        </p:nvSpPr>
        <p:spPr>
          <a:xfrm>
            <a:off x="342900" y="394715"/>
            <a:ext cx="4900613" cy="1643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sz="2200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Барьеры</a:t>
            </a:r>
            <a:r>
              <a:rPr lang="en-US" sz="2200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</a:t>
            </a:r>
            <a:r>
              <a:rPr lang="en-US" sz="2200" b="1" kern="0" spc="-22" dirty="0" err="1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развития</a:t>
            </a:r>
            <a:r>
              <a:rPr lang="ru-RU" sz="2200" b="1" kern="0" spc="-22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 и их решения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Card 01"/>
          <p:cNvSpPr/>
          <p:nvPr/>
        </p:nvSpPr>
        <p:spPr>
          <a:xfrm>
            <a:off x="342900" y="793865"/>
            <a:ext cx="4129100" cy="756550"/>
          </a:xfrm>
          <a:prstGeom prst="roundRect">
            <a:avLst>
              <a:gd name="adj" fmla="val 12000"/>
            </a:avLst>
          </a:prstGeom>
          <a:solidFill>
            <a:srgbClr val="EFEDE8"/>
          </a:solidFill>
        </p:spPr>
      </p:sp>
      <p:sp>
        <p:nvSpPr>
          <p:cNvPr id="102" name="Num 01"/>
          <p:cNvSpPr/>
          <p:nvPr/>
        </p:nvSpPr>
        <p:spPr>
          <a:xfrm>
            <a:off x="462900" y="913865"/>
            <a:ext cx="470000" cy="2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1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03" name="Txt 01"/>
          <p:cNvSpPr/>
          <p:nvPr/>
        </p:nvSpPr>
        <p:spPr>
          <a:xfrm>
            <a:off x="962900" y="888865"/>
            <a:ext cx="3414100" cy="606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050" b="1" kern="0" spc="-1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Недостаточный номерной фонд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ru-RU" sz="1000" b="1" kern="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Решение: </a:t>
            </a: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рост до ~30 000 номеров — МНСР, ОЭЗ и </a:t>
            </a:r>
            <a:b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ФП «Пять морей»; номера для маломобильных граждан.</a:t>
            </a:r>
          </a:p>
        </p:txBody>
      </p:sp>
      <p:sp>
        <p:nvSpPr>
          <p:cNvPr id="104" name="Card 02"/>
          <p:cNvSpPr/>
          <p:nvPr/>
        </p:nvSpPr>
        <p:spPr>
          <a:xfrm>
            <a:off x="342900" y="1646415"/>
            <a:ext cx="4129100" cy="756550"/>
          </a:xfrm>
          <a:prstGeom prst="roundRect">
            <a:avLst>
              <a:gd name="adj" fmla="val 12000"/>
            </a:avLst>
          </a:prstGeom>
          <a:solidFill>
            <a:srgbClr val="EFEDE8"/>
          </a:solidFill>
        </p:spPr>
      </p:sp>
      <p:sp>
        <p:nvSpPr>
          <p:cNvPr id="105" name="Num 02"/>
          <p:cNvSpPr/>
          <p:nvPr/>
        </p:nvSpPr>
        <p:spPr>
          <a:xfrm>
            <a:off x="462900" y="1766415"/>
            <a:ext cx="470000" cy="2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1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06" name="Txt 02"/>
          <p:cNvSpPr/>
          <p:nvPr/>
        </p:nvSpPr>
        <p:spPr>
          <a:xfrm>
            <a:off x="962900" y="1692598"/>
            <a:ext cx="3414100" cy="606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050" b="1" kern="0" spc="-1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Правовая неопределённость гостевых домов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ru-RU" sz="1000" b="1" kern="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Решение: </a:t>
            </a: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легализация в реестре; обращения в Минэкономразвития РФ и Государственную Думу РФ по тарифам и статусу.</a:t>
            </a:r>
          </a:p>
        </p:txBody>
      </p:sp>
      <p:sp>
        <p:nvSpPr>
          <p:cNvPr id="107" name="Card 03"/>
          <p:cNvSpPr/>
          <p:nvPr/>
        </p:nvSpPr>
        <p:spPr>
          <a:xfrm>
            <a:off x="342900" y="2498965"/>
            <a:ext cx="4129100" cy="756550"/>
          </a:xfrm>
          <a:prstGeom prst="roundRect">
            <a:avLst>
              <a:gd name="adj" fmla="val 12000"/>
            </a:avLst>
          </a:prstGeom>
          <a:solidFill>
            <a:srgbClr val="EFEDE8"/>
          </a:solidFill>
        </p:spPr>
      </p:sp>
      <p:sp>
        <p:nvSpPr>
          <p:cNvPr id="108" name="Num 03"/>
          <p:cNvSpPr/>
          <p:nvPr/>
        </p:nvSpPr>
        <p:spPr>
          <a:xfrm>
            <a:off x="462900" y="2618965"/>
            <a:ext cx="470000" cy="2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1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09" name="Txt 03"/>
          <p:cNvSpPr/>
          <p:nvPr/>
        </p:nvSpPr>
        <p:spPr>
          <a:xfrm>
            <a:off x="962900" y="2593965"/>
            <a:ext cx="3414100" cy="606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050" b="1" kern="0" spc="-1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Дефицит инженерной инфраструктуры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ru-RU" sz="1000" b="1" kern="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Решение: </a:t>
            </a: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опережающее строительство инженерной инфраструктуры, межведомственная работа.</a:t>
            </a:r>
          </a:p>
        </p:txBody>
      </p:sp>
      <p:sp>
        <p:nvSpPr>
          <p:cNvPr id="110" name="Card 04"/>
          <p:cNvSpPr/>
          <p:nvPr/>
        </p:nvSpPr>
        <p:spPr>
          <a:xfrm>
            <a:off x="342900" y="3351515"/>
            <a:ext cx="4129100" cy="756550"/>
          </a:xfrm>
          <a:prstGeom prst="roundRect">
            <a:avLst>
              <a:gd name="adj" fmla="val 12000"/>
            </a:avLst>
          </a:prstGeom>
          <a:solidFill>
            <a:srgbClr val="EFEDE8"/>
          </a:solidFill>
        </p:spPr>
      </p:sp>
      <p:sp>
        <p:nvSpPr>
          <p:cNvPr id="111" name="Num 04"/>
          <p:cNvSpPr/>
          <p:nvPr/>
        </p:nvSpPr>
        <p:spPr>
          <a:xfrm>
            <a:off x="462900" y="3471515"/>
            <a:ext cx="470000" cy="2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1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12" name="Txt 04"/>
          <p:cNvSpPr/>
          <p:nvPr/>
        </p:nvSpPr>
        <p:spPr>
          <a:xfrm>
            <a:off x="962900" y="3446515"/>
            <a:ext cx="3414100" cy="606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050" b="1" kern="0" spc="-1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Ограничения транспортной доступности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ru-RU" sz="1000" b="1" kern="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Решение: </a:t>
            </a: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новый аэропорт, реконструкция трасс </a:t>
            </a:r>
            <a:b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Р-258/Р-255, причалы, парковки, субсидирование рейсов.</a:t>
            </a:r>
          </a:p>
        </p:txBody>
      </p:sp>
      <p:sp>
        <p:nvSpPr>
          <p:cNvPr id="113" name="Card 05"/>
          <p:cNvSpPr/>
          <p:nvPr/>
        </p:nvSpPr>
        <p:spPr>
          <a:xfrm>
            <a:off x="4672000" y="793865"/>
            <a:ext cx="4129100" cy="756550"/>
          </a:xfrm>
          <a:prstGeom prst="roundRect">
            <a:avLst>
              <a:gd name="adj" fmla="val 12000"/>
            </a:avLst>
          </a:prstGeom>
          <a:solidFill>
            <a:srgbClr val="EFEDE8"/>
          </a:solidFill>
        </p:spPr>
      </p:sp>
      <p:sp>
        <p:nvSpPr>
          <p:cNvPr id="114" name="Num 05"/>
          <p:cNvSpPr/>
          <p:nvPr/>
        </p:nvSpPr>
        <p:spPr>
          <a:xfrm>
            <a:off x="4792000" y="913865"/>
            <a:ext cx="470000" cy="2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1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115" name="Txt 05"/>
          <p:cNvSpPr/>
          <p:nvPr/>
        </p:nvSpPr>
        <p:spPr>
          <a:xfrm>
            <a:off x="5292000" y="847764"/>
            <a:ext cx="3414100" cy="606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050" b="1" kern="0" spc="-1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Сезонность и короткое пребывание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ru-RU" sz="1000" b="1" kern="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Решение: </a:t>
            </a: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событийный туризм, нацмаршруты, круглогодичные продукты; «дольше + выше средний чек».</a:t>
            </a:r>
          </a:p>
        </p:txBody>
      </p:sp>
      <p:sp>
        <p:nvSpPr>
          <p:cNvPr id="116" name="Card 06"/>
          <p:cNvSpPr/>
          <p:nvPr/>
        </p:nvSpPr>
        <p:spPr>
          <a:xfrm>
            <a:off x="4672000" y="1646415"/>
            <a:ext cx="4129100" cy="756550"/>
          </a:xfrm>
          <a:prstGeom prst="roundRect">
            <a:avLst>
              <a:gd name="adj" fmla="val 12000"/>
            </a:avLst>
          </a:prstGeom>
          <a:solidFill>
            <a:srgbClr val="EFEDE8"/>
          </a:solidFill>
        </p:spPr>
      </p:sp>
      <p:sp>
        <p:nvSpPr>
          <p:cNvPr id="117" name="Num 06"/>
          <p:cNvSpPr/>
          <p:nvPr/>
        </p:nvSpPr>
        <p:spPr>
          <a:xfrm>
            <a:off x="4792000" y="1766415"/>
            <a:ext cx="470000" cy="2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1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118" name="Txt 06"/>
          <p:cNvSpPr/>
          <p:nvPr/>
        </p:nvSpPr>
        <p:spPr>
          <a:xfrm>
            <a:off x="5292000" y="1692598"/>
            <a:ext cx="3414100" cy="606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050" b="1" kern="0" spc="-1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Экономические и финансовые барьеры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ru-RU" sz="1000" b="1" kern="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Решение: </a:t>
            </a: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субсидии и федеральные средства нацпроекта; устойчивость автотуризма после топливного кризиса.</a:t>
            </a:r>
          </a:p>
        </p:txBody>
      </p:sp>
      <p:sp>
        <p:nvSpPr>
          <p:cNvPr id="119" name="Card 07"/>
          <p:cNvSpPr/>
          <p:nvPr/>
        </p:nvSpPr>
        <p:spPr>
          <a:xfrm>
            <a:off x="4672000" y="2498965"/>
            <a:ext cx="4129100" cy="756550"/>
          </a:xfrm>
          <a:prstGeom prst="roundRect">
            <a:avLst>
              <a:gd name="adj" fmla="val 12000"/>
            </a:avLst>
          </a:prstGeom>
          <a:solidFill>
            <a:srgbClr val="EFEDE8"/>
          </a:solidFill>
        </p:spPr>
      </p:sp>
      <p:sp>
        <p:nvSpPr>
          <p:cNvPr id="120" name="Num 07"/>
          <p:cNvSpPr/>
          <p:nvPr/>
        </p:nvSpPr>
        <p:spPr>
          <a:xfrm>
            <a:off x="4792000" y="2618965"/>
            <a:ext cx="470000" cy="2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1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121" name="Txt 07"/>
          <p:cNvSpPr/>
          <p:nvPr/>
        </p:nvSpPr>
        <p:spPr>
          <a:xfrm>
            <a:off x="5292000" y="2593965"/>
            <a:ext cx="3414100" cy="606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050" b="1" kern="0" spc="-1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Кадровый дефицит, в т.ч. для КНД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ru-RU" sz="1000" b="1" kern="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Решение: </a:t>
            </a: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«Профессионалитет», кластеры, комиссия Госсовета РФ; штат для надзора.</a:t>
            </a:r>
          </a:p>
        </p:txBody>
      </p:sp>
      <p:sp>
        <p:nvSpPr>
          <p:cNvPr id="122" name="Card 08"/>
          <p:cNvSpPr/>
          <p:nvPr/>
        </p:nvSpPr>
        <p:spPr>
          <a:xfrm>
            <a:off x="4672000" y="3351515"/>
            <a:ext cx="4129100" cy="756550"/>
          </a:xfrm>
          <a:prstGeom prst="roundRect">
            <a:avLst>
              <a:gd name="adj" fmla="val 12000"/>
            </a:avLst>
          </a:prstGeom>
          <a:solidFill>
            <a:srgbClr val="EFEDE8"/>
          </a:solidFill>
        </p:spPr>
      </p:sp>
      <p:sp>
        <p:nvSpPr>
          <p:cNvPr id="123" name="Num 08"/>
          <p:cNvSpPr/>
          <p:nvPr/>
        </p:nvSpPr>
        <p:spPr>
          <a:xfrm>
            <a:off x="4792000" y="3471515"/>
            <a:ext cx="470000" cy="2200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en-US" b="1" kern="0" spc="-1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08</a:t>
            </a:r>
          </a:p>
        </p:txBody>
      </p:sp>
      <p:sp>
        <p:nvSpPr>
          <p:cNvPr id="124" name="Txt 08"/>
          <p:cNvSpPr/>
          <p:nvPr/>
        </p:nvSpPr>
        <p:spPr>
          <a:xfrm>
            <a:off x="5292000" y="3388240"/>
            <a:ext cx="3414100" cy="6065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1050" b="1" kern="0" spc="-10" dirty="0">
                <a:solidFill>
                  <a:srgbClr val="0A0A0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Слабое продвижение и деловая среда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ru-RU" sz="1000" b="1" kern="0" dirty="0">
                <a:solidFill>
                  <a:srgbClr val="160985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Решение: </a:t>
            </a: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подведомственное учреждение, цифровизация сервисов, филиал нацентра «Россия» </a:t>
            </a:r>
            <a:b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</a:br>
            <a:r>
              <a:rPr lang="ru-RU" sz="1000" kern="0" dirty="0">
                <a:solidFill>
                  <a:srgbClr val="3A3A3A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и конгресс-центр.</a:t>
            </a:r>
          </a:p>
        </p:txBody>
      </p:sp>
      <p:sp>
        <p:nvSpPr>
          <p:cNvPr id="40" name="Shape 23"/>
          <p:cNvSpPr/>
          <p:nvPr/>
        </p:nvSpPr>
        <p:spPr>
          <a:xfrm>
            <a:off x="342900" y="4261700"/>
            <a:ext cx="8458203" cy="726717"/>
          </a:xfrm>
          <a:prstGeom prst="roundRect">
            <a:avLst>
              <a:gd name="adj" fmla="val 15197"/>
            </a:avLst>
          </a:prstGeom>
          <a:solidFill>
            <a:srgbClr val="ED7D31"/>
          </a:solidFill>
          <a:ln>
            <a:solidFill>
              <a:srgbClr val="ED7D31"/>
            </a:solidFill>
          </a:ln>
        </p:spPr>
        <p:txBody>
          <a:bodyPr/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Конкурентоспособность туристских услуг Иркутской области должна сопровождаться планомерной работой 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развитию инфраструктуры, подготовке кадров, а также комплексному продвижению на внутреннем </a:t>
            </a:r>
            <a:b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международном рынках.</a:t>
            </a:r>
          </a:p>
        </p:txBody>
      </p:sp>
      <p:sp>
        <p:nvSpPr>
          <p:cNvPr id="85" name="Text 4"/>
          <p:cNvSpPr/>
          <p:nvPr/>
        </p:nvSpPr>
        <p:spPr>
          <a:xfrm>
            <a:off x="697900" y="285750"/>
            <a:ext cx="1129030" cy="25146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 latinLnBrk="0">
              <a:buNone/>
            </a:pPr>
            <a:r>
              <a:rPr lang="ru-RU" altLang="en-US" sz="620" b="1" dirty="0">
                <a:solidFill>
                  <a:srgbClr val="1609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</a:p>
        </p:txBody>
      </p:sp>
      <p:sp>
        <p:nvSpPr>
          <p:cNvPr id="33" name="Shape 2">
            <a:extLst>
              <a:ext uri="{FF2B5EF4-FFF2-40B4-BE49-F238E27FC236}">
                <a16:creationId xmlns="" xmlns:a16="http://schemas.microsoft.com/office/drawing/2014/main" id="{64D03634-06F1-47C9-9C98-07D95E4D1475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oundRect">
            <a:avLst>
              <a:gd name="adj" fmla="val 20000"/>
            </a:avLst>
          </a:prstGeom>
          <a:solidFill>
            <a:srgbClr val="160985"/>
          </a:solidFill>
        </p:spPr>
      </p:sp>
      <p:sp>
        <p:nvSpPr>
          <p:cNvPr id="34" name="Text 3">
            <a:extLst>
              <a:ext uri="{FF2B5EF4-FFF2-40B4-BE49-F238E27FC236}">
                <a16:creationId xmlns="" xmlns:a16="http://schemas.microsoft.com/office/drawing/2014/main" id="{7F1FD80C-69FF-4BE1-91BE-3AEFC50AE611}"/>
              </a:ext>
            </a:extLst>
          </p:cNvPr>
          <p:cNvSpPr/>
          <p:nvPr/>
        </p:nvSpPr>
        <p:spPr>
          <a:xfrm>
            <a:off x="342900" y="257175"/>
            <a:ext cx="228600" cy="142875"/>
          </a:xfrm>
          <a:prstGeom prst="rect">
            <a:avLst/>
          </a:prstGeom>
          <a:noFill/>
        </p:spPr>
        <p:txBody>
          <a:bodyPr wrap="none" lIns="28575" tIns="21431" rIns="28575" bIns="21431" rtlCol="0" anchor="t"/>
          <a:lstStyle/>
          <a:p>
            <a:pPr marL="0" indent="0" algn="l" latinLnBrk="0">
              <a:buNone/>
            </a:pPr>
            <a:r>
              <a:rPr lang="ru-RU" sz="620" b="1" kern="0" spc="31" dirty="0" smtClean="0">
                <a:solidFill>
                  <a:srgbClr val="FBFAF7"/>
                </a:solidFill>
                <a:latin typeface="Arial" panose="020B0604020202020204" pitchFamily="34" charset="0"/>
                <a:ea typeface="Inter" panose="020B0604020202020204" pitchFamily="34" charset="-122"/>
                <a:cs typeface="Arial" panose="020B0604020202020204" pitchFamily="34" charset="0"/>
              </a:rPr>
              <a:t>14</a:t>
            </a:r>
            <a:endParaRPr lang="en-US" sz="6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0985"/>
          </a:solidFill>
        </p:spPr>
      </p:sp>
      <p:sp>
        <p:nvSpPr>
          <p:cNvPr id="20" name="object 2"/>
          <p:cNvSpPr txBox="1"/>
          <p:nvPr/>
        </p:nvSpPr>
        <p:spPr>
          <a:xfrm>
            <a:off x="451884" y="2085899"/>
            <a:ext cx="824241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lang="ru-RU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6728" y="647520"/>
            <a:ext cx="772617" cy="959391"/>
          </a:xfrm>
          <a:prstGeom prst="rect">
            <a:avLst/>
          </a:prstGeom>
        </p:spPr>
      </p:pic>
      <p:sp>
        <p:nvSpPr>
          <p:cNvPr id="22" name="object 4"/>
          <p:cNvSpPr/>
          <p:nvPr/>
        </p:nvSpPr>
        <p:spPr>
          <a:xfrm flipV="1">
            <a:off x="660828" y="1924192"/>
            <a:ext cx="7814662" cy="45719"/>
          </a:xfrm>
          <a:custGeom>
            <a:avLst/>
            <a:gdLst/>
            <a:ahLst/>
            <a:cxnLst/>
            <a:rect l="l" t="t" r="r" b="b"/>
            <a:pathLst>
              <a:path w="10828020">
                <a:moveTo>
                  <a:pt x="0" y="0"/>
                </a:moveTo>
                <a:lnTo>
                  <a:pt x="10827766" y="0"/>
                </a:lnTo>
              </a:path>
            </a:pathLst>
          </a:custGeom>
          <a:ln w="19812">
            <a:solidFill>
              <a:srgbClr val="76707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1427</Words>
  <Application>Microsoft Office PowerPoint</Application>
  <PresentationFormat>Экран (16:9)</PresentationFormat>
  <Paragraphs>426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Calibri</vt:lpstr>
      <vt:lpstr>-apple-system</vt:lpstr>
      <vt:lpstr>Inter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Фрицлер Надежда Владимировна</cp:lastModifiedBy>
  <cp:revision>71</cp:revision>
  <dcterms:created xsi:type="dcterms:W3CDTF">2026-08-24T03:16:00Z</dcterms:created>
  <dcterms:modified xsi:type="dcterms:W3CDTF">2026-08-31T05:02:59Z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269A3742FC0C49EC90A5F5C433BC904A_12</vt:lpwstr>
  </property>
</Properties>
</file>