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85" r:id="rId5"/>
    <p:sldId id="318" r:id="rId6"/>
    <p:sldId id="287" r:id="rId7"/>
    <p:sldId id="319" r:id="rId8"/>
    <p:sldId id="306" r:id="rId9"/>
    <p:sldId id="307" r:id="rId10"/>
    <p:sldId id="308" r:id="rId11"/>
    <p:sldId id="309" r:id="rId12"/>
    <p:sldId id="313" r:id="rId13"/>
    <p:sldId id="315" r:id="rId14"/>
    <p:sldId id="316" r:id="rId15"/>
    <p:sldId id="317" r:id="rId16"/>
    <p:sldId id="28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odivilin" initials="i" lastIdx="1" clrIdx="0">
    <p:extLst>
      <p:ext uri="{19B8F6BF-5375-455C-9EA6-DF929625EA0E}">
        <p15:presenceInfo xmlns:p15="http://schemas.microsoft.com/office/powerpoint/2012/main" userId="irodivil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09BC0"/>
    <a:srgbClr val="F9CB39"/>
    <a:srgbClr val="4F4F4F"/>
    <a:srgbClr val="ECECEC"/>
    <a:srgbClr val="C79A57"/>
    <a:srgbClr val="849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80" autoAdjust="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925925925925923E-2"/>
          <c:y val="3.968253968253968E-2"/>
          <c:w val="0.94907407407407407"/>
          <c:h val="0.821924134483189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D6-4E7E-8DDE-6FE269652DB5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D6-4E7E-8DDE-6FE269652DB5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D6-4E7E-8DDE-6FE269652DB5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D6-4E7E-8DDE-6FE269652DB5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Пенсионеры</c:v>
                </c:pt>
                <c:pt idx="2">
                  <c:v>от 18 до 60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1234</c:v>
                </c:pt>
                <c:pt idx="2">
                  <c:v>5378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3D6-4E7E-8DDE-6FE269652DB5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72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91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30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4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85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60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6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05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74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79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3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FC822-EF62-4414-8A6A-7792F9CAA88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FB778-3540-4200-BF68-1793DF74580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11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93C7F5-2AC8-A627-A051-E48E4C90203D}"/>
              </a:ext>
            </a:extLst>
          </p:cNvPr>
          <p:cNvSpPr txBox="1"/>
          <p:nvPr/>
        </p:nvSpPr>
        <p:spPr>
          <a:xfrm>
            <a:off x="452876" y="1440802"/>
            <a:ext cx="12228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Начальник УБК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ГУ МВД России по Иркутской области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F2B89F2-069B-7E2B-B639-9E52BCFD9002}"/>
              </a:ext>
            </a:extLst>
          </p:cNvPr>
          <p:cNvSpPr txBox="1"/>
          <p:nvPr/>
        </p:nvSpPr>
        <p:spPr>
          <a:xfrm>
            <a:off x="554476" y="4404042"/>
            <a:ext cx="11478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8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 в цифровой среде: доступ к социальным услугам и </a:t>
            </a:r>
            <a:r>
              <a:rPr lang="ru-RU" sz="28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C93C7F5-2AC8-A627-A051-E48E4C90203D}"/>
              </a:ext>
            </a:extLst>
          </p:cNvPr>
          <p:cNvSpPr txBox="1"/>
          <p:nvPr/>
        </p:nvSpPr>
        <p:spPr>
          <a:xfrm>
            <a:off x="1001949" y="2641194"/>
            <a:ext cx="105836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полковник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полиции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Хлебодаров Александр Сергеевич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190" y="123418"/>
            <a:ext cx="2026744" cy="131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02642"/>
            <a:ext cx="12192000" cy="461665"/>
          </a:xfrm>
          <a:prstGeom prst="rect">
            <a:avLst/>
          </a:prstGeom>
          <a:solidFill>
            <a:srgbClr val="849BB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Подписана 20 октября 2025 года генеральным прокурором РФ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3447"/>
            <a:ext cx="12192000" cy="461665"/>
          </a:xfrm>
          <a:prstGeom prst="rect">
            <a:avLst/>
          </a:prstGeom>
          <a:solidFill>
            <a:srgbClr val="849BB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 ООН против киберпреступности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554" y="1209675"/>
            <a:ext cx="7444196" cy="495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3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3447"/>
            <a:ext cx="12192000" cy="830997"/>
          </a:xfrm>
          <a:prstGeom prst="rect">
            <a:avLst/>
          </a:prstGeom>
          <a:solidFill>
            <a:srgbClr val="849BB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реализации Концепции государственной системы противодействия противоправным деяниям, совершаемым с использованием ИКТ 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1110342"/>
            <a:ext cx="3950045" cy="553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8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9005" y="165531"/>
            <a:ext cx="1180882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272.1, устанавливающей ответственность за использование и (или) передачу (распространение, предоставление, доступ), сбор и (или) хранение компьютерной информации, содержащей персональные данные.</a:t>
            </a:r>
          </a:p>
          <a:p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ч. 3-6 ст.187 УК РФ», в соответствии с которыми указанная статья дополнена ч. 3-6, предусматривающими уголовную ответственность для «</a:t>
            </a:r>
            <a:r>
              <a:rPr lang="ru-RU" sz="1400" b="1" spc="50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дропов</a:t>
            </a:r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и «</a:t>
            </a:r>
            <a:r>
              <a:rPr lang="ru-RU" sz="1400" b="1" spc="50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дроповодов</a:t>
            </a:r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14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274.3 УК РФ нацелена на борьбу с оборудованием для организации массовых мошеннических звонков. Под запрет попадает незаконное использование или обеспечение работы «абонентских терминалов пропуска трафика» (например, GSM-шлюзы, SIM-боксы) и виртуальных АТС. Недобросовестное использование данного оборудования позволяет иностранным кол-центрам связываться с гражданами через сети мобильных операторов. </a:t>
            </a:r>
          </a:p>
          <a:p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274.4 и 274.5 УК РФ направлены против незаконного оборота SIM-карт и учетных данных для доступа к аккаунтам в разных платформах. Уголовно наказуемыми становятся организация передачи SIM-карт третьим лицам в обход установленных правил и организация и участие в торговле данными для авторизации в интернет-аккаунтах (например, аккаунты </a:t>
            </a:r>
            <a:r>
              <a:rPr lang="ru-RU" sz="1400" b="1" spc="50" dirty="0" err="1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ru-RU" sz="14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370" y="3317965"/>
            <a:ext cx="2143807" cy="31609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F4D862B-EDCF-D142-8749-FAAD5B433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6" r="13999" b="23793"/>
          <a:stretch>
            <a:fillRect/>
          </a:stretch>
        </p:blipFill>
        <p:spPr>
          <a:xfrm>
            <a:off x="4197927" y="3254404"/>
            <a:ext cx="3799673" cy="32930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296B214-8222-4874-A2DD-A1E32D47A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09" y="3185885"/>
            <a:ext cx="3293052" cy="329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8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44835" y="378823"/>
            <a:ext cx="6151419" cy="4783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13.29.1 КоАП РФ: </a:t>
            </a: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абонентского номера или предоставление доступа к услугам связи с нарушением законодательства.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20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13.29.2 КоАП РФ: </a:t>
            </a: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данных для авторизации в интернет-ресурсах третьим лицам.</a:t>
            </a: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endParaRPr lang="ru-RU" sz="2000" b="1" spc="5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0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13.29.3 КоАП  РФ: </a:t>
            </a: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к использованию абонентских терминалов пропуска трафика или виртуальных АТС.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E3A5F75-1E64-14A4-0162-8A3B88A90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378824"/>
            <a:ext cx="5084618" cy="508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0" y="346537"/>
            <a:ext cx="5292436" cy="4351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1 ноября 2025 года вступили в действие положения ФЗ РФ № 303 –ФЗ от 8 августа 2024 года «О внесении изменений в Федеральный закон «О связи» и отдельные законодательные акты Российской Федерации», появляются ограничения по количеству зарегистрированных идентификационных модулей абонентов, так называемых сим-карт, так на гражданина Российской Федерации не может быть оформлено более 20 штук и не более 10 для иностранных граждан.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2DF987B-BD64-494E-BCF5-65EE33F52F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6901" y="242150"/>
            <a:ext cx="4649358" cy="51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51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90069" y="364929"/>
            <a:ext cx="10515600" cy="1500187"/>
          </a:xfrm>
        </p:spPr>
        <p:txBody>
          <a:bodyPr/>
          <a:lstStyle/>
          <a:p>
            <a:pPr algn="ctr"/>
            <a:r>
              <a:rPr lang="ru-RU" sz="3200" b="1" spc="5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1234 пенсионера </a:t>
            </a:r>
            <a:r>
              <a:rPr lang="ru-RU" sz="3200" b="1" spc="50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стали жертвами мошенников в Иркутской области в 2025 году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25695921"/>
              </p:ext>
            </p:extLst>
          </p:nvPr>
        </p:nvGraphicFramePr>
        <p:xfrm>
          <a:off x="3352799" y="1828799"/>
          <a:ext cx="6696173" cy="4326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80901744"/>
              </p:ext>
            </p:extLst>
          </p:nvPr>
        </p:nvGraphicFramePr>
        <p:xfrm>
          <a:off x="2444263" y="1582615"/>
          <a:ext cx="8440614" cy="4774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357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222" y="73296"/>
            <a:ext cx="5088527" cy="678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7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6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5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810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1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4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26006" y="2337849"/>
            <a:ext cx="6625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spc="5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49870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358</Words>
  <Application>Microsoft Office PowerPoint</Application>
  <PresentationFormat>Широкоэкранный</PresentationFormat>
  <Paragraphs>22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Шерстова Екатерина Андреевна</cp:lastModifiedBy>
  <cp:revision>146</cp:revision>
  <dcterms:created xsi:type="dcterms:W3CDTF">2025-04-11T02:33:27Z</dcterms:created>
  <dcterms:modified xsi:type="dcterms:W3CDTF">2026-01-26T01:49:09Z</dcterms:modified>
</cp:coreProperties>
</file>