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E2BF90-AB3A-4BAE-AB6B-2C46BDB52DE8}" type="datetimeFigureOut">
              <a:rPr lang="ru-RU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5CD691-5FBA-44ED-8235-46E014ACFC10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media1.svg"/><Relationship Id="rId7" Type="http://schemas.openxmlformats.org/officeDocument/2006/relationships/image" Target="../media/media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media2.sv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 bwMode="auto">
          <a:xfrm>
            <a:off x="834500" y="2459504"/>
            <a:ext cx="103505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rgbClr val="002060"/>
                </a:solidFill>
                <a:latin typeface="Arial"/>
                <a:cs typeface="Arial"/>
              </a:rPr>
              <a:t>Старшее поколение в цифровой среде: </a:t>
            </a:r>
            <a:br>
              <a:rPr lang="ru-RU" sz="4000" b="1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4000" b="1">
                <a:solidFill>
                  <a:srgbClr val="002060"/>
                </a:solidFill>
                <a:latin typeface="Arial"/>
                <a:cs typeface="Arial"/>
              </a:rPr>
              <a:t>доступ к социальным услугам и информационная безопасность</a:t>
            </a:r>
            <a:endParaRPr lang="ru-RU" sz="400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383963" y="297449"/>
            <a:ext cx="1157644" cy="11703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3178" y="297449"/>
            <a:ext cx="888891" cy="1108837"/>
          </a:xfrm>
          <a:prstGeom prst="rect">
            <a:avLst/>
          </a:prstGeom>
        </p:spPr>
      </p:pic>
      <p:sp>
        <p:nvSpPr>
          <p:cNvPr id="2112082692" name="Rectangle 12"/>
          <p:cNvSpPr>
            <a:spLocks noChangeArrowheads="1"/>
          </p:cNvSpPr>
          <p:nvPr/>
        </p:nvSpPr>
        <p:spPr bwMode="auto">
          <a:xfrm>
            <a:off x="2499287" y="501461"/>
            <a:ext cx="7021004" cy="762359"/>
          </a:xfrm>
          <a:prstGeom prst="rect">
            <a:avLst/>
          </a:prstGeom>
          <a:noFill/>
          <a:ln>
            <a:noFill/>
          </a:ln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200" b="1">
                <a:solidFill>
                  <a:srgbClr val="002060"/>
                </a:solidFill>
                <a:cs typeface="Arial"/>
              </a:rPr>
              <a:t>Министерство социального развития, опеки и попечительства Иркутской области</a:t>
            </a:r>
            <a:endParaRPr sz="2200" b="1">
              <a:solidFill>
                <a:srgbClr val="002060"/>
              </a:solidFill>
              <a:cs typeface="Arial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204839" y="5451714"/>
            <a:ext cx="8584707" cy="741100"/>
          </a:xfrm>
          <a:prstGeom prst="rect">
            <a:avLst/>
          </a:prstGeom>
          <a:noFill/>
          <a:ln>
            <a:noFill/>
          </a:ln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200" b="1">
                <a:solidFill>
                  <a:srgbClr val="002060"/>
                </a:solidFill>
                <a:cs typeface="Arial"/>
              </a:rPr>
              <a:t>Родионов Владимир Анатольевич, министр социального развития, опеки и попечительства Иркутской области</a:t>
            </a:r>
            <a:endParaRPr sz="2200" b="1">
              <a:solidFill>
                <a:srgbClr val="002060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3235874" name="TextBox 20"/>
          <p:cNvSpPr txBox="1"/>
          <p:nvPr/>
        </p:nvSpPr>
        <p:spPr bwMode="auto">
          <a:xfrm>
            <a:off x="447181" y="337406"/>
            <a:ext cx="11043469" cy="658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797"/>
              </a:spcAft>
              <a:buClrTx/>
              <a:buSzTx/>
              <a:buFontTx/>
              <a:buNone/>
              <a:defRPr/>
            </a:pPr>
            <a:r>
              <a:rPr lang="ru-RU" sz="3600" b="0" i="0" u="none" strike="noStrike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latin typeface="Arial Black"/>
                <a:cs typeface="Arial Black"/>
              </a:rPr>
              <a:t>Перевод услуг в электронный вид</a:t>
            </a:r>
            <a:endParaRPr sz="3600" b="0" i="0" u="none" strike="noStrike" cap="none" spc="0">
              <a:ln>
                <a:noFill/>
              </a:ln>
              <a:solidFill>
                <a:schemeClr val="accent1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195696111" name="TextBox 7"/>
          <p:cNvSpPr txBox="1"/>
          <p:nvPr/>
        </p:nvSpPr>
        <p:spPr bwMode="auto">
          <a:xfrm>
            <a:off x="3285878" y="1340834"/>
            <a:ext cx="4695498" cy="210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20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Переведено в электронный вид </a:t>
            </a:r>
            <a:r>
              <a:rPr lang="ru-RU" sz="2200">
                <a:solidFill>
                  <a:srgbClr val="730A0A"/>
                </a:solidFill>
                <a:latin typeface="Arial Black"/>
                <a:ea typeface="Arial Black"/>
                <a:cs typeface="Arial Black"/>
              </a:rPr>
              <a:t>32 услуги </a:t>
            </a:r>
            <a:endParaRPr sz="2200">
              <a:solidFill>
                <a:srgbClr val="730A0A"/>
              </a:solidFill>
              <a:latin typeface="Arial Black"/>
              <a:cs typeface="Arial Black"/>
            </a:endParaRPr>
          </a:p>
          <a:p>
            <a:pPr algn="just">
              <a:defRPr/>
            </a:pPr>
            <a:endParaRPr sz="2200">
              <a:solidFill>
                <a:schemeClr val="accent6">
                  <a:lumMod val="75000"/>
                </a:schemeClr>
              </a:solidFill>
              <a:latin typeface="Arial Black"/>
              <a:cs typeface="Arial Black"/>
            </a:endParaRPr>
          </a:p>
          <a:p>
            <a:pPr algn="just">
              <a:defRPr/>
            </a:pPr>
            <a:r>
              <a:rPr lang="ru-RU" sz="220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В беззаявительном режиме назначается </a:t>
            </a:r>
            <a:r>
              <a:rPr lang="ru-RU" sz="2200">
                <a:solidFill>
                  <a:srgbClr val="730A0A"/>
                </a:solidFill>
                <a:latin typeface="Arial Black"/>
                <a:ea typeface="Arial Black"/>
                <a:cs typeface="Arial Black"/>
              </a:rPr>
              <a:t>18 мер социальной поддержки</a:t>
            </a:r>
            <a:r>
              <a:rPr lang="ru-RU" sz="220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 </a:t>
            </a:r>
            <a:endParaRPr sz="2200">
              <a:solidFill>
                <a:schemeClr val="accent6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90596" y="995983"/>
            <a:ext cx="2971800" cy="2971800"/>
          </a:xfrm>
          <a:prstGeom prst="rect">
            <a:avLst/>
          </a:prstGeom>
          <a:noFill/>
        </p:spPr>
      </p:pic>
      <p:sp>
        <p:nvSpPr>
          <p:cNvPr id="746266209" name="TextBox 746266208"/>
          <p:cNvSpPr txBox="1"/>
          <p:nvPr/>
        </p:nvSpPr>
        <p:spPr bwMode="auto">
          <a:xfrm>
            <a:off x="8498985" y="1234182"/>
            <a:ext cx="3243367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2000" b="1">
                <a:solidFill>
                  <a:srgbClr val="002060"/>
                </a:solidFill>
                <a:latin typeface="Arial Black"/>
                <a:ea typeface="Arial Black"/>
                <a:cs typeface="Arial Black"/>
              </a:rPr>
              <a:t>Клиентские места в</a:t>
            </a:r>
            <a:br>
              <a:rPr sz="2000" b="1">
                <a:solidFill>
                  <a:srgbClr val="002060"/>
                </a:solidFill>
                <a:latin typeface="Arial Black"/>
                <a:ea typeface="Arial Black"/>
                <a:cs typeface="Arial Black"/>
              </a:rPr>
            </a:br>
            <a:r>
              <a:rPr sz="2000" b="1">
                <a:solidFill>
                  <a:srgbClr val="002060"/>
                </a:solidFill>
                <a:latin typeface="Arial Black"/>
                <a:ea typeface="Arial Black"/>
                <a:cs typeface="Arial Black"/>
              </a:rPr>
              <a:t>УСЗСОН</a:t>
            </a:r>
            <a:endParaRPr sz="2000" b="1">
              <a:solidFill>
                <a:srgbClr val="002060"/>
              </a:solidFill>
              <a:latin typeface="Arial Black"/>
              <a:cs typeface="Arial Black"/>
            </a:endParaRPr>
          </a:p>
        </p:txBody>
      </p:sp>
      <p:pic>
        <p:nvPicPr>
          <p:cNvPr id="321241530" name="Рисунок 32124152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574430" y="2010349"/>
            <a:ext cx="3359461" cy="4479283"/>
          </a:xfrm>
          <a:prstGeom prst="rect">
            <a:avLst/>
          </a:prstGeom>
        </p:spPr>
      </p:pic>
      <p:sp>
        <p:nvSpPr>
          <p:cNvPr id="840973666" name="TextBox 14"/>
          <p:cNvSpPr txBox="1"/>
          <p:nvPr/>
        </p:nvSpPr>
        <p:spPr bwMode="auto">
          <a:xfrm>
            <a:off x="390596" y="3815408"/>
            <a:ext cx="7470118" cy="25149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>
                <a:solidFill>
                  <a:schemeClr val="accent1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2025 г.</a:t>
            </a:r>
            <a:br>
              <a:rPr lang="ru-RU" sz="2400" b="1">
                <a:solidFill>
                  <a:schemeClr val="accent1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</a:br>
            <a:endParaRPr lang="ru-RU" sz="900" b="1">
              <a:solidFill>
                <a:schemeClr val="accent1">
                  <a:lumMod val="50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solidFill>
                  <a:schemeClr val="accent6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Всего поступило заявлений на получение мер социальной поддержки и социальные услуги - </a:t>
            </a:r>
            <a:r>
              <a:rPr lang="ru-RU" sz="2200" b="1" i="0" u="none" strike="noStrike" cap="none" spc="0">
                <a:solidFill>
                  <a:srgbClr val="730A0A"/>
                </a:solidFill>
                <a:latin typeface="Arial Black"/>
                <a:ea typeface="Arial Black"/>
                <a:cs typeface="Arial Black"/>
              </a:rPr>
              <a:t>379 тыс. ед.</a:t>
            </a:r>
            <a:endParaRPr lang="ru-RU" sz="2000" b="1">
              <a:solidFill>
                <a:schemeClr val="accent1">
                  <a:lumMod val="50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200" b="1" i="0" u="none" strike="noStrike" cap="none" spc="0">
              <a:solidFill>
                <a:schemeClr val="accent6">
                  <a:lumMod val="50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solidFill>
                  <a:schemeClr val="accent6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Из них через портал ЕПГУ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0" u="none" strike="noStrike" cap="none" spc="0">
                <a:solidFill>
                  <a:srgbClr val="730A0A"/>
                </a:solidFill>
                <a:latin typeface="Arial Black"/>
                <a:ea typeface="Arial Black"/>
                <a:cs typeface="Arial Black"/>
              </a:rPr>
              <a:t>276 тыс.ед (73%)</a:t>
            </a:r>
            <a:endParaRPr sz="2200" b="1" i="0" u="none" strike="noStrike" cap="none" spc="0">
              <a:solidFill>
                <a:srgbClr val="730A0A"/>
              </a:solidFill>
              <a:latin typeface="Arial Black"/>
              <a:ea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5245884" name="TextBox 20"/>
          <p:cNvSpPr txBox="1"/>
          <p:nvPr/>
        </p:nvSpPr>
        <p:spPr bwMode="auto">
          <a:xfrm>
            <a:off x="945000" y="100685"/>
            <a:ext cx="10573393" cy="939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795"/>
              </a:spcAft>
              <a:buClrTx/>
              <a:buSzTx/>
              <a:buFontTx/>
              <a:buNone/>
              <a:defRPr/>
            </a:pPr>
            <a:r>
              <a:rPr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Интерактивный портал </a:t>
            </a:r>
            <a:br>
              <a:rPr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</a:br>
            <a:r>
              <a:rPr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«Активное долголетие Приангарья»</a:t>
            </a:r>
            <a:endParaRPr/>
          </a:p>
        </p:txBody>
      </p:sp>
      <p:sp>
        <p:nvSpPr>
          <p:cNvPr id="1477306897" name="TextBox 1477306896"/>
          <p:cNvSpPr txBox="1"/>
          <p:nvPr/>
        </p:nvSpPr>
        <p:spPr bwMode="auto">
          <a:xfrm>
            <a:off x="6414228" y="1115884"/>
            <a:ext cx="4518021" cy="640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800" b="1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Ресурсная карта активностей </a:t>
            </a:r>
            <a:br>
              <a:rPr sz="1800" b="1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</a:br>
            <a:r>
              <a:rPr sz="1800" b="1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для граждан старшего поколения</a:t>
            </a:r>
            <a:endParaRPr sz="1800" b="1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980565684" name="Rectangle 12"/>
          <p:cNvSpPr>
            <a:spLocks noChangeArrowheads="1"/>
          </p:cNvSpPr>
          <p:nvPr/>
        </p:nvSpPr>
        <p:spPr bwMode="auto">
          <a:xfrm>
            <a:off x="662078" y="4183301"/>
            <a:ext cx="4864365" cy="10671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0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Наполнение портала - совместно</a:t>
            </a:r>
            <a:br>
              <a:rPr lang="ru-RU" sz="1600" b="0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с министерствами здравоохранения, </a:t>
            </a:r>
            <a:br>
              <a:rPr lang="ru-RU" sz="1600" b="0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культуры, спорта, администрациями МО, общественными организациями </a:t>
            </a:r>
            <a:endParaRPr lang="ru-RU" sz="1600" b="0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888581692" name="Рисунок 888581691"/>
          <p:cNvPicPr>
            <a:picLocks noChangeAspect="1"/>
          </p:cNvPicPr>
          <p:nvPr/>
        </p:nvPicPr>
        <p:blipFill>
          <a:blip r:embed="rId2"/>
          <a:srcRect l="9590" t="9015" r="13554" b="2777"/>
          <a:stretch/>
        </p:blipFill>
        <p:spPr bwMode="auto">
          <a:xfrm>
            <a:off x="6414228" y="2748268"/>
            <a:ext cx="4524218" cy="2565148"/>
          </a:xfrm>
          <a:prstGeom prst="rect">
            <a:avLst/>
          </a:prstGeom>
        </p:spPr>
      </p:pic>
      <p:sp>
        <p:nvSpPr>
          <p:cNvPr id="2145785080" name="Rectangle 12"/>
          <p:cNvSpPr>
            <a:spLocks noChangeArrowheads="1"/>
          </p:cNvSpPr>
          <p:nvPr/>
        </p:nvSpPr>
        <p:spPr bwMode="auto">
          <a:xfrm>
            <a:off x="6414228" y="1791581"/>
            <a:ext cx="4519461" cy="823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sz="1600" b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Информация в разрезе МО</a:t>
            </a:r>
            <a:endParaRPr/>
          </a:p>
          <a:p>
            <a:pPr algn="ctr">
              <a:defRPr/>
            </a:pPr>
            <a:r>
              <a:rPr sz="1600" b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о действующих клубах и кружках </a:t>
            </a:r>
            <a:br>
              <a:rPr sz="1600" b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sz="1600" b="0">
                <a:solidFill>
                  <a:srgbClr val="002060"/>
                </a:solidFill>
                <a:latin typeface="Arial"/>
                <a:ea typeface="Arial"/>
                <a:cs typeface="Arial"/>
              </a:rPr>
              <a:t>с указанием  адреса и режима работы</a:t>
            </a:r>
            <a:endParaRPr sz="1600" b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2063431783" name="Рисунок 2063431782"/>
          <p:cNvPicPr>
            <a:picLocks noChangeAspect="1"/>
          </p:cNvPicPr>
          <p:nvPr/>
        </p:nvPicPr>
        <p:blipFill>
          <a:blip r:embed="rId3"/>
          <a:srcRect l="8623" t="9452" r="9944" b="2043"/>
          <a:stretch/>
        </p:blipFill>
        <p:spPr bwMode="auto">
          <a:xfrm>
            <a:off x="662078" y="1115884"/>
            <a:ext cx="4903960" cy="2914957"/>
          </a:xfrm>
          <a:prstGeom prst="rect">
            <a:avLst/>
          </a:prstGeom>
        </p:spPr>
      </p:pic>
      <p:sp>
        <p:nvSpPr>
          <p:cNvPr id="1157065733" name="TextBox 1157065732"/>
          <p:cNvSpPr txBox="1"/>
          <p:nvPr/>
        </p:nvSpPr>
        <p:spPr bwMode="auto">
          <a:xfrm>
            <a:off x="574437" y="5738432"/>
            <a:ext cx="11043125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800" b="1">
                <a:solidFill>
                  <a:srgbClr val="002060"/>
                </a:solidFill>
                <a:latin typeface="Arial"/>
                <a:ea typeface="Arial"/>
                <a:cs typeface="Arial"/>
              </a:rPr>
              <a:t>Тематические каналы «Активное долголетие Приангарья» в социальных сетях: </a:t>
            </a:r>
            <a:r>
              <a:rPr sz="1800" b="1">
                <a:solidFill>
                  <a:srgbClr val="2F4D0E"/>
                </a:solidFill>
                <a:latin typeface="Arial"/>
                <a:ea typeface="Arial"/>
                <a:cs typeface="Arial"/>
              </a:rPr>
              <a:t>Одноклассники, ВКонтакте, Телеграмм </a:t>
            </a:r>
            <a:endParaRPr sz="1800" b="1">
              <a:solidFill>
                <a:srgbClr val="2F4D0E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616485" name="TextBox 14"/>
          <p:cNvSpPr txBox="1"/>
          <p:nvPr/>
        </p:nvSpPr>
        <p:spPr bwMode="auto">
          <a:xfrm>
            <a:off x="902240" y="1474589"/>
            <a:ext cx="10697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solidFill>
                  <a:srgbClr val="8F2129"/>
                </a:solidFill>
                <a:latin typeface="Arial Black"/>
                <a:ea typeface="Arial Black"/>
                <a:cs typeface="Arial Black"/>
              </a:rPr>
              <a:t>Мероприятие:  </a:t>
            </a:r>
            <a:r>
              <a:rPr lang="ru-RU" sz="2000" b="1">
                <a:solidFill>
                  <a:srgbClr val="8F2129"/>
                </a:solidFill>
                <a:latin typeface="Arial Black"/>
              </a:rPr>
              <a:t>проведение обучающих мероприятий по цифровой и компьютерной грамотности для граждан старшего поколения  </a:t>
            </a:r>
            <a:endParaRPr/>
          </a:p>
        </p:txBody>
      </p:sp>
      <p:sp>
        <p:nvSpPr>
          <p:cNvPr id="779354271" name="TextBox 14"/>
          <p:cNvSpPr txBox="1"/>
          <p:nvPr/>
        </p:nvSpPr>
        <p:spPr bwMode="auto">
          <a:xfrm>
            <a:off x="5548544" y="2613392"/>
            <a:ext cx="62321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accent1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Организаторы мероприятий</a:t>
            </a:r>
            <a:r>
              <a:rPr lang="ru-RU" sz="20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: </a:t>
            </a:r>
            <a:endParaRPr sz="2000" b="1" i="0" u="none" strike="noStrike" cap="none" spc="0">
              <a:solidFill>
                <a:schemeClr val="accent1">
                  <a:lumMod val="50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министерство социального развития ИО</a:t>
            </a:r>
            <a:endParaRPr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министерство культуры ИО</a:t>
            </a:r>
            <a:endParaRPr sz="2000" b="1" i="0" u="none" strike="noStrike" cap="none" spc="0">
              <a:solidFill>
                <a:schemeClr val="accent1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solidFill>
                  <a:schemeClr val="accent1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областной совет ветеранов</a:t>
            </a:r>
            <a:endParaRPr sz="2000" b="1" i="0" u="none" strike="noStrike" cap="none" spc="0">
              <a:solidFill>
                <a:schemeClr val="accent1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1505080901" name="TextBox 14"/>
          <p:cNvSpPr txBox="1"/>
          <p:nvPr/>
        </p:nvSpPr>
        <p:spPr bwMode="auto">
          <a:xfrm>
            <a:off x="5609503" y="4257606"/>
            <a:ext cx="5990845" cy="176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0" u="none" strike="noStrike" cap="none" spc="0">
                <a:solidFill>
                  <a:srgbClr val="2F4D0E"/>
                </a:solidFill>
                <a:latin typeface="Arial Black"/>
                <a:ea typeface="Arial Black"/>
                <a:cs typeface="Arial Black"/>
              </a:rPr>
              <a:t>Тематика обучения:</a:t>
            </a:r>
            <a:endParaRPr/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6">
                    <a:lumMod val="75000"/>
                  </a:schemeClr>
                </a:solidFill>
                <a:latin typeface="Arial Black"/>
              </a:rPr>
              <a:t>Навыки работы с компьютером, смартфоном, планшетом</a:t>
            </a:r>
            <a:endParaRPr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accent6">
                    <a:lumMod val="75000"/>
                  </a:schemeClr>
                </a:solidFill>
                <a:latin typeface="Arial Black"/>
              </a:rPr>
              <a:t>Пользование мобильными приложениями, сервисами и интернет-ресурсами</a:t>
            </a:r>
            <a:endParaRPr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0" u="none" strike="noStrike" cap="none" spc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Цифровая безопасность</a:t>
            </a:r>
            <a:endParaRPr b="1" i="0" u="none" strike="noStrike" cap="none" spc="0">
              <a:solidFill>
                <a:schemeClr val="accent6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2" name="Заголовок 3"/>
          <p:cNvSpPr txBox="1"/>
          <p:nvPr/>
        </p:nvSpPr>
        <p:spPr bwMode="auto">
          <a:xfrm>
            <a:off x="1003397" y="339565"/>
            <a:ext cx="10067923" cy="889892"/>
          </a:xfrm>
          <a:prstGeom prst="rect">
            <a:avLst/>
          </a:prstGeom>
          <a:solidFill>
            <a:schemeClr val="accent3">
              <a:lumMod val="40000"/>
              <a:lumOff val="60000"/>
              <a:alpha val="34117"/>
            </a:schemeClr>
          </a:solidFill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Региональная программа Иркутской области 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«Активное долголетие» на 2025 - 2030 годы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3397" y="2549418"/>
            <a:ext cx="4020330" cy="352407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393630" name="TextBox 4"/>
          <p:cNvSpPr txBox="1"/>
          <p:nvPr/>
        </p:nvSpPr>
        <p:spPr bwMode="auto">
          <a:xfrm>
            <a:off x="656899" y="1462963"/>
            <a:ext cx="4360537" cy="67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Иркутский областной </a:t>
            </a:r>
            <a:br>
              <a:rPr lang="ru-RU" sz="18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совет ветеранов </a:t>
            </a:r>
            <a:endParaRPr sz="1800" b="0" i="0" u="none" strike="noStrike" cap="none" spc="0">
              <a:ln>
                <a:noFill/>
              </a:ln>
              <a:solidFill>
                <a:srgbClr val="7030A0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2" name="Заголовок 3"/>
          <p:cNvSpPr txBox="1"/>
          <p:nvPr/>
        </p:nvSpPr>
        <p:spPr bwMode="auto">
          <a:xfrm>
            <a:off x="1003396" y="264119"/>
            <a:ext cx="10067923" cy="889892"/>
          </a:xfrm>
          <a:prstGeom prst="rect">
            <a:avLst/>
          </a:prstGeom>
          <a:solidFill>
            <a:schemeClr val="accent3">
              <a:lumMod val="40000"/>
              <a:lumOff val="60000"/>
              <a:alpha val="34117"/>
            </a:schemeClr>
          </a:solidFill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Региональная программа Иркутской области 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«Активное долголетие» на 2025 - 2030 годы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3" name="TextBox 4"/>
          <p:cNvSpPr txBox="1"/>
          <p:nvPr/>
        </p:nvSpPr>
        <p:spPr bwMode="auto">
          <a:xfrm>
            <a:off x="272934" y="2265107"/>
            <a:ext cx="5014574" cy="1073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Высшие народные школы</a:t>
            </a:r>
            <a:endParaRPr/>
          </a:p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99 групп компьютерной грамотности, 1 597 участников</a:t>
            </a:r>
            <a:endParaRPr sz="1800" b="0" i="0" u="none" strike="noStrike" cap="none" spc="0">
              <a:ln>
                <a:noFill/>
              </a:ln>
              <a:solidFill>
                <a:schemeClr val="accent6">
                  <a:lumMod val="50000"/>
                </a:schemeClr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4" name="TextBox 4"/>
          <p:cNvSpPr txBox="1"/>
          <p:nvPr/>
        </p:nvSpPr>
        <p:spPr bwMode="auto">
          <a:xfrm>
            <a:off x="5505201" y="1322404"/>
            <a:ext cx="6018056" cy="375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Областные и муниципальные </a:t>
            </a:r>
            <a:r>
              <a:rPr lang="ru-RU"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б</a:t>
            </a:r>
            <a:r>
              <a:rPr lang="ru-RU" sz="18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иблиотеки</a:t>
            </a:r>
            <a:endParaRPr sz="1800" b="0" i="0" u="none" strike="noStrike" cap="none" spc="0">
              <a:ln>
                <a:noFill/>
              </a:ln>
              <a:solidFill>
                <a:srgbClr val="7030A0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6338759" y="2425054"/>
            <a:ext cx="4620120" cy="375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Учреждения социальной защиты</a:t>
            </a:r>
            <a:endParaRPr sz="1800" b="0" i="0" u="none" strike="noStrike" cap="none" spc="0">
              <a:ln>
                <a:noFill/>
              </a:ln>
              <a:solidFill>
                <a:srgbClr val="7030A0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6" name="TextBox 4"/>
          <p:cNvSpPr txBox="1"/>
          <p:nvPr/>
        </p:nvSpPr>
        <p:spPr bwMode="auto">
          <a:xfrm>
            <a:off x="5561785" y="1650675"/>
            <a:ext cx="6334048" cy="67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Школы компьютерной грамотности 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3 269 слушателей</a:t>
            </a:r>
            <a:endParaRPr/>
          </a:p>
        </p:txBody>
      </p:sp>
      <p:sp>
        <p:nvSpPr>
          <p:cNvPr id="7" name="TextBox 4"/>
          <p:cNvSpPr txBox="1"/>
          <p:nvPr/>
        </p:nvSpPr>
        <p:spPr bwMode="auto">
          <a:xfrm>
            <a:off x="6044817" y="2750155"/>
            <a:ext cx="5208003" cy="67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Просветительские мероприятия</a:t>
            </a:r>
            <a:b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1 333 слушателей</a:t>
            </a:r>
            <a:endParaRPr/>
          </a:p>
        </p:txBody>
      </p:sp>
      <p:pic>
        <p:nvPicPr>
          <p:cNvPr id="1757155950" name="Рисунок 42"/>
          <p:cNvPicPr>
            <a:picLocks noChangeAspect="1"/>
          </p:cNvPicPr>
          <p:nvPr/>
        </p:nvPicPr>
        <p:blipFill>
          <a:blip r:embed="rId2"/>
          <a:srcRect t="3365"/>
          <a:stretch/>
        </p:blipFill>
        <p:spPr bwMode="auto">
          <a:xfrm>
            <a:off x="6489270" y="3603193"/>
            <a:ext cx="4168207" cy="2915240"/>
          </a:xfrm>
          <a:prstGeom prst="rect">
            <a:avLst/>
          </a:prstGeom>
          <a:noFill/>
          <a:ln>
            <a:noFill/>
            <a:miter/>
          </a:ln>
        </p:spPr>
      </p:pic>
      <p:pic>
        <p:nvPicPr>
          <p:cNvPr id="1946940153" name="Рисунок 3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88191" y="3603193"/>
            <a:ext cx="4168207" cy="2915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393630" name="TextBox 4"/>
          <p:cNvSpPr txBox="1"/>
          <p:nvPr/>
        </p:nvSpPr>
        <p:spPr bwMode="auto">
          <a:xfrm>
            <a:off x="3232485" y="1423836"/>
            <a:ext cx="5727030" cy="469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Финансовая грамотность</a:t>
            </a:r>
            <a:endParaRPr sz="2400" b="0" i="0" u="none" strike="noStrike" cap="none" spc="0">
              <a:ln>
                <a:noFill/>
              </a:ln>
              <a:solidFill>
                <a:srgbClr val="7030A0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2" name="Заголовок 3"/>
          <p:cNvSpPr txBox="1"/>
          <p:nvPr/>
        </p:nvSpPr>
        <p:spPr bwMode="auto">
          <a:xfrm>
            <a:off x="1003397" y="339565"/>
            <a:ext cx="10067923" cy="889892"/>
          </a:xfrm>
          <a:prstGeom prst="rect">
            <a:avLst/>
          </a:prstGeom>
          <a:solidFill>
            <a:schemeClr val="accent3">
              <a:lumMod val="40000"/>
              <a:lumOff val="60000"/>
              <a:alpha val="34117"/>
            </a:schemeClr>
          </a:solidFill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Региональная программа Иркутской области 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«Активное долголетие» на 2025 - 2030 годы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3" name="TextBox 4"/>
          <p:cNvSpPr txBox="1"/>
          <p:nvPr/>
        </p:nvSpPr>
        <p:spPr bwMode="auto">
          <a:xfrm>
            <a:off x="648319" y="2009119"/>
            <a:ext cx="3346165" cy="86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Центральный банк России</a:t>
            </a:r>
            <a:endParaRPr sz="2400" b="0" i="0" u="none" strike="noStrike" cap="none" spc="0">
              <a:ln>
                <a:noFill/>
              </a:ln>
              <a:solidFill>
                <a:schemeClr val="accent6">
                  <a:lumMod val="50000"/>
                </a:schemeClr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8" name="TextBox 4"/>
          <p:cNvSpPr txBox="1"/>
          <p:nvPr/>
        </p:nvSpPr>
        <p:spPr bwMode="auto">
          <a:xfrm>
            <a:off x="4743525" y="2008459"/>
            <a:ext cx="2950861" cy="874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Сбербанк России</a:t>
            </a:r>
            <a:endParaRPr sz="2400" b="0" i="0" u="none" strike="noStrike" cap="none" spc="0">
              <a:ln>
                <a:noFill/>
              </a:ln>
              <a:solidFill>
                <a:schemeClr val="accent6">
                  <a:lumMod val="50000"/>
                </a:schemeClr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0" name="TextBox 4"/>
          <p:cNvSpPr txBox="1"/>
          <p:nvPr/>
        </p:nvSpPr>
        <p:spPr bwMode="auto">
          <a:xfrm>
            <a:off x="648317" y="2907164"/>
            <a:ext cx="7510584" cy="1334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sz="14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Обучающие мероприятия по темам:</a:t>
            </a:r>
            <a:endParaRPr/>
          </a:p>
          <a:p>
            <a:pPr lvl="0" algn="ctr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sz="1400" b="1">
                <a:solidFill>
                  <a:srgbClr val="002060"/>
                </a:solidFill>
                <a:latin typeface="Arial"/>
                <a:cs typeface="Arial"/>
              </a:rPr>
              <a:t>банковские услуги, технологии безналичных платежей, оплата налогов, пошлин, штрафов через портал Госуслуги, покупки на маркетплейсах, противодействие финансовому мошенничеству, пароли и их безопасность и другие</a:t>
            </a:r>
            <a:br>
              <a:rPr lang="ru-RU" sz="1400" b="1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1400" b="1">
                <a:solidFill>
                  <a:srgbClr val="730A0A"/>
                </a:solidFill>
                <a:latin typeface="Arial"/>
                <a:cs typeface="Arial"/>
              </a:rPr>
              <a:t>- 5 530 участников</a:t>
            </a:r>
            <a:endParaRPr sz="1100" b="1">
              <a:solidFill>
                <a:srgbClr val="730A0A"/>
              </a:solidFill>
              <a:latin typeface="Arial"/>
              <a:cs typeface="Arial"/>
            </a:endParaRPr>
          </a:p>
        </p:txBody>
      </p:sp>
      <p:sp>
        <p:nvSpPr>
          <p:cNvPr id="11" name="TextBox 4"/>
          <p:cNvSpPr txBox="1"/>
          <p:nvPr/>
        </p:nvSpPr>
        <p:spPr bwMode="auto">
          <a:xfrm>
            <a:off x="8540012" y="2009118"/>
            <a:ext cx="2950142" cy="86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Минфин России</a:t>
            </a:r>
            <a:endParaRPr sz="2400" b="0" i="0" u="none" strike="noStrike" cap="none" spc="0">
              <a:ln>
                <a:noFill/>
              </a:ln>
              <a:solidFill>
                <a:schemeClr val="accent6">
                  <a:lumMod val="50000"/>
                </a:schemeClr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2" name="TextBox 4"/>
          <p:cNvSpPr txBox="1"/>
          <p:nvPr/>
        </p:nvSpPr>
        <p:spPr bwMode="auto">
          <a:xfrm>
            <a:off x="8450980" y="3027642"/>
            <a:ext cx="3311451" cy="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sz="1400" b="1">
                <a:solidFill>
                  <a:srgbClr val="002060"/>
                </a:solidFill>
                <a:latin typeface="Arial"/>
                <a:cs typeface="Arial"/>
              </a:rPr>
              <a:t>Всероссийская эстафета «Мои финансы» - </a:t>
            </a:r>
            <a:r>
              <a:rPr lang="ru-RU" sz="1400" b="1">
                <a:solidFill>
                  <a:srgbClr val="730A0A"/>
                </a:solidFill>
                <a:latin typeface="Arial"/>
                <a:cs typeface="Arial"/>
              </a:rPr>
              <a:t>900 участников</a:t>
            </a:r>
            <a:endParaRPr sz="1100" b="1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3" name="TextBox 4"/>
          <p:cNvSpPr txBox="1"/>
          <p:nvPr/>
        </p:nvSpPr>
        <p:spPr bwMode="auto">
          <a:xfrm>
            <a:off x="8354728" y="3693016"/>
            <a:ext cx="3590582" cy="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sz="1400" b="1">
                <a:solidFill>
                  <a:srgbClr val="002060"/>
                </a:solidFill>
                <a:latin typeface="Arial"/>
                <a:cs typeface="Arial"/>
              </a:rPr>
              <a:t>Всероссийские недели финансовой грамотности – </a:t>
            </a:r>
            <a:r>
              <a:rPr lang="ru-RU" sz="1400" b="1">
                <a:solidFill>
                  <a:srgbClr val="730A0A"/>
                </a:solidFill>
                <a:latin typeface="Arial"/>
                <a:cs typeface="Arial"/>
              </a:rPr>
              <a:t>3 500 участников</a:t>
            </a:r>
            <a:endParaRPr sz="1100" b="1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10112" y="4412531"/>
            <a:ext cx="2884371" cy="2118283"/>
          </a:xfrm>
          <a:prstGeom prst="rect">
            <a:avLst/>
          </a:prstGeom>
        </p:spPr>
      </p:pic>
      <p:pic>
        <p:nvPicPr>
          <p:cNvPr id="1673063709" name="Рисунок 167306370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35361" y="4414189"/>
            <a:ext cx="3166471" cy="2116625"/>
          </a:xfrm>
          <a:prstGeom prst="rect">
            <a:avLst/>
          </a:prstGeom>
        </p:spPr>
      </p:pic>
      <p:pic>
        <p:nvPicPr>
          <p:cNvPr id="218738734" name="Рисунок 21873873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540011" y="4412531"/>
            <a:ext cx="3072193" cy="20481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393630" name="TextBox 4"/>
          <p:cNvSpPr txBox="1"/>
          <p:nvPr/>
        </p:nvSpPr>
        <p:spPr bwMode="auto">
          <a:xfrm>
            <a:off x="2380648" y="1286204"/>
            <a:ext cx="7430702" cy="469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Информационная безопасность</a:t>
            </a:r>
            <a:endParaRPr sz="2400" b="0" i="0" u="none" strike="noStrike" cap="none" spc="0">
              <a:ln>
                <a:noFill/>
              </a:ln>
              <a:solidFill>
                <a:srgbClr val="7030A0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2" name="Заголовок 3"/>
          <p:cNvSpPr txBox="1"/>
          <p:nvPr/>
        </p:nvSpPr>
        <p:spPr bwMode="auto">
          <a:xfrm>
            <a:off x="1003397" y="339565"/>
            <a:ext cx="10067923" cy="889892"/>
          </a:xfrm>
          <a:prstGeom prst="rect">
            <a:avLst/>
          </a:prstGeom>
          <a:solidFill>
            <a:schemeClr val="accent3">
              <a:lumMod val="40000"/>
              <a:lumOff val="60000"/>
              <a:alpha val="34117"/>
            </a:schemeClr>
          </a:solidFill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Региональная программа Иркутской области 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«Активное долголетие» на 2025 - 2030 годы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3" name="TextBox 4"/>
          <p:cNvSpPr txBox="1"/>
          <p:nvPr/>
        </p:nvSpPr>
        <p:spPr bwMode="auto">
          <a:xfrm>
            <a:off x="3774207" y="2231182"/>
            <a:ext cx="5989569" cy="874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совместно с ГУ МВД России </a:t>
            </a:r>
            <a:br>
              <a:rPr lang="ru-RU" sz="24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</a:br>
            <a:r>
              <a:rPr lang="ru-RU" sz="2400" b="0" i="0" u="none" strike="noStrike" cap="none" spc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Arial Black"/>
                <a:ea typeface="Arial"/>
                <a:cs typeface="Arial"/>
              </a:rPr>
              <a:t>по Иркутской области</a:t>
            </a:r>
            <a:endParaRPr sz="2400" b="0" i="0" u="none" strike="noStrike" cap="none" spc="0">
              <a:ln>
                <a:noFill/>
              </a:ln>
              <a:solidFill>
                <a:schemeClr val="accent6">
                  <a:lumMod val="50000"/>
                </a:schemeClr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0" name="TextBox 4"/>
          <p:cNvSpPr txBox="1"/>
          <p:nvPr/>
        </p:nvSpPr>
        <p:spPr bwMode="auto">
          <a:xfrm>
            <a:off x="4481508" y="3428999"/>
            <a:ext cx="4130028" cy="2674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Обучающие мероприятия по темам:</a:t>
            </a:r>
            <a:endParaRPr/>
          </a:p>
          <a:p>
            <a:pPr lvl="0" algn="just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b="1">
                <a:solidFill>
                  <a:srgbClr val="002060"/>
                </a:solidFill>
                <a:latin typeface="Arial"/>
                <a:cs typeface="Arial"/>
              </a:rPr>
              <a:t>защита от мошеннических действий, защита персональных данных в интернете и социальных сетях, цифровая безопасность  </a:t>
            </a:r>
            <a:endParaRPr/>
          </a:p>
          <a:p>
            <a:pPr lvl="0" algn="ctr">
              <a:lnSpc>
                <a:spcPct val="107000"/>
              </a:lnSpc>
              <a:spcAft>
                <a:spcPts val="795"/>
              </a:spcAft>
              <a:defRPr/>
            </a:pPr>
            <a:r>
              <a:rPr lang="ru-RU" sz="2000" b="1">
                <a:solidFill>
                  <a:srgbClr val="730A0A"/>
                </a:solidFill>
                <a:latin typeface="Arial"/>
                <a:cs typeface="Arial"/>
              </a:rPr>
              <a:t>2025 г. - 2 591 участник</a:t>
            </a:r>
            <a:endParaRPr sz="2000" b="1">
              <a:solidFill>
                <a:srgbClr val="002060"/>
              </a:solidFill>
              <a:highlight>
                <a:srgbClr val="FFFF00"/>
              </a:highlight>
              <a:latin typeface="Arial"/>
              <a:cs typeface="Arial"/>
            </a:endParaRPr>
          </a:p>
        </p:txBody>
      </p:sp>
      <p:pic>
        <p:nvPicPr>
          <p:cNvPr id="1116873361" name="Рисунок 111687336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098385" y="1521109"/>
            <a:ext cx="1512727" cy="1512727"/>
          </a:xfrm>
          <a:prstGeom prst="rect">
            <a:avLst/>
          </a:prstGeom>
        </p:spPr>
      </p:pic>
      <p:pic>
        <p:nvPicPr>
          <p:cNvPr id="472555922" name="Рисунок 4725559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98385" y="3156934"/>
            <a:ext cx="1531589" cy="1531589"/>
          </a:xfrm>
          <a:prstGeom prst="rect">
            <a:avLst/>
          </a:prstGeom>
        </p:spPr>
      </p:pic>
      <p:pic>
        <p:nvPicPr>
          <p:cNvPr id="1859670644" name="Рисунок 185967064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45539" y="4921437"/>
            <a:ext cx="1572463" cy="1572463"/>
          </a:xfrm>
          <a:prstGeom prst="rect">
            <a:avLst/>
          </a:prstGeom>
        </p:spPr>
      </p:pic>
      <p:pic>
        <p:nvPicPr>
          <p:cNvPr id="1966712753" name="Рисунок 196671275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61433" y="4225400"/>
            <a:ext cx="2847317" cy="1898211"/>
          </a:xfrm>
          <a:prstGeom prst="rect">
            <a:avLst/>
          </a:prstGeom>
        </p:spPr>
      </p:pic>
      <p:pic>
        <p:nvPicPr>
          <p:cNvPr id="1161007935" name="Рисунок 116100793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61433" y="1932851"/>
            <a:ext cx="2851699" cy="19011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/>
          <p:nvPr/>
        </p:nvSpPr>
        <p:spPr bwMode="auto">
          <a:xfrm>
            <a:off x="596765" y="261298"/>
            <a:ext cx="11223057" cy="889892"/>
          </a:xfrm>
          <a:prstGeom prst="rect">
            <a:avLst/>
          </a:prstGeom>
          <a:solidFill>
            <a:schemeClr val="accent3">
              <a:lumMod val="40000"/>
              <a:lumOff val="60000"/>
              <a:alpha val="34117"/>
            </a:schemeClr>
          </a:solidFill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Всероссийский чемпионат </a:t>
            </a:r>
            <a:b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</a:b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по компьютерному многоборью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pic>
        <p:nvPicPr>
          <p:cNvPr id="1327032980" name="Рисунок 132703297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09593" y="170530"/>
            <a:ext cx="2110229" cy="2003651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 bwMode="auto">
          <a:xfrm>
            <a:off x="1492681" y="1910123"/>
            <a:ext cx="4496206" cy="3538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5"/>
              </a:spcAft>
              <a:defRPr/>
            </a:pPr>
            <a:r>
              <a:rPr lang="ru-RU" sz="2000" b="0" i="0" u="none" strike="noStrike" cap="none" spc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Региональный этап конкурса: </a:t>
            </a:r>
            <a:r>
              <a:rPr lang="ru-RU" sz="16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ru-RU" sz="16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ru-RU" sz="7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/>
            </a:r>
            <a:br>
              <a:rPr lang="ru-RU" sz="7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</a:br>
            <a:r>
              <a:rPr lang="ru-RU" sz="1600" b="1">
                <a:solidFill>
                  <a:srgbClr val="002060"/>
                </a:solidFill>
                <a:latin typeface="Arial"/>
                <a:cs typeface="Arial"/>
              </a:rPr>
              <a:t>Отделение Союза пенсионеров России по Иркутской области</a:t>
            </a:r>
            <a:br>
              <a:rPr lang="ru-RU" sz="1600" b="1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1600" b="1">
                <a:solidFill>
                  <a:srgbClr val="002060"/>
                </a:solidFill>
                <a:latin typeface="Arial"/>
                <a:cs typeface="Arial"/>
              </a:rPr>
              <a:t>Министерство социального развития, опеки и попечительства Иркутской области</a:t>
            </a:r>
            <a:endParaRPr lang="ru-RU" sz="700" b="1">
              <a:solidFill>
                <a:srgbClr val="002060"/>
              </a:solidFill>
              <a:latin typeface="Arial"/>
              <a:cs typeface="Arial"/>
            </a:endParaRPr>
          </a:p>
          <a:p>
            <a:pPr lvl="0" algn="ctr">
              <a:lnSpc>
                <a:spcPct val="107000"/>
              </a:lnSpc>
              <a:spcAft>
                <a:spcPts val="794"/>
              </a:spcAft>
              <a:defRPr/>
            </a:pPr>
            <a:r>
              <a:rPr lang="en-US" sz="180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  <a:t>XI</a:t>
            </a:r>
            <a:r>
              <a:rPr sz="180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Региональный чемпионат по компьютерному многоборью среди пенсионеров Иркутской области 2025 г. </a:t>
            </a:r>
          </a:p>
          <a:p>
            <a:pPr lvl="0" algn="ctr">
              <a:lnSpc>
                <a:spcPct val="107000"/>
              </a:lnSpc>
              <a:spcAft>
                <a:spcPts val="794"/>
              </a:spcAft>
              <a:defRPr/>
            </a:pPr>
            <a:r>
              <a:rPr sz="1800" b="1">
                <a:solidFill>
                  <a:srgbClr val="730A0A"/>
                </a:solidFill>
                <a:latin typeface="Arial"/>
                <a:ea typeface="Arial"/>
                <a:cs typeface="Arial"/>
              </a:rPr>
              <a:t>145 участников из 34 территорий</a:t>
            </a:r>
            <a:endParaRPr sz="1600" b="1">
              <a:solidFill>
                <a:srgbClr val="730A0A"/>
              </a:solidFill>
              <a:latin typeface="Arial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3847" t="2193" r="3305" b="2546"/>
          <a:stretch/>
        </p:blipFill>
        <p:spPr bwMode="auto">
          <a:xfrm>
            <a:off x="6735445" y="2543221"/>
            <a:ext cx="2095158" cy="3023216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 bwMode="auto">
          <a:xfrm>
            <a:off x="9121942" y="2711732"/>
            <a:ext cx="2584487" cy="2591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002060"/>
                </a:solidFill>
                <a:latin typeface="Times New Roman"/>
                <a:ea typeface="Times New Roman"/>
              </a:rPr>
              <a:t>Гринь </a:t>
            </a:r>
            <a:endParaRPr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2000" b="1">
                <a:solidFill>
                  <a:srgbClr val="002060"/>
                </a:solidFill>
                <a:latin typeface="Times New Roman"/>
                <a:ea typeface="Times New Roman"/>
              </a:rPr>
              <a:t>Татьяна Петровна</a:t>
            </a:r>
            <a:endParaRPr sz="1200" b="1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>
              <a:defRPr/>
            </a:pPr>
            <a:r>
              <a:rPr lang="ru-RU" sz="1600" b="1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г. Усолье-Сибирское</a:t>
            </a:r>
            <a:endParaRPr sz="200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1800" b="1">
                <a:solidFill>
                  <a:srgbClr val="730A0A"/>
                </a:solidFill>
                <a:latin typeface="Times New Roman"/>
                <a:ea typeface="Times New Roman"/>
              </a:rPr>
              <a:t>3 место во </a:t>
            </a:r>
            <a:endParaRPr sz="1800" b="1">
              <a:solidFill>
                <a:srgbClr val="730A0A"/>
              </a:solidFill>
              <a:latin typeface="Times New Roman"/>
              <a:ea typeface="Times New Roman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rgbClr val="730A0A"/>
                </a:solidFill>
                <a:latin typeface="Times New Roman"/>
                <a:ea typeface="Times New Roman"/>
                <a:cs typeface="Times New Roman"/>
              </a:rPr>
              <a:t>Всероссийском чемпионате по компьютерному многоборью </a:t>
            </a:r>
            <a:br>
              <a:rPr lang="ru-RU" sz="1800" b="1" i="0" u="none" strike="noStrike" cap="none" spc="0">
                <a:solidFill>
                  <a:srgbClr val="730A0A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800" b="1" i="0" u="none" strike="noStrike" cap="none" spc="0">
                <a:solidFill>
                  <a:srgbClr val="730A0A"/>
                </a:solidFill>
                <a:latin typeface="Times New Roman"/>
                <a:ea typeface="Times New Roman"/>
                <a:cs typeface="Times New Roman"/>
              </a:rPr>
              <a:t>в 2025 году</a:t>
            </a:r>
            <a:endParaRPr lang="ru-RU" sz="1800" b="1" i="0" u="none" strike="noStrike" cap="none" spc="0">
              <a:solidFill>
                <a:srgbClr val="730A0A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4"/>
          <p:cNvSpPr txBox="1"/>
          <p:nvPr/>
        </p:nvSpPr>
        <p:spPr bwMode="auto">
          <a:xfrm>
            <a:off x="2492941" y="1151191"/>
            <a:ext cx="7430702" cy="469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7000"/>
              </a:lnSpc>
              <a:spcBef>
                <a:spcPts val="0"/>
              </a:spcBef>
              <a:spcAft>
                <a:spcPts val="796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7030A0"/>
                </a:solidFill>
                <a:latin typeface="Arial Black"/>
                <a:ea typeface="Arial"/>
                <a:cs typeface="Arial"/>
              </a:rPr>
              <a:t>Союз пенсионеров России</a:t>
            </a:r>
            <a:endParaRPr sz="2400" b="0" i="0" u="none" strike="noStrike" cap="none" spc="0">
              <a:ln>
                <a:noFill/>
              </a:ln>
              <a:solidFill>
                <a:srgbClr val="7030A0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867798614" name="TextBox 4"/>
          <p:cNvSpPr txBox="1"/>
          <p:nvPr/>
        </p:nvSpPr>
        <p:spPr bwMode="auto">
          <a:xfrm>
            <a:off x="6208294" y="1910123"/>
            <a:ext cx="5358512" cy="4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r>
              <a:rPr lang="ru-RU" sz="2000" b="0" i="0" u="none" strike="noStrike" cap="none" spc="0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Всероссийский этап: </a:t>
            </a:r>
            <a:endParaRPr lang="ru-RU" sz="1600" b="1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724648090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7443" y="3903271"/>
            <a:ext cx="972522" cy="983224"/>
          </a:xfrm>
          <a:prstGeom prst="rect">
            <a:avLst/>
          </a:prstGeom>
        </p:spPr>
      </p:pic>
      <p:pic>
        <p:nvPicPr>
          <p:cNvPr id="854791798" name="Рисунок 85479179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94727" y="2590374"/>
            <a:ext cx="1035236" cy="10352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/>
          <p:nvPr/>
        </p:nvSpPr>
        <p:spPr bwMode="auto">
          <a:xfrm>
            <a:off x="831831" y="339564"/>
            <a:ext cx="10239488" cy="889891"/>
          </a:xfrm>
          <a:prstGeom prst="rect">
            <a:avLst/>
          </a:prstGeom>
          <a:solidFill>
            <a:schemeClr val="accent3">
              <a:lumMod val="40000"/>
              <a:lumOff val="60000"/>
              <a:alpha val="34117"/>
            </a:schemeClr>
          </a:solidFill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Всероссийский конкурс «Спасибо Интернету»</a:t>
            </a:r>
            <a:endParaRPr sz="2600">
              <a:solidFill>
                <a:schemeClr val="accent1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10" name="TextBox 4"/>
          <p:cNvSpPr txBox="1"/>
          <p:nvPr/>
        </p:nvSpPr>
        <p:spPr bwMode="auto">
          <a:xfrm>
            <a:off x="1378091" y="1117469"/>
            <a:ext cx="9693227" cy="42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2200" b="1" i="0" u="none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Проект ПАО Ростелеком и Социального фонда России</a:t>
            </a:r>
            <a:endParaRPr sz="2800" b="1">
              <a:solidFill>
                <a:schemeClr val="accent6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13046247" name="TextBox 4"/>
          <p:cNvSpPr txBox="1"/>
          <p:nvPr/>
        </p:nvSpPr>
        <p:spPr bwMode="auto">
          <a:xfrm>
            <a:off x="831831" y="2693405"/>
            <a:ext cx="10993103" cy="51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794"/>
              </a:spcAft>
              <a:defRPr/>
            </a:pPr>
            <a:r>
              <a:rPr lang="ru-RU" sz="2600" b="1">
                <a:solidFill>
                  <a:srgbClr val="8A0707"/>
                </a:solidFill>
                <a:latin typeface="Arial"/>
                <a:cs typeface="Arial"/>
              </a:rPr>
              <a:t>2025 год - 5 675 работ из 79 регионов России</a:t>
            </a:r>
            <a:endParaRPr sz="2600">
              <a:solidFill>
                <a:srgbClr val="8A0707"/>
              </a:solidFill>
            </a:endParaRPr>
          </a:p>
        </p:txBody>
      </p:sp>
      <p:sp>
        <p:nvSpPr>
          <p:cNvPr id="514738408" name="TextBox 4"/>
          <p:cNvSpPr txBox="1"/>
          <p:nvPr/>
        </p:nvSpPr>
        <p:spPr bwMode="auto">
          <a:xfrm>
            <a:off x="2296087" y="3497212"/>
            <a:ext cx="7602345" cy="67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794"/>
              </a:spcAft>
              <a:defRPr/>
            </a:pPr>
            <a:r>
              <a:rPr lang="ru-RU" sz="36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Иркутская область</a:t>
            </a:r>
            <a:endParaRPr sz="3600"/>
          </a:p>
        </p:txBody>
      </p:sp>
      <p:sp>
        <p:nvSpPr>
          <p:cNvPr id="220561769" name="TextBox 4"/>
          <p:cNvSpPr txBox="1"/>
          <p:nvPr/>
        </p:nvSpPr>
        <p:spPr bwMode="auto">
          <a:xfrm>
            <a:off x="988094" y="4304023"/>
            <a:ext cx="4787247" cy="1894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r>
              <a:rPr lang="ru-RU" sz="36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479 работ</a:t>
            </a:r>
            <a:endParaRPr lang="ru-RU" sz="3600" b="1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endParaRPr sz="400" b="1" i="0" u="none" strike="noStrike" cap="none" spc="0">
              <a:solidFill>
                <a:srgbClr val="730A0A"/>
              </a:solidFill>
              <a:latin typeface="Arial"/>
              <a:cs typeface="Arial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endParaRPr sz="400" b="1" i="0" u="none" strike="noStrike" cap="none" spc="0">
              <a:solidFill>
                <a:srgbClr val="730A0A"/>
              </a:solidFill>
              <a:latin typeface="Arial"/>
              <a:cs typeface="Arial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r>
              <a:rPr lang="ru-RU" sz="24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  <a:t>3 место в номинации </a:t>
            </a:r>
            <a:br>
              <a:rPr lang="ru-RU" sz="24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4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  <a:t>«Самый активный регион»</a:t>
            </a:r>
          </a:p>
        </p:txBody>
      </p:sp>
      <p:sp>
        <p:nvSpPr>
          <p:cNvPr id="1549017671" name="TextBox 4"/>
          <p:cNvSpPr txBox="1"/>
          <p:nvPr/>
        </p:nvSpPr>
        <p:spPr bwMode="auto">
          <a:xfrm>
            <a:off x="6460356" y="4247439"/>
            <a:ext cx="4813526" cy="199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r>
              <a:rPr lang="ru-RU" sz="24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Бессмертный Валентин Федорович, г.Нижнеудинск</a:t>
            </a:r>
            <a:endParaRPr lang="ru-RU" sz="2400" b="1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endParaRPr lang="ru-RU" sz="100" b="1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endParaRPr lang="ru-RU" sz="100" b="1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794"/>
              </a:spcAft>
              <a:defRPr/>
            </a:pPr>
            <a:r>
              <a:rPr lang="ru-RU" sz="24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  <a:t>2 место в номинации </a:t>
            </a:r>
            <a:br>
              <a:rPr lang="ru-RU" sz="24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4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  <a:t>«Мои интернет-достижения»</a:t>
            </a:r>
            <a:endParaRPr sz="2400" b="1" i="0" u="none" strike="noStrike" cap="none" spc="0">
              <a:solidFill>
                <a:srgbClr val="730A0A"/>
              </a:solidFill>
              <a:latin typeface="Arial"/>
              <a:cs typeface="Arial"/>
            </a:endParaRPr>
          </a:p>
        </p:txBody>
      </p:sp>
      <p:pic>
        <p:nvPicPr>
          <p:cNvPr id="979365043" name="Рисунок 97936504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3"/>
              </a:ext>
            </a:extLst>
          </a:blip>
          <a:stretch/>
        </p:blipFill>
        <p:spPr bwMode="auto">
          <a:xfrm>
            <a:off x="5073278" y="1653365"/>
            <a:ext cx="1756593" cy="909141"/>
          </a:xfrm>
          <a:prstGeom prst="rect">
            <a:avLst/>
          </a:prstGeom>
        </p:spPr>
      </p:pic>
      <p:pic>
        <p:nvPicPr>
          <p:cNvPr id="1240668299" name="Рисунок 124066829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5"/>
              </a:ext>
            </a:extLst>
          </a:blip>
          <a:stretch/>
        </p:blipFill>
        <p:spPr bwMode="auto">
          <a:xfrm>
            <a:off x="1959134" y="1600159"/>
            <a:ext cx="1947102" cy="784876"/>
          </a:xfrm>
          <a:prstGeom prst="rect">
            <a:avLst/>
          </a:prstGeom>
        </p:spPr>
      </p:pic>
      <p:pic>
        <p:nvPicPr>
          <p:cNvPr id="1431163469" name="Рисунок 1431163468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:w="http://schemas.openxmlformats.org/wordprocessingml/2006/main" xmlns:m="http://schemas.openxmlformats.org/officeDocument/2006/math" xmlns="" r:embed="rId7"/>
              </a:ext>
            </a:extLst>
          </a:blip>
          <a:stretch/>
        </p:blipFill>
        <p:spPr bwMode="auto">
          <a:xfrm>
            <a:off x="8199650" y="1600159"/>
            <a:ext cx="1696262" cy="8380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0649611" name="TextBox 20"/>
          <p:cNvSpPr txBox="1"/>
          <p:nvPr/>
        </p:nvSpPr>
        <p:spPr bwMode="auto">
          <a:xfrm>
            <a:off x="319160" y="348188"/>
            <a:ext cx="11554038" cy="51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793"/>
              </a:spcAft>
              <a:buClrTx/>
              <a:buSzTx/>
              <a:buFontTx/>
              <a:buNone/>
              <a:defRPr/>
            </a:pPr>
            <a:r>
              <a:rPr sz="26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Arial Black"/>
                <a:cs typeface="Arial Black"/>
              </a:rPr>
              <a:t>Планируемые мероприятия </a:t>
            </a:r>
            <a:r>
              <a:rPr sz="24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Arial Black"/>
                <a:cs typeface="Arial Black"/>
              </a:rPr>
              <a:t>в 2026 г.</a:t>
            </a:r>
          </a:p>
        </p:txBody>
      </p:sp>
      <p:sp>
        <p:nvSpPr>
          <p:cNvPr id="1558292057" name="Заголовок 3"/>
          <p:cNvSpPr txBox="1"/>
          <p:nvPr/>
        </p:nvSpPr>
        <p:spPr bwMode="auto">
          <a:xfrm>
            <a:off x="244255" y="1051930"/>
            <a:ext cx="11703489" cy="5479231"/>
          </a:xfrm>
          <a:prstGeom prst="rect">
            <a:avLst/>
          </a:prstGeom>
          <a:noFill/>
          <a:ln w="9525" algn="ctr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0" i="0" u="none" strike="noStrike" cap="none" spc="0">
                <a:solidFill>
                  <a:schemeClr val="accent5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Проведение обучающих мероприятий по вопросам компьютерной, цифровой, финансовой грамотности, информационной безопасности учреждениями социальной защиты, культуры, НКО, с увеличением охвата граждан старшего поколения </a:t>
            </a:r>
          </a:p>
          <a:p>
            <a:pPr marL="0" marR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400" b="0" i="0" u="none" strike="noStrike" cap="none" spc="0">
              <a:solidFill>
                <a:schemeClr val="accent5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0" i="0" u="none" strike="noStrike" cap="none" spc="0">
                <a:solidFill>
                  <a:schemeClr val="accent6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Развитие интернет портала Активное долголетие Приангарья, наполнение материалами по актуальным вопросам для граждан старшего поколения</a:t>
            </a:r>
          </a:p>
          <a:p>
            <a:pPr marL="0" marR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200" b="0" i="0" u="none" strike="noStrike" cap="none" spc="0">
              <a:solidFill>
                <a:schemeClr val="accent6">
                  <a:lumMod val="50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0" i="0" u="none" strike="noStrike" cap="none" spc="0">
                <a:solidFill>
                  <a:schemeClr val="accent5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Разработка видео уроков по компьютерной грамотности и трансляция их через сайт Активное долголетие Приангарья, в тематических каналах для граждан старшего поколения</a:t>
            </a: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200" b="0" i="0" u="none" strike="noStrike" cap="none" spc="0">
              <a:solidFill>
                <a:schemeClr val="accent5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0" i="0" u="none" strike="noStrike" cap="none" spc="0">
                <a:solidFill>
                  <a:schemeClr val="accent6">
                    <a:lumMod val="50000"/>
                  </a:schemeClr>
                </a:solidFill>
                <a:latin typeface="Arial Black"/>
                <a:ea typeface="Arial Black"/>
                <a:cs typeface="Arial Black"/>
              </a:rPr>
              <a:t>Организация участия граждан старшего поколения в региональных и всероссийских конкурсах по компьютерной грамотности, увеличение численности участников</a:t>
            </a:r>
            <a:endParaRPr lang="ru-RU" sz="2200" b="0" i="0" u="none" strike="noStrike" cap="none" spc="0">
              <a:solidFill>
                <a:schemeClr val="accent5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400" b="0" i="0" u="none" strike="noStrike" cap="none" spc="0">
              <a:solidFill>
                <a:schemeClr val="accent5">
                  <a:lumMod val="75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200" b="0" i="0" u="none" strike="noStrike" cap="none" spc="0">
              <a:solidFill>
                <a:schemeClr val="accent6">
                  <a:lumMod val="50000"/>
                </a:schemeClr>
              </a:solidFill>
              <a:latin typeface="Arial Black"/>
              <a:ea typeface="Arial Black"/>
              <a:cs typeface="Arial Black"/>
            </a:endParaRPr>
          </a:p>
          <a:p>
            <a:pPr marL="0" marR="0" indent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0" i="0" u="none" strike="noStrike" cap="none" spc="0">
                <a:solidFill>
                  <a:schemeClr val="accent5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/>
            </a:r>
            <a:br>
              <a:rPr lang="ru-RU" sz="2200" b="0" i="0" u="none" strike="noStrike" cap="none" spc="0">
                <a:solidFill>
                  <a:schemeClr val="accent5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</a:br>
            <a:r>
              <a:rPr lang="ru-RU" sz="2200" b="0" i="0" u="none" strike="noStrike" cap="none" spc="0">
                <a:solidFill>
                  <a:schemeClr val="accent5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192816" name="TextBox 9"/>
          <p:cNvSpPr txBox="1"/>
          <p:nvPr/>
        </p:nvSpPr>
        <p:spPr bwMode="auto">
          <a:xfrm>
            <a:off x="928987" y="3004029"/>
            <a:ext cx="9971316" cy="874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797"/>
              </a:spcAft>
              <a:defRPr/>
            </a:pPr>
            <a:r>
              <a:rPr sz="4800">
                <a:solidFill>
                  <a:srgbClr val="002060"/>
                </a:solidFill>
                <a:latin typeface="Arial Black"/>
              </a:rPr>
              <a:t>Спасибо за внимание!</a:t>
            </a:r>
            <a:endParaRPr sz="2000"/>
          </a:p>
        </p:txBody>
      </p:sp>
      <p:pic>
        <p:nvPicPr>
          <p:cNvPr id="163384363" name="Рисунок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321123" y="185607"/>
            <a:ext cx="1157643" cy="1170383"/>
          </a:xfrm>
          <a:prstGeom prst="rect">
            <a:avLst/>
          </a:prstGeom>
        </p:spPr>
      </p:pic>
      <p:pic>
        <p:nvPicPr>
          <p:cNvPr id="139645732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13234" y="247154"/>
            <a:ext cx="888890" cy="11088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473</Words>
  <Application>Microsoft Office PowerPoint</Application>
  <DocSecurity>0</DocSecurity>
  <PresentationFormat>Широкоэкранный</PresentationFormat>
  <Paragraphs>91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EKC-001</dc:creator>
  <cp:keywords/>
  <dc:description/>
  <cp:lastModifiedBy>Шерстова Екатерина Андреевна</cp:lastModifiedBy>
  <cp:revision>96</cp:revision>
  <dcterms:created xsi:type="dcterms:W3CDTF">2024-08-22T07:25:36Z</dcterms:created>
  <dcterms:modified xsi:type="dcterms:W3CDTF">2026-01-26T01:30:02Z</dcterms:modified>
  <cp:category/>
  <dc:identifier/>
  <cp:contentStatus/>
  <dc:language/>
  <cp:version/>
</cp:coreProperties>
</file>