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3440" r:id="rId2"/>
    <p:sldId id="258" r:id="rId3"/>
    <p:sldId id="279" r:id="rId4"/>
    <p:sldId id="280" r:id="rId5"/>
    <p:sldId id="281" r:id="rId6"/>
    <p:sldId id="292" r:id="rId7"/>
    <p:sldId id="289" r:id="rId8"/>
    <p:sldId id="3441" r:id="rId9"/>
    <p:sldId id="3460" r:id="rId10"/>
    <p:sldId id="3461" r:id="rId11"/>
    <p:sldId id="3463" r:id="rId12"/>
    <p:sldId id="3459" r:id="rId13"/>
    <p:sldId id="3447" r:id="rId14"/>
    <p:sldId id="3448" r:id="rId15"/>
    <p:sldId id="3462" r:id="rId16"/>
    <p:sldId id="3464" r:id="rId17"/>
    <p:sldId id="539" r:id="rId18"/>
    <p:sldId id="537" r:id="rId19"/>
    <p:sldId id="268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273" y="1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3155006858710566E-2"/>
          <c:y val="0.19021739130434784"/>
          <c:w val="0.91426611796982171"/>
          <c:h val="0.7070297938301191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Турпоток, тыс. человек</c:v>
                </c:pt>
              </c:strCache>
            </c:strRef>
          </c:tx>
          <c:spPr>
            <a:prstGeom prst="rect">
              <a:avLst/>
            </a:prstGeom>
            <a:ln w="19050" cap="rnd" cmpd="sng" algn="ctr">
              <a:solidFill>
                <a:schemeClr val="accent1"/>
              </a:solidFill>
              <a:prstDash val="solid"/>
              <a:round/>
            </a:ln>
            <a:effectLst/>
          </c:spPr>
          <c:marker>
            <c:symbol val="circle"/>
            <c:size val="7"/>
            <c:spPr>
              <a:prstGeom prst="rect">
                <a:avLst/>
              </a:prstGeom>
              <a:solidFill>
                <a:schemeClr val="accent1"/>
              </a:solidFill>
              <a:ln w="6350" cap="flat" cmpd="sng" algn="ctr">
                <a:solidFill>
                  <a:schemeClr val="accent1"/>
                </a:solidFill>
                <a:prstDash val="solid"/>
                <a:round/>
              </a:ln>
              <a:effectLst/>
            </c:spPr>
          </c:marker>
          <c:dLbls>
            <c:dLbl>
              <c:idx val="6"/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2400" b="0" i="0" u="none" strike="noStrike" kern="1200" baseline="0">
                        <a:solidFill>
                          <a:srgbClr val="0B2A45"/>
                        </a:solidFill>
                        <a:latin typeface="Bion Cond" pitchFamily="50" charset="0"/>
                        <a:ea typeface="Arial"/>
                        <a:cs typeface="Arial"/>
                      </a:defRPr>
                    </a:pPr>
                    <a:r>
                      <a:rPr lang="en-US" sz="2400" dirty="0">
                        <a:latin typeface="SB Sans Interface" panose="020B0503040504020204" pitchFamily="34" charset="-52"/>
                        <a:cs typeface="SB Sans Interface" panose="020B0503040504020204" pitchFamily="34" charset="-52"/>
                      </a:rPr>
                      <a:t>682,6</a:t>
                    </a:r>
                  </a:p>
                </c:rich>
              </c:tx>
              <c:numFmt formatCode="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400" b="0" i="0" u="none" strike="noStrike" kern="1200" baseline="0">
                      <a:solidFill>
                        <a:srgbClr val="0B2A45"/>
                      </a:solidFill>
                      <a:latin typeface="Bion Cond" pitchFamily="50" charset="0"/>
                      <a:ea typeface="Arial"/>
                      <a:cs typeface="Arial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543E-488A-9BE8-ECAA8C0D044D}"/>
                </c:ext>
                <c:ext xmlns:c15="http://schemas.microsoft.com/office/drawing/2012/chart" uri="{CE6537A1-D6FC-4f65-9D91-7224C49458BB}"/>
              </c:extLst>
            </c:dLbl>
            <c:numFmt formatCode="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rgbClr val="0B2A45"/>
                    </a:solidFill>
                    <a:latin typeface="Bion Cond" pitchFamily="50" charset="0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407.4</c:v>
                </c:pt>
                <c:pt idx="1">
                  <c:v>278.2</c:v>
                </c:pt>
                <c:pt idx="2">
                  <c:v>412.3</c:v>
                </c:pt>
                <c:pt idx="3">
                  <c:v>490.5</c:v>
                </c:pt>
                <c:pt idx="4">
                  <c:v>563.5</c:v>
                </c:pt>
                <c:pt idx="5">
                  <c:v>689.3</c:v>
                </c:pt>
                <c:pt idx="6">
                  <c:v>682.6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543E-488A-9BE8-ECAA8C0D044D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15328480"/>
        <c:axId val="274779576"/>
      </c:lineChart>
      <c:catAx>
        <c:axId val="1153284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prstGeom prst="rect">
            <a:avLst/>
          </a:prstGeom>
          <a:noFill/>
          <a:ln w="6350" cap="flat" cmpd="sng" algn="ctr">
            <a:solidFill>
              <a:srgbClr val="D7E0E6"/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rgbClr val="0B2A45"/>
                </a:solidFill>
                <a:latin typeface="Geologica" pitchFamily="2" charset="0"/>
                <a:ea typeface="+mn-ea"/>
                <a:cs typeface="+mn-cs"/>
              </a:defRPr>
            </a:pPr>
            <a:endParaRPr lang="ru-RU"/>
          </a:p>
        </c:txPr>
        <c:crossAx val="274779576"/>
        <c:crosses val="autoZero"/>
        <c:auto val="1"/>
        <c:lblAlgn val="ctr"/>
        <c:lblOffset val="100"/>
        <c:noMultiLvlLbl val="1"/>
      </c:catAx>
      <c:valAx>
        <c:axId val="274779576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115328480"/>
        <c:crosses val="autoZero"/>
        <c:crossBetween val="between"/>
      </c:valAx>
      <c:spPr>
        <a:prstGeom prst="rect">
          <a:avLst/>
        </a:prstGeom>
        <a:noFill/>
        <a:ln>
          <a:noFill/>
        </a:ln>
        <a:effectLst/>
      </c:spPr>
    </c:plotArea>
    <c:plotVisOnly val="1"/>
    <c:dispBlanksAs val="span"/>
    <c:showDLblsOverMax val="0"/>
  </c:chart>
  <c:spPr>
    <a:xfrm>
      <a:off x="640080" y="1737360"/>
      <a:ext cx="7406640" cy="4206240"/>
    </a:xfrm>
    <a:prstGeom prst="rect">
      <a:avLst/>
    </a:prstGeom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400"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962962962962963E-2"/>
          <c:y val="1.0389125939111541E-2"/>
          <c:w val="0.95925925925925926"/>
          <c:h val="0.8440532206835772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Иностранные туристы, чел.</c:v>
                </c:pt>
              </c:strCache>
            </c:strRef>
          </c:tx>
          <c:spPr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5"/>
              <c:layout>
                <c:manualLayout>
                  <c:x val="-1.3580090035221325E-16"/>
                  <c:y val="3.4630419797038472E-3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latin typeface="SB Sans Interface" panose="020B0503040504020204" pitchFamily="34" charset="-52"/>
                      </a:rPr>
                      <a:t>31176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F58B-4AAB-B67D-4FE616991B2D}"/>
                </c:ext>
                <c:ext xmlns:c15="http://schemas.microsoft.com/office/drawing/2012/chart" uri="{CE6537A1-D6FC-4f65-9D91-7224C49458BB}"/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rgbClr val="0B2A45"/>
                    </a:solidFill>
                    <a:latin typeface="SB Sans Interface" panose="020B0503040504020204" pitchFamily="34" charset="-52"/>
                    <a:ea typeface="+mn-ea"/>
                    <a:cs typeface="SB Sans Interface" panose="020B0503040504020204" pitchFamily="34" charset="-52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5850</c:v>
                </c:pt>
                <c:pt idx="1">
                  <c:v>5259</c:v>
                </c:pt>
                <c:pt idx="2">
                  <c:v>16212</c:v>
                </c:pt>
                <c:pt idx="3">
                  <c:v>19953</c:v>
                </c:pt>
                <c:pt idx="4">
                  <c:v>26864</c:v>
                </c:pt>
                <c:pt idx="5">
                  <c:v>31176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58B-4AAB-B67D-4FE616991B2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2"/>
        <c:axId val="274781144"/>
        <c:axId val="274779968"/>
      </c:barChart>
      <c:catAx>
        <c:axId val="2747811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prstGeom prst="rect">
            <a:avLst/>
          </a:prstGeom>
          <a:noFill/>
          <a:ln w="6350" cap="flat" cmpd="sng" algn="ctr">
            <a:solidFill>
              <a:srgbClr val="D7E0E6"/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rgbClr val="0B2A45"/>
                </a:solidFill>
                <a:latin typeface="SB Sans Interface" panose="020B0503040504020204" pitchFamily="34" charset="-52"/>
                <a:ea typeface="+mn-ea"/>
                <a:cs typeface="SB Sans Interface" panose="020B0503040504020204" pitchFamily="34" charset="-52"/>
              </a:defRPr>
            </a:pPr>
            <a:endParaRPr lang="ru-RU"/>
          </a:p>
        </c:txPr>
        <c:crossAx val="274779968"/>
        <c:crosses val="autoZero"/>
        <c:auto val="1"/>
        <c:lblAlgn val="ctr"/>
        <c:lblOffset val="100"/>
        <c:noMultiLvlLbl val="1"/>
      </c:catAx>
      <c:valAx>
        <c:axId val="274779968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274781144"/>
        <c:crosses val="autoZero"/>
        <c:crossBetween val="between"/>
      </c:valAx>
      <c:spPr>
        <a:prstGeom prst="rect">
          <a:avLst/>
        </a:prstGeom>
        <a:noFill/>
        <a:ln>
          <a:noFill/>
        </a:ln>
        <a:effectLst/>
      </c:spPr>
    </c:plotArea>
    <c:plotVisOnly val="1"/>
    <c:dispBlanksAs val="span"/>
    <c:showDLblsOverMax val="0"/>
  </c:chart>
  <c:spPr>
    <a:xfrm>
      <a:off x="640080" y="1737360"/>
      <a:ext cx="6858000" cy="4206240"/>
    </a:xfrm>
    <a:prstGeom prst="rect">
      <a:avLst/>
    </a:prstGeom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200"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млн руб.</c:v>
                </c:pt>
              </c:strCache>
            </c:strRef>
          </c:tx>
          <c:spPr>
            <a:prstGeom prst="rect">
              <a:avLst/>
            </a:prstGeom>
            <a:solidFill>
              <a:schemeClr val="accent5">
                <a:lumMod val="50000"/>
              </a:schemeClr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 i="0" u="none" strike="noStrike">
                    <a:solidFill>
                      <a:srgbClr val="0B2A45"/>
                    </a:solidFill>
                    <a:latin typeface="SB Sans Interface" panose="020B0503040504020204" pitchFamily="34" charset="-52"/>
                    <a:cs typeface="SB Sans Interface" panose="020B0503040504020204" pitchFamily="34" charset="-52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2429.1</c:v>
                </c:pt>
                <c:pt idx="1">
                  <c:v>2802.1</c:v>
                </c:pt>
                <c:pt idx="2">
                  <c:v>3926.5</c:v>
                </c:pt>
                <c:pt idx="3">
                  <c:v>4295.2</c:v>
                </c:pt>
                <c:pt idx="4">
                  <c:v>5282</c:v>
                </c:pt>
                <c:pt idx="5">
                  <c:v>5900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D4F-4B19-B43B-27CA1E5F167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274780360"/>
        <c:axId val="274780752"/>
      </c:barChart>
      <c:catAx>
        <c:axId val="2747803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prstGeom prst="rect">
            <a:avLst/>
          </a:prstGeom>
          <a:ln w="12700" cap="flat">
            <a:solidFill>
              <a:srgbClr val="D7E0E6"/>
            </a:solidFill>
            <a:prstDash val="solid"/>
            <a:round/>
          </a:ln>
        </c:spPr>
        <c:txPr>
          <a:bodyPr/>
          <a:lstStyle/>
          <a:p>
            <a:pPr>
              <a:defRPr sz="1050" b="0" i="0" u="none" strike="noStrike">
                <a:solidFill>
                  <a:srgbClr val="0B2A45"/>
                </a:solidFill>
                <a:latin typeface="SB Sans Interface" panose="020B0503040504020204" pitchFamily="34" charset="-52"/>
                <a:cs typeface="SB Sans Interface" panose="020B0503040504020204" pitchFamily="34" charset="-52"/>
              </a:defRPr>
            </a:pPr>
            <a:endParaRPr lang="ru-RU"/>
          </a:p>
        </c:txPr>
        <c:crossAx val="274780752"/>
        <c:crosses val="autoZero"/>
        <c:auto val="1"/>
        <c:lblAlgn val="ctr"/>
        <c:lblOffset val="100"/>
        <c:noMultiLvlLbl val="1"/>
      </c:catAx>
      <c:valAx>
        <c:axId val="27478075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274780360"/>
        <c:crosses val="autoZero"/>
        <c:crossBetween val="between"/>
      </c:valAx>
      <c:spPr>
        <a:prstGeom prst="rect">
          <a:avLst/>
        </a:prstGeom>
        <a:noFill/>
        <a:ln>
          <a:noFill/>
        </a:ln>
        <a:effectLst/>
      </c:spPr>
    </c:plotArea>
    <c:plotVisOnly val="1"/>
    <c:dispBlanksAs val="span"/>
    <c:showDLblsOverMax val="0"/>
  </c:chart>
  <c:spPr>
    <a:xfrm>
      <a:off x="502920" y="2057400"/>
      <a:ext cx="5394960" cy="3794760"/>
    </a:xfrm>
    <a:prstGeom prst="rect">
      <a:avLst/>
    </a:prstGeom>
    <a:noFill/>
    <a:ln>
      <a:noFill/>
    </a:ln>
    <a:effectLst/>
  </c:spPr>
  <c:txPr>
    <a:bodyPr/>
    <a:lstStyle/>
    <a:p>
      <a:pPr>
        <a:defRPr sz="12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млн руб.</c:v>
                </c:pt>
              </c:strCache>
            </c:strRef>
          </c:tx>
          <c:spPr>
            <a:prstGeom prst="rect">
              <a:avLst/>
            </a:prstGeom>
            <a:solidFill>
              <a:schemeClr val="accent5">
                <a:lumMod val="75000"/>
              </a:schemeClr>
            </a:solidFill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 i="0" u="none" strike="noStrike">
                    <a:solidFill>
                      <a:srgbClr val="0B2A45"/>
                    </a:solidFill>
                    <a:latin typeface="SB Sans Interface" panose="020B0503040504020204" pitchFamily="34" charset="-52"/>
                    <a:cs typeface="SB Sans Interface" panose="020B0503040504020204" pitchFamily="34" charset="-52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154.4</c:v>
                </c:pt>
                <c:pt idx="1">
                  <c:v>195.6</c:v>
                </c:pt>
                <c:pt idx="2">
                  <c:v>271</c:v>
                </c:pt>
                <c:pt idx="3">
                  <c:v>353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F40-407F-AE97-F3E5443CF53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5"/>
        <c:axId val="274779184"/>
        <c:axId val="274785064"/>
      </c:barChart>
      <c:catAx>
        <c:axId val="2747791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prstGeom prst="rect">
            <a:avLst/>
          </a:prstGeom>
          <a:ln w="12700" cap="flat">
            <a:solidFill>
              <a:srgbClr val="D7E0E6"/>
            </a:solidFill>
            <a:prstDash val="solid"/>
            <a:round/>
          </a:ln>
        </c:spPr>
        <c:txPr>
          <a:bodyPr/>
          <a:lstStyle/>
          <a:p>
            <a:pPr>
              <a:defRPr sz="1050" b="0" i="0" u="none" strike="noStrike">
                <a:solidFill>
                  <a:srgbClr val="0B2A45"/>
                </a:solidFill>
                <a:latin typeface="SB Sans Interface" panose="020B0503040504020204" pitchFamily="34" charset="-52"/>
                <a:cs typeface="SB Sans Interface" panose="020B0503040504020204" pitchFamily="34" charset="-52"/>
              </a:defRPr>
            </a:pPr>
            <a:endParaRPr lang="ru-RU"/>
          </a:p>
        </c:txPr>
        <c:crossAx val="274785064"/>
        <c:crosses val="autoZero"/>
        <c:auto val="1"/>
        <c:lblAlgn val="ctr"/>
        <c:lblOffset val="100"/>
        <c:noMultiLvlLbl val="1"/>
      </c:catAx>
      <c:valAx>
        <c:axId val="274785064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274779184"/>
        <c:crosses val="autoZero"/>
        <c:crossBetween val="between"/>
      </c:valAx>
      <c:spPr>
        <a:prstGeom prst="rect">
          <a:avLst/>
        </a:prstGeom>
        <a:noFill/>
        <a:ln>
          <a:noFill/>
        </a:ln>
        <a:effectLst/>
      </c:spPr>
    </c:plotArea>
    <c:plotVisOnly val="1"/>
    <c:dispBlanksAs val="span"/>
    <c:showDLblsOverMax val="0"/>
  </c:chart>
  <c:spPr>
    <a:xfrm>
      <a:off x="6172200" y="2057400"/>
      <a:ext cx="5394960" cy="2880360"/>
    </a:xfrm>
    <a:prstGeom prst="rect">
      <a:avLst/>
    </a:prstGeom>
    <a:noFill/>
    <a:ln>
      <a:noFill/>
    </a:ln>
    <a:effectLst/>
  </c:spPr>
  <c:txPr>
    <a:bodyPr/>
    <a:lstStyle/>
    <a:p>
      <a:pPr>
        <a:defRPr sz="12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Налогоплательщики в сфере туризма, ед.</c:v>
                </c:pt>
              </c:strCache>
            </c:strRef>
          </c:tx>
          <c:spPr>
            <a:prstGeom prst="rect">
              <a:avLst/>
            </a:prstGeom>
            <a:ln w="19050" cap="rnd" cmpd="sng" algn="ctr">
              <a:solidFill>
                <a:schemeClr val="accent1"/>
              </a:solidFill>
              <a:prstDash val="solid"/>
              <a:round/>
            </a:ln>
            <a:effectLst/>
          </c:spPr>
          <c:marker>
            <c:symbol val="circle"/>
            <c:size val="7"/>
            <c:spPr>
              <a:prstGeom prst="rect">
                <a:avLst/>
              </a:prstGeom>
              <a:solidFill>
                <a:schemeClr val="accent1"/>
              </a:solidFill>
              <a:ln w="6350" cap="flat" cmpd="sng" algn="ctr">
                <a:solidFill>
                  <a:schemeClr val="accent1"/>
                </a:solidFill>
                <a:prstDash val="solid"/>
                <a:round/>
              </a:ln>
              <a:effectLst/>
            </c:spPr>
          </c:marker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rgbClr val="0B2A45"/>
                    </a:solidFill>
                    <a:latin typeface="SB Sans Interface" panose="020B0503040504020204" pitchFamily="34" charset="-52"/>
                    <a:ea typeface="+mn-ea"/>
                    <a:cs typeface="SB Sans Interface" panose="020B0503040504020204" pitchFamily="34" charset="-52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789</c:v>
                </c:pt>
                <c:pt idx="1">
                  <c:v>759</c:v>
                </c:pt>
                <c:pt idx="2">
                  <c:v>618</c:v>
                </c:pt>
                <c:pt idx="3">
                  <c:v>675</c:v>
                </c:pt>
                <c:pt idx="4">
                  <c:v>715</c:v>
                </c:pt>
                <c:pt idx="5">
                  <c:v>848</c:v>
                </c:pt>
                <c:pt idx="6">
                  <c:v>886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9719-4782-A2DB-08E1126DBE47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74786240"/>
        <c:axId val="274778792"/>
      </c:lineChart>
      <c:catAx>
        <c:axId val="2747862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prstGeom prst="rect">
            <a:avLst/>
          </a:prstGeom>
          <a:noFill/>
          <a:ln w="6350" cap="flat" cmpd="sng" algn="ctr">
            <a:solidFill>
              <a:srgbClr val="D7E0E6"/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rgbClr val="0B2A45"/>
                </a:solidFill>
                <a:latin typeface="SB Sans Interface" panose="020B0503040504020204" pitchFamily="34" charset="-52"/>
                <a:ea typeface="+mn-ea"/>
                <a:cs typeface="SB Sans Interface" panose="020B0503040504020204" pitchFamily="34" charset="-52"/>
              </a:defRPr>
            </a:pPr>
            <a:endParaRPr lang="ru-RU"/>
          </a:p>
        </c:txPr>
        <c:crossAx val="274778792"/>
        <c:crosses val="autoZero"/>
        <c:auto val="1"/>
        <c:lblAlgn val="ctr"/>
        <c:lblOffset val="100"/>
        <c:noMultiLvlLbl val="1"/>
      </c:catAx>
      <c:valAx>
        <c:axId val="27477879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274786240"/>
        <c:crosses val="autoZero"/>
        <c:crossBetween val="between"/>
      </c:valAx>
      <c:spPr>
        <a:prstGeom prst="rect">
          <a:avLst/>
        </a:prstGeom>
        <a:noFill/>
        <a:ln>
          <a:noFill/>
          <a:round/>
        </a:ln>
        <a:effectLst/>
      </c:spPr>
    </c:plotArea>
    <c:plotVisOnly val="1"/>
    <c:dispBlanksAs val="span"/>
    <c:showDLblsOverMax val="0"/>
  </c:chart>
  <c:spPr>
    <a:xfrm>
      <a:off x="640080" y="1737360"/>
      <a:ext cx="7406640" cy="4114800"/>
    </a:xfrm>
    <a:prstGeom prst="rect">
      <a:avLst/>
    </a:prstGeom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200"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483F34-ADC4-4A8A-8319-06A589954841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9B49F9-E2BE-4287-BFBB-C5008C6A0D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11210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8E2375-F1B1-284C-A827-B0E603FDBDD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5795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8E2375-F1B1-284C-A827-B0E603FDBDD8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3375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BFB8163-4BA7-4872-A45B-CCAC8A74D6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57488ED8-894F-40FF-A7A5-F71F410F0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CA77BBD-309D-435F-80F8-860490D8D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273CE-6399-46EC-8359-05F3A083D5F5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33B0BC7-E779-4B5B-8AF9-1395F25CE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0D1EA0D-7F76-4FD8-BFB6-31402CCED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36469-0506-45D9-AF5B-92407B32E0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749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BF5EAF6-C320-4E8C-8866-DB8563561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59991B1-8560-4830-9E94-0EA50C4C84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ED34D7F-AFBF-4481-B0B5-2F9520175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273CE-6399-46EC-8359-05F3A083D5F5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70C24C2-393A-462F-A825-BD255DDDF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58D3D89-E292-4806-B8BB-41E7BC4B0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36469-0506-45D9-AF5B-92407B32E0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4236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A0F2663-CE3E-496F-B156-F1E0FACEF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FDCAB29-4635-484A-923D-260D1708E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41F9182-C0EF-42EB-9C2A-014674970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273CE-6399-46EC-8359-05F3A083D5F5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5107845-B1B7-4E1A-98B9-E4A07F793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2804BE7-450A-47DB-A497-F24B33BEF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36469-0506-45D9-AF5B-92407B32E0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4439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A063211-AA0D-4C50-A2C7-68DB6C352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8C9C605-76A7-4DBA-9A46-2EA574DBF8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F3305CA1-B722-4B9E-9532-457214D9F7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398789ED-7B3C-43C7-9D28-1D967CA8D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273CE-6399-46EC-8359-05F3A083D5F5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765C625-E747-4613-B481-FFC29DAC6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BE2B8EA5-B5D1-4FA6-B015-19DDFF98C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36469-0506-45D9-AF5B-92407B32E0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626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94AC87E-CE00-452D-9FDC-4525CBCE8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3D1CCC7-23D6-4950-8776-43C7A08F2F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ED8DA498-19BC-43DD-BB49-E231F89566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53282C72-4DDC-48EA-8C58-8F507A2BE6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22EB4921-9F60-44A5-AF3E-CE432A72F9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B247E4A0-1653-4158-BA01-26448EAFD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273CE-6399-46EC-8359-05F3A083D5F5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B75BB132-205C-40A9-8A52-2AC1A340B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24E43BBC-81CF-4533-B8EE-F6FE75679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36469-0506-45D9-AF5B-92407B32E0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8636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1266BB7-2E75-43F3-A541-79A9C10A8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0AE69EF3-2543-427A-9559-C232F0933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273CE-6399-46EC-8359-05F3A083D5F5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0B189063-7A94-4A63-AB67-8AA2F2EFB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54BEE44A-300C-40F8-A1C0-28E86BFCF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36469-0506-45D9-AF5B-92407B32E0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1436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0226CBA7-1480-4673-BDAA-7470561DC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273CE-6399-46EC-8359-05F3A083D5F5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579BD507-478C-48BA-A8FF-B861A7725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F744AB2D-7391-4E41-BED1-EA6BA42CA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36469-0506-45D9-AF5B-92407B32E0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335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4BE3A55-D3BA-4D79-89DA-3754366FC6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CEDDACD-3FA3-4772-88BD-92D6E53886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733464DB-EFBC-46E1-B656-0597F46710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828B1F65-D770-4147-9E08-EE813B302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273CE-6399-46EC-8359-05F3A083D5F5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484C8D2-5BEA-46C8-B872-F2BFBC97C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3ABFB43-B742-4CAC-9D16-369FAE87F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36469-0506-45D9-AF5B-92407B32E0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3902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D2CE135-A779-4B6D-B862-4BF9C5A9D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83828047-8071-4283-ADC6-D614651BE7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625F595-D11E-40C2-B5B7-DDA42523B6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7E297090-8A15-4011-9FDC-9FA385C65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273CE-6399-46EC-8359-05F3A083D5F5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210C5E50-3C60-4B69-B5D3-AC3141799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7F77C09-DA9D-4842-A48A-EB0AE69EA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36469-0506-45D9-AF5B-92407B32E0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2566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E877A8A-66E7-48FA-93F2-31422DE87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33AC7553-F9C9-413A-8887-3809EED7BA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16F11FF-5E7B-4EAE-BAFB-08DF623DA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273CE-6399-46EC-8359-05F3A083D5F5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C71BE55-1F57-446C-906B-7C728B1D7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DA9B2A1-0807-4E57-AC15-43898E2F7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36469-0506-45D9-AF5B-92407B32E0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57809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65B95640-6974-46B0-9638-96C8FD6981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53F257D6-813D-40A0-9FF1-51EE3CCCD7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1AB62EC-554A-4009-AA02-2B652A6F74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273CE-6399-46EC-8359-05F3A083D5F5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389019E-C33F-4779-9123-8C944D818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017531A-6A0F-4B77-8600-6DE72FE61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36469-0506-45D9-AF5B-92407B32E0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91077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60347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3827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F32226E-F84A-4FE1-931C-7D0C082F0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A98B1D2-363A-45D5-9C45-B861E0BF6F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BD3DAC9-E886-4127-947C-D2592ED4A3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273CE-6399-46EC-8359-05F3A083D5F5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CE8FA72-0EEE-4F1B-A70C-DC386ED1ED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0D99BA7-B9D8-4FAD-A6BB-6C271646C4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B36469-0506-45D9-AF5B-92407B32E0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1946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jpg"/><Relationship Id="rId9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E:\кромка Байкала осень1.jpg">
            <a:extLst>
              <a:ext uri="{FF2B5EF4-FFF2-40B4-BE49-F238E27FC236}">
                <a16:creationId xmlns:a16="http://schemas.microsoft.com/office/drawing/2014/main" xmlns="" id="{ED666E72-E0A3-45B1-9527-1FBCF45BC0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xmlns="" id="{263DF2C2-E6C5-4EE0-985A-96C50A4214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3001" y="1538930"/>
            <a:ext cx="89418" cy="207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51435" tIns="25718" rIns="51435" bIns="25718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1013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A279B97B-1B53-4E81-96AE-59E0B76879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6257" y="1528661"/>
            <a:ext cx="89418" cy="207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51435" tIns="25718" rIns="51435" bIns="25718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1013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xmlns="" id="{81201EBF-0603-47AD-92B2-C37DDF634C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6148" y="3505027"/>
            <a:ext cx="89418" cy="207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51435" tIns="25718" rIns="51435" bIns="25718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1013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xmlns="" id="{51A73C40-36E9-4E25-ADEB-917487238609}"/>
              </a:ext>
            </a:extLst>
          </p:cNvPr>
          <p:cNvSpPr txBox="1">
            <a:spLocks/>
          </p:cNvSpPr>
          <p:nvPr/>
        </p:nvSpPr>
        <p:spPr>
          <a:xfrm>
            <a:off x="398500" y="2006353"/>
            <a:ext cx="6321896" cy="2250659"/>
          </a:xfrm>
          <a:prstGeom prst="rect">
            <a:avLst/>
          </a:prstGeom>
        </p:spPr>
        <p:txBody>
          <a:bodyPr/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-100" baseline="0">
                <a:solidFill>
                  <a:schemeClr val="tx1"/>
                </a:solidFill>
                <a:latin typeface="Montserrat" charset="0"/>
                <a:ea typeface="Montserrat" charset="0"/>
                <a:cs typeface="Montserrat" charset="0"/>
              </a:defRPr>
            </a:lvl1pPr>
          </a:lstStyle>
          <a:p>
            <a:r>
              <a:rPr lang="ru-RU" sz="4000" dirty="0">
                <a:solidFill>
                  <a:schemeClr val="bg1"/>
                </a:solidFill>
              </a:rPr>
              <a:t>О развитии туризма и государственной поддержке в Республике Бурятия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90D679B9-CCBF-4ABE-BB72-567AD970A771}"/>
              </a:ext>
            </a:extLst>
          </p:cNvPr>
          <p:cNvSpPr txBox="1"/>
          <p:nvPr/>
        </p:nvSpPr>
        <p:spPr>
          <a:xfrm>
            <a:off x="398500" y="5454341"/>
            <a:ext cx="7414154" cy="626701"/>
          </a:xfrm>
          <a:prstGeom prst="rect">
            <a:avLst/>
          </a:prstGeom>
          <a:noFill/>
        </p:spPr>
        <p:txBody>
          <a:bodyPr wrap="square" lIns="0" tIns="36000" rIns="216000" bIns="36000" rtlCol="0">
            <a:spAutoFit/>
          </a:bodyPr>
          <a:lstStyle>
            <a:defPPr>
              <a:defRPr lang="en-US"/>
            </a:defPPr>
            <a:lvl1pPr>
              <a:defRPr sz="1600" b="1">
                <a:solidFill>
                  <a:schemeClr val="bg2"/>
                </a:solidFill>
              </a:defRPr>
            </a:lvl1pPr>
          </a:lstStyle>
          <a:p>
            <a:r>
              <a:rPr lang="ru-RU" sz="1800" dirty="0">
                <a:solidFill>
                  <a:schemeClr val="bg1"/>
                </a:solidFill>
              </a:rPr>
              <a:t>Заместитель министра туризма Республики Бурятия – </a:t>
            </a:r>
          </a:p>
          <a:p>
            <a:r>
              <a:rPr lang="ru-RU" sz="1800" dirty="0">
                <a:solidFill>
                  <a:schemeClr val="bg1"/>
                </a:solidFill>
              </a:rPr>
              <a:t>Цыдыпова Баярма Батуевна</a:t>
            </a:r>
          </a:p>
        </p:txBody>
      </p:sp>
    </p:spTree>
    <p:extLst>
      <p:ext uri="{BB962C8B-B14F-4D97-AF65-F5344CB8AC3E}">
        <p14:creationId xmlns:p14="http://schemas.microsoft.com/office/powerpoint/2010/main" val="2826164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DBAF2E3C-CD7D-4ACF-8E55-B5406F607C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84" r="3718" b="20486"/>
          <a:stretch/>
        </p:blipFill>
        <p:spPr>
          <a:xfrm>
            <a:off x="10159068" y="1"/>
            <a:ext cx="2032932" cy="3522499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xmlns="" id="{DA8632FD-8973-434C-A756-45B43E093F14}"/>
              </a:ext>
            </a:extLst>
          </p:cNvPr>
          <p:cNvSpPr/>
          <p:nvPr/>
        </p:nvSpPr>
        <p:spPr>
          <a:xfrm>
            <a:off x="483917" y="2003947"/>
            <a:ext cx="10496706" cy="4477738"/>
          </a:xfrm>
          <a:prstGeom prst="roundRect">
            <a:avLst>
              <a:gd name="adj" fmla="val 6026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B Sans Interface" panose="020B0503040504020204" pitchFamily="34" charset="-52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7B839001-AAEC-4E22-855C-C29E71C44337}"/>
              </a:ext>
            </a:extLst>
          </p:cNvPr>
          <p:cNvSpPr txBox="1"/>
          <p:nvPr/>
        </p:nvSpPr>
        <p:spPr>
          <a:xfrm>
            <a:off x="483917" y="1363593"/>
            <a:ext cx="9307195" cy="4616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indent="0">
              <a:buNone/>
              <a:defRPr/>
            </a:pPr>
            <a:r>
              <a:rPr lang="ru-RU" sz="3000" b="1" dirty="0">
                <a:solidFill>
                  <a:schemeClr val="accent2">
                    <a:lumMod val="75000"/>
                  </a:schemeClr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ИНДУСТРИЯ ТУРИЗМА В ЦИФРАХ НА 2026 ГОД</a:t>
            </a:r>
          </a:p>
        </p:txBody>
      </p:sp>
      <p:sp>
        <p:nvSpPr>
          <p:cNvPr id="29" name="Text 0">
            <a:extLst>
              <a:ext uri="{FF2B5EF4-FFF2-40B4-BE49-F238E27FC236}">
                <a16:creationId xmlns:a16="http://schemas.microsoft.com/office/drawing/2014/main" xmlns="" id="{1B1007C7-4813-4D67-8DA3-FE4D38F42C1F}"/>
              </a:ext>
            </a:extLst>
          </p:cNvPr>
          <p:cNvSpPr/>
          <p:nvPr/>
        </p:nvSpPr>
        <p:spPr bwMode="auto">
          <a:xfrm>
            <a:off x="483917" y="445667"/>
            <a:ext cx="2462439" cy="360000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  <a:ln/>
        </p:spPr>
        <p:txBody>
          <a:bodyPr wrap="square" rtlCol="0" anchor="ctr"/>
          <a:lstStyle/>
          <a:p>
            <a:pPr marL="0" indent="0" algn="ctr">
              <a:buNone/>
              <a:defRPr/>
            </a:pPr>
            <a:r>
              <a:rPr lang="en-US" sz="1100" b="1" spc="250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ОТРАСЛЬ СЕГОДНЯ</a:t>
            </a:r>
            <a:endParaRPr lang="en-US" sz="1100" b="1" spc="250" dirty="0">
              <a:solidFill>
                <a:srgbClr val="0B2A45"/>
              </a:solidFill>
              <a:latin typeface="SB Sans Interface" panose="020B0503040504020204" pitchFamily="34" charset="-52"/>
            </a:endParaRPr>
          </a:p>
        </p:txBody>
      </p:sp>
      <p:sp>
        <p:nvSpPr>
          <p:cNvPr id="30" name="Text 4">
            <a:extLst>
              <a:ext uri="{FF2B5EF4-FFF2-40B4-BE49-F238E27FC236}">
                <a16:creationId xmlns:a16="http://schemas.microsoft.com/office/drawing/2014/main" xmlns="" id="{E68D6A5E-CD76-436C-BC1C-7B60E9392266}"/>
              </a:ext>
            </a:extLst>
          </p:cNvPr>
          <p:cNvSpPr/>
          <p:nvPr/>
        </p:nvSpPr>
        <p:spPr bwMode="auto">
          <a:xfrm>
            <a:off x="1486844" y="2185416"/>
            <a:ext cx="3094634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 lnSpcReduction="10000"/>
          </a:bodyPr>
          <a:lstStyle/>
          <a:p>
            <a:pPr marL="0" indent="0" algn="l">
              <a:buNone/>
              <a:defRPr/>
            </a:pPr>
            <a:r>
              <a:rPr lang="en-US" sz="8000" b="1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1</a:t>
            </a:r>
            <a:r>
              <a:rPr lang="ru-RU" sz="8000" b="1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12</a:t>
            </a:r>
            <a:endParaRPr lang="en-US" sz="8000" dirty="0">
              <a:solidFill>
                <a:srgbClr val="0B2A45"/>
              </a:solidFill>
              <a:latin typeface="SB Sans Interface" panose="020B0503040504020204" pitchFamily="34" charset="-52"/>
            </a:endParaRPr>
          </a:p>
        </p:txBody>
      </p:sp>
      <p:sp>
        <p:nvSpPr>
          <p:cNvPr id="31" name="Text 5">
            <a:extLst>
              <a:ext uri="{FF2B5EF4-FFF2-40B4-BE49-F238E27FC236}">
                <a16:creationId xmlns:a16="http://schemas.microsoft.com/office/drawing/2014/main" xmlns="" id="{6497D2E4-66C1-4251-861A-36F04B7AE387}"/>
              </a:ext>
            </a:extLst>
          </p:cNvPr>
          <p:cNvSpPr/>
          <p:nvPr/>
        </p:nvSpPr>
        <p:spPr bwMode="auto">
          <a:xfrm>
            <a:off x="1486844" y="3374136"/>
            <a:ext cx="309463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  <a:defRPr/>
            </a:pPr>
            <a:r>
              <a:rPr lang="en-US" sz="1600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турагентств</a:t>
            </a:r>
            <a:endParaRPr lang="en-US" sz="1600" dirty="0">
              <a:solidFill>
                <a:srgbClr val="0B2A45"/>
              </a:solidFill>
              <a:latin typeface="SB Sans Interface" panose="020B0503040504020204" pitchFamily="34" charset="-52"/>
            </a:endParaRPr>
          </a:p>
        </p:txBody>
      </p:sp>
      <p:sp>
        <p:nvSpPr>
          <p:cNvPr id="32" name="Text 7">
            <a:extLst>
              <a:ext uri="{FF2B5EF4-FFF2-40B4-BE49-F238E27FC236}">
                <a16:creationId xmlns:a16="http://schemas.microsoft.com/office/drawing/2014/main" xmlns="" id="{4F502F60-4142-4E40-8E80-E93BA747F744}"/>
              </a:ext>
            </a:extLst>
          </p:cNvPr>
          <p:cNvSpPr/>
          <p:nvPr/>
        </p:nvSpPr>
        <p:spPr bwMode="auto">
          <a:xfrm>
            <a:off x="4548530" y="2185416"/>
            <a:ext cx="3094634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Autofit/>
          </a:bodyPr>
          <a:lstStyle/>
          <a:p>
            <a:pPr marL="0" indent="0" algn="l">
              <a:buNone/>
              <a:defRPr/>
            </a:pPr>
            <a:r>
              <a:rPr lang="en-US" sz="8000" b="1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3</a:t>
            </a:r>
            <a:r>
              <a:rPr lang="ru-RU" sz="8000" b="1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7</a:t>
            </a:r>
            <a:endParaRPr lang="en-US" sz="8000" dirty="0">
              <a:latin typeface="SB Sans Interface" panose="020B0503040504020204" pitchFamily="34" charset="-52"/>
            </a:endParaRPr>
          </a:p>
        </p:txBody>
      </p:sp>
      <p:sp>
        <p:nvSpPr>
          <p:cNvPr id="33" name="Text 8">
            <a:extLst>
              <a:ext uri="{FF2B5EF4-FFF2-40B4-BE49-F238E27FC236}">
                <a16:creationId xmlns:a16="http://schemas.microsoft.com/office/drawing/2014/main" xmlns="" id="{92098382-3BA7-44BB-873C-FCBB80A48282}"/>
              </a:ext>
            </a:extLst>
          </p:cNvPr>
          <p:cNvSpPr/>
          <p:nvPr/>
        </p:nvSpPr>
        <p:spPr bwMode="auto">
          <a:xfrm>
            <a:off x="4548530" y="3374136"/>
            <a:ext cx="309463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  <a:defRPr/>
            </a:pPr>
            <a:r>
              <a:rPr lang="en-US" sz="1600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туроператоров</a:t>
            </a:r>
            <a:endParaRPr lang="en-US" sz="1600" dirty="0">
              <a:solidFill>
                <a:srgbClr val="0B2A45"/>
              </a:solidFill>
              <a:latin typeface="SB Sans Interface" panose="020B0503040504020204" pitchFamily="34" charset="-52"/>
            </a:endParaRPr>
          </a:p>
        </p:txBody>
      </p:sp>
      <p:sp>
        <p:nvSpPr>
          <p:cNvPr id="34" name="Text 10">
            <a:extLst>
              <a:ext uri="{FF2B5EF4-FFF2-40B4-BE49-F238E27FC236}">
                <a16:creationId xmlns:a16="http://schemas.microsoft.com/office/drawing/2014/main" xmlns="" id="{06A7CA99-AA9B-4AE6-A10E-64EBAA1AC675}"/>
              </a:ext>
            </a:extLst>
          </p:cNvPr>
          <p:cNvSpPr/>
          <p:nvPr/>
        </p:nvSpPr>
        <p:spPr bwMode="auto">
          <a:xfrm>
            <a:off x="7885988" y="2185416"/>
            <a:ext cx="5118812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 lnSpcReduction="10000"/>
          </a:bodyPr>
          <a:lstStyle/>
          <a:p>
            <a:pPr marL="0" indent="0" algn="l">
              <a:buNone/>
              <a:defRPr/>
            </a:pPr>
            <a:r>
              <a:rPr lang="ru-RU" sz="8000" b="1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153</a:t>
            </a:r>
            <a:endParaRPr lang="en-US" sz="8000" dirty="0">
              <a:latin typeface="SB Sans Interface" panose="020B0503040504020204" pitchFamily="34" charset="-52"/>
            </a:endParaRPr>
          </a:p>
        </p:txBody>
      </p:sp>
      <p:sp>
        <p:nvSpPr>
          <p:cNvPr id="35" name="Text 11">
            <a:extLst>
              <a:ext uri="{FF2B5EF4-FFF2-40B4-BE49-F238E27FC236}">
                <a16:creationId xmlns:a16="http://schemas.microsoft.com/office/drawing/2014/main" xmlns="" id="{8B4B7552-708F-4B83-9871-E737AFC1B4CF}"/>
              </a:ext>
            </a:extLst>
          </p:cNvPr>
          <p:cNvSpPr/>
          <p:nvPr/>
        </p:nvSpPr>
        <p:spPr bwMode="auto">
          <a:xfrm>
            <a:off x="7885989" y="3374136"/>
            <a:ext cx="309463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  <a:defRPr/>
            </a:pPr>
            <a:r>
              <a:rPr lang="en-US" sz="1600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гидов-экскурсоводов</a:t>
            </a:r>
            <a:endParaRPr lang="en-US" sz="1600" dirty="0">
              <a:solidFill>
                <a:srgbClr val="0B2A45"/>
              </a:solidFill>
              <a:latin typeface="SB Sans Interface" panose="020B0503040504020204" pitchFamily="34" charset="-52"/>
            </a:endParaRPr>
          </a:p>
        </p:txBody>
      </p:sp>
      <p:sp>
        <p:nvSpPr>
          <p:cNvPr id="36" name="Text 13">
            <a:extLst>
              <a:ext uri="{FF2B5EF4-FFF2-40B4-BE49-F238E27FC236}">
                <a16:creationId xmlns:a16="http://schemas.microsoft.com/office/drawing/2014/main" xmlns="" id="{34D406D1-6767-41FE-B332-792DBA4E7747}"/>
              </a:ext>
            </a:extLst>
          </p:cNvPr>
          <p:cNvSpPr/>
          <p:nvPr/>
        </p:nvSpPr>
        <p:spPr bwMode="auto">
          <a:xfrm>
            <a:off x="1486844" y="4242816"/>
            <a:ext cx="3094634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 lnSpcReduction="10000"/>
          </a:bodyPr>
          <a:lstStyle/>
          <a:p>
            <a:pPr marL="0" indent="0" algn="l">
              <a:buNone/>
              <a:defRPr/>
            </a:pPr>
            <a:r>
              <a:rPr lang="ru-RU" sz="8000" b="1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386</a:t>
            </a:r>
            <a:endParaRPr lang="en-US" sz="8000" dirty="0">
              <a:latin typeface="SB Sans Interface" panose="020B0503040504020204" pitchFamily="34" charset="-52"/>
            </a:endParaRPr>
          </a:p>
        </p:txBody>
      </p:sp>
      <p:sp>
        <p:nvSpPr>
          <p:cNvPr id="37" name="Text 14">
            <a:extLst>
              <a:ext uri="{FF2B5EF4-FFF2-40B4-BE49-F238E27FC236}">
                <a16:creationId xmlns:a16="http://schemas.microsoft.com/office/drawing/2014/main" xmlns="" id="{14EE8AE4-8579-4ADD-AD06-E5D3E4DEE843}"/>
              </a:ext>
            </a:extLst>
          </p:cNvPr>
          <p:cNvSpPr/>
          <p:nvPr/>
        </p:nvSpPr>
        <p:spPr bwMode="auto">
          <a:xfrm>
            <a:off x="1486844" y="5431536"/>
            <a:ext cx="309463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  <a:defRPr/>
            </a:pPr>
            <a:r>
              <a:rPr lang="ru-RU" sz="1600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действующих </a:t>
            </a:r>
            <a:r>
              <a:rPr lang="en-US" sz="1600" dirty="0" err="1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средств</a:t>
            </a:r>
            <a:r>
              <a:rPr lang="en-US" sz="1600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 </a:t>
            </a:r>
            <a:endParaRPr lang="ru-RU" sz="1600" dirty="0">
              <a:solidFill>
                <a:srgbClr val="0B2A45"/>
              </a:solidFill>
              <a:latin typeface="SB Sans Interface" panose="020B0503040504020204" pitchFamily="34" charset="-52"/>
              <a:ea typeface="Arial"/>
              <a:cs typeface="SB Sans Interface" panose="020B0503040504020204" pitchFamily="34" charset="-52"/>
            </a:endParaRPr>
          </a:p>
          <a:p>
            <a:pPr marL="0" indent="0" algn="l">
              <a:lnSpc>
                <a:spcPct val="105000"/>
              </a:lnSpc>
              <a:buNone/>
              <a:defRPr/>
            </a:pPr>
            <a:r>
              <a:rPr lang="en-US" sz="1600" dirty="0" err="1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размещения</a:t>
            </a:r>
            <a:endParaRPr lang="en-US" sz="1600" dirty="0">
              <a:solidFill>
                <a:srgbClr val="0B2A45"/>
              </a:solidFill>
              <a:latin typeface="SB Sans Interface" panose="020B0503040504020204" pitchFamily="34" charset="-52"/>
            </a:endParaRPr>
          </a:p>
        </p:txBody>
      </p:sp>
      <p:sp>
        <p:nvSpPr>
          <p:cNvPr id="38" name="Text 16">
            <a:extLst>
              <a:ext uri="{FF2B5EF4-FFF2-40B4-BE49-F238E27FC236}">
                <a16:creationId xmlns:a16="http://schemas.microsoft.com/office/drawing/2014/main" xmlns="" id="{5BD19CA7-DCAE-4401-92FF-7D488352FAC6}"/>
              </a:ext>
            </a:extLst>
          </p:cNvPr>
          <p:cNvSpPr/>
          <p:nvPr/>
        </p:nvSpPr>
        <p:spPr bwMode="auto">
          <a:xfrm>
            <a:off x="4548530" y="4242816"/>
            <a:ext cx="3094634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Autofit/>
          </a:bodyPr>
          <a:lstStyle/>
          <a:p>
            <a:pPr marL="0" indent="0" algn="l">
              <a:buNone/>
              <a:defRPr/>
            </a:pPr>
            <a:r>
              <a:rPr lang="en-US" sz="8000" b="1" dirty="0">
                <a:solidFill>
                  <a:srgbClr val="0B2A45"/>
                </a:solidFill>
                <a:latin typeface="SB Sans Interface" panose="020B0503040504020204" pitchFamily="34" charset="-52"/>
                <a:cs typeface="SB Sans Interface" panose="020B0503040504020204" pitchFamily="34" charset="-52"/>
              </a:rPr>
              <a:t>9538</a:t>
            </a:r>
            <a:endParaRPr lang="en-US" sz="8000" dirty="0">
              <a:latin typeface="SB Sans Interface" panose="020B0503040504020204" pitchFamily="34" charset="-52"/>
            </a:endParaRPr>
          </a:p>
        </p:txBody>
      </p:sp>
      <p:sp>
        <p:nvSpPr>
          <p:cNvPr id="39" name="Text 17">
            <a:extLst>
              <a:ext uri="{FF2B5EF4-FFF2-40B4-BE49-F238E27FC236}">
                <a16:creationId xmlns:a16="http://schemas.microsoft.com/office/drawing/2014/main" xmlns="" id="{B644A7E2-5F90-4294-82B3-75BF29E165EB}"/>
              </a:ext>
            </a:extLst>
          </p:cNvPr>
          <p:cNvSpPr/>
          <p:nvPr/>
        </p:nvSpPr>
        <p:spPr bwMode="auto">
          <a:xfrm>
            <a:off x="4548530" y="5431536"/>
            <a:ext cx="309463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  <a:defRPr/>
            </a:pPr>
            <a:r>
              <a:rPr lang="ru-RU" sz="1600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единиц</a:t>
            </a:r>
            <a:r>
              <a:rPr lang="en-US" sz="1600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 </a:t>
            </a:r>
            <a:r>
              <a:rPr lang="ru-RU" sz="1600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номерного </a:t>
            </a:r>
            <a:r>
              <a:rPr lang="en-US" sz="1600" dirty="0" err="1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фонда</a:t>
            </a:r>
            <a:endParaRPr lang="en-US" sz="1600" dirty="0">
              <a:solidFill>
                <a:srgbClr val="0B2A45"/>
              </a:solidFill>
              <a:latin typeface="SB Sans Interface" panose="020B0503040504020204" pitchFamily="34" charset="-52"/>
            </a:endParaRPr>
          </a:p>
        </p:txBody>
      </p:sp>
      <p:sp>
        <p:nvSpPr>
          <p:cNvPr id="40" name="Text 19">
            <a:extLst>
              <a:ext uri="{FF2B5EF4-FFF2-40B4-BE49-F238E27FC236}">
                <a16:creationId xmlns:a16="http://schemas.microsoft.com/office/drawing/2014/main" xmlns="" id="{C5277BB3-FA38-4981-BA60-C1A3AD29D965}"/>
              </a:ext>
            </a:extLst>
          </p:cNvPr>
          <p:cNvSpPr/>
          <p:nvPr/>
        </p:nvSpPr>
        <p:spPr bwMode="auto">
          <a:xfrm>
            <a:off x="7885988" y="4242816"/>
            <a:ext cx="3485123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Autofit/>
          </a:bodyPr>
          <a:lstStyle/>
          <a:p>
            <a:pPr marL="0" indent="0" algn="l">
              <a:buNone/>
              <a:defRPr/>
            </a:pPr>
            <a:r>
              <a:rPr lang="en-US" sz="8000" b="1" dirty="0">
                <a:solidFill>
                  <a:schemeClr val="accent5">
                    <a:lumMod val="75000"/>
                  </a:schemeClr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&gt;</a:t>
            </a:r>
            <a:r>
              <a:rPr lang="en-US" sz="8000" b="1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3000</a:t>
            </a:r>
            <a:endParaRPr lang="en-US" sz="8000" dirty="0">
              <a:latin typeface="SB Sans Interface" panose="020B0503040504020204" pitchFamily="34" charset="-52"/>
            </a:endParaRPr>
          </a:p>
        </p:txBody>
      </p:sp>
      <p:sp>
        <p:nvSpPr>
          <p:cNvPr id="41" name="Text 20">
            <a:extLst>
              <a:ext uri="{FF2B5EF4-FFF2-40B4-BE49-F238E27FC236}">
                <a16:creationId xmlns:a16="http://schemas.microsoft.com/office/drawing/2014/main" xmlns="" id="{E95673B7-3954-4250-A6FD-C9B5EABFA3CD}"/>
              </a:ext>
            </a:extLst>
          </p:cNvPr>
          <p:cNvSpPr/>
          <p:nvPr/>
        </p:nvSpPr>
        <p:spPr bwMode="auto">
          <a:xfrm>
            <a:off x="7885989" y="5431536"/>
            <a:ext cx="309463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  <a:defRPr/>
            </a:pPr>
            <a:r>
              <a:rPr lang="en-US" sz="1600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человек </a:t>
            </a:r>
            <a:r>
              <a:rPr lang="en-US" sz="1600" dirty="0" err="1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занято</a:t>
            </a:r>
            <a:r>
              <a:rPr lang="en-US" sz="1600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 в </a:t>
            </a:r>
            <a:r>
              <a:rPr lang="en-US" sz="1600" dirty="0" err="1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туризме</a:t>
            </a:r>
            <a:endParaRPr lang="en-US" sz="1600" dirty="0">
              <a:solidFill>
                <a:srgbClr val="0B2A45"/>
              </a:solidFill>
              <a:latin typeface="SB Sans Interface" panose="020B0503040504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7763177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7FFE34EC-E925-4CBC-9B58-EA3E876707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84" r="3718" b="20486"/>
          <a:stretch/>
        </p:blipFill>
        <p:spPr>
          <a:xfrm>
            <a:off x="10159068" y="1"/>
            <a:ext cx="2032932" cy="3522499"/>
          </a:xfrm>
          <a:prstGeom prst="rect">
            <a:avLst/>
          </a:prstGeom>
        </p:spPr>
      </p:pic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xmlns="" id="{BA7E2308-F8ED-4CA8-B2CE-816BD5D36A11}"/>
              </a:ext>
            </a:extLst>
          </p:cNvPr>
          <p:cNvSpPr/>
          <p:nvPr/>
        </p:nvSpPr>
        <p:spPr bwMode="auto">
          <a:xfrm>
            <a:off x="804673" y="2246947"/>
            <a:ext cx="7242047" cy="4206240"/>
          </a:xfrm>
          <a:prstGeom prst="roundRect">
            <a:avLst>
              <a:gd name="adj" fmla="val 6026"/>
            </a:avLst>
          </a:prstGeom>
          <a:gradFill>
            <a:gsLst>
              <a:gs pos="0">
                <a:schemeClr val="bg1"/>
              </a:gs>
              <a:gs pos="100000">
                <a:schemeClr val="bg1">
                  <a:alpha val="63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>
              <a:latin typeface="SB Sans Interface" panose="020B0503040504020204" pitchFamily="34" charset="-52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7B839001-AAEC-4E22-855C-C29E71C44337}"/>
              </a:ext>
            </a:extLst>
          </p:cNvPr>
          <p:cNvSpPr txBox="1"/>
          <p:nvPr/>
        </p:nvSpPr>
        <p:spPr>
          <a:xfrm>
            <a:off x="640080" y="1006251"/>
            <a:ext cx="7816814" cy="98488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indent="0">
              <a:buNone/>
              <a:defRPr/>
            </a:pPr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ТУРПОТОК ИЗ РЕГИОНОВ РОССИИ</a:t>
            </a:r>
          </a:p>
          <a:p>
            <a:pPr marL="0" indent="0">
              <a:buNone/>
              <a:defRPr/>
            </a:pPr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ВЫРОС В 2,5 РАЗА ЗА ПЯТЬ ЛЕТ</a:t>
            </a:r>
          </a:p>
        </p:txBody>
      </p:sp>
      <p:sp>
        <p:nvSpPr>
          <p:cNvPr id="29" name="Text 0">
            <a:extLst>
              <a:ext uri="{FF2B5EF4-FFF2-40B4-BE49-F238E27FC236}">
                <a16:creationId xmlns:a16="http://schemas.microsoft.com/office/drawing/2014/main" xmlns="" id="{1B1007C7-4813-4D67-8DA3-FE4D38F42C1F}"/>
              </a:ext>
            </a:extLst>
          </p:cNvPr>
          <p:cNvSpPr/>
          <p:nvPr/>
        </p:nvSpPr>
        <p:spPr bwMode="auto">
          <a:xfrm>
            <a:off x="640080" y="367495"/>
            <a:ext cx="5118555" cy="360000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  <a:ln/>
        </p:spPr>
        <p:txBody>
          <a:bodyPr wrap="square" rtlCol="0" anchor="ctr"/>
          <a:lstStyle/>
          <a:p>
            <a:pPr marL="0" indent="0" algn="ctr">
              <a:buNone/>
              <a:defRPr/>
            </a:pPr>
            <a:r>
              <a:rPr lang="ru-RU" sz="1100" b="1" spc="250" dirty="0">
                <a:solidFill>
                  <a:schemeClr val="accent5">
                    <a:lumMod val="50000"/>
                  </a:schemeClr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ДИНАМИКА ТУРПОТОКА · ВНУТРЕННИЙ РЫНОК</a:t>
            </a:r>
          </a:p>
        </p:txBody>
      </p:sp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xmlns="" id="{BEB6D673-E24D-4173-98BD-55C3902C9A4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6459742"/>
              </p:ext>
            </p:extLst>
          </p:nvPr>
        </p:nvGraphicFramePr>
        <p:xfrm>
          <a:off x="640080" y="1968191"/>
          <a:ext cx="7406640" cy="4206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xmlns="" id="{2423F80C-47FC-4159-A347-C2775A294878}"/>
              </a:ext>
            </a:extLst>
          </p:cNvPr>
          <p:cNvSpPr/>
          <p:nvPr/>
        </p:nvSpPr>
        <p:spPr bwMode="auto">
          <a:xfrm>
            <a:off x="8345714" y="2510287"/>
            <a:ext cx="2971574" cy="1684342"/>
          </a:xfrm>
          <a:prstGeom prst="roundRect">
            <a:avLst>
              <a:gd name="adj" fmla="val 13478"/>
            </a:avLst>
          </a:prstGeom>
          <a:solidFill>
            <a:srgbClr val="0B2A45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>
              <a:latin typeface="SB Sans Interface" panose="020B0503040504020204" pitchFamily="34" charset="-52"/>
            </a:endParaRPr>
          </a:p>
        </p:txBody>
      </p:sp>
      <p:sp>
        <p:nvSpPr>
          <p:cNvPr id="27" name="Text 4">
            <a:extLst>
              <a:ext uri="{FF2B5EF4-FFF2-40B4-BE49-F238E27FC236}">
                <a16:creationId xmlns:a16="http://schemas.microsoft.com/office/drawing/2014/main" xmlns="" id="{64C8F0D5-531D-48AF-AE39-5E0CA164EE83}"/>
              </a:ext>
            </a:extLst>
          </p:cNvPr>
          <p:cNvSpPr/>
          <p:nvPr/>
        </p:nvSpPr>
        <p:spPr bwMode="auto">
          <a:xfrm>
            <a:off x="8606974" y="2328000"/>
            <a:ext cx="3094634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marL="0" indent="0" algn="l">
              <a:buNone/>
              <a:defRPr/>
            </a:pPr>
            <a:r>
              <a:rPr lang="en-US" sz="6400" b="1" dirty="0">
                <a:solidFill>
                  <a:schemeClr val="bg1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+68%</a:t>
            </a:r>
          </a:p>
        </p:txBody>
      </p:sp>
      <p:sp>
        <p:nvSpPr>
          <p:cNvPr id="42" name="Text 5">
            <a:extLst>
              <a:ext uri="{FF2B5EF4-FFF2-40B4-BE49-F238E27FC236}">
                <a16:creationId xmlns:a16="http://schemas.microsoft.com/office/drawing/2014/main" xmlns="" id="{BAC38503-FABE-4E61-BD5C-ED73D67E1E81}"/>
              </a:ext>
            </a:extLst>
          </p:cNvPr>
          <p:cNvSpPr/>
          <p:nvPr/>
        </p:nvSpPr>
        <p:spPr bwMode="auto">
          <a:xfrm>
            <a:off x="8606974" y="3516720"/>
            <a:ext cx="21707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  <a:defRPr/>
            </a:pPr>
            <a:r>
              <a:rPr lang="ru-RU" sz="1600" dirty="0">
                <a:solidFill>
                  <a:schemeClr val="bg1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рост турпотока 2025 к 2019 году</a:t>
            </a:r>
          </a:p>
        </p:txBody>
      </p:sp>
      <p:sp>
        <p:nvSpPr>
          <p:cNvPr id="45" name="Прямоугольник: скругленные углы 44">
            <a:extLst>
              <a:ext uri="{FF2B5EF4-FFF2-40B4-BE49-F238E27FC236}">
                <a16:creationId xmlns:a16="http://schemas.microsoft.com/office/drawing/2014/main" xmlns="" id="{887E2F50-7014-4021-940B-59BBF6BBC6EA}"/>
              </a:ext>
            </a:extLst>
          </p:cNvPr>
          <p:cNvSpPr/>
          <p:nvPr/>
        </p:nvSpPr>
        <p:spPr bwMode="auto">
          <a:xfrm>
            <a:off x="8345714" y="4380850"/>
            <a:ext cx="2971574" cy="1656000"/>
          </a:xfrm>
          <a:prstGeom prst="roundRect">
            <a:avLst>
              <a:gd name="adj" fmla="val 13478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>
              <a:latin typeface="SB Sans Interface" panose="020B0503040504020204" pitchFamily="34" charset="-52"/>
            </a:endParaRPr>
          </a:p>
        </p:txBody>
      </p:sp>
      <p:sp>
        <p:nvSpPr>
          <p:cNvPr id="46" name="Text 4">
            <a:extLst>
              <a:ext uri="{FF2B5EF4-FFF2-40B4-BE49-F238E27FC236}">
                <a16:creationId xmlns:a16="http://schemas.microsoft.com/office/drawing/2014/main" xmlns="" id="{FD79F4A2-64B0-4A18-B0CD-4A87EADF44E7}"/>
              </a:ext>
            </a:extLst>
          </p:cNvPr>
          <p:cNvSpPr/>
          <p:nvPr/>
        </p:nvSpPr>
        <p:spPr bwMode="auto">
          <a:xfrm>
            <a:off x="8606974" y="4194629"/>
            <a:ext cx="3094634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marL="0" indent="0" algn="l">
              <a:buNone/>
              <a:defRPr/>
            </a:pPr>
            <a:r>
              <a:rPr lang="en-US" sz="6400" b="1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682,6</a:t>
            </a:r>
          </a:p>
        </p:txBody>
      </p:sp>
      <p:sp>
        <p:nvSpPr>
          <p:cNvPr id="47" name="Text 5">
            <a:extLst>
              <a:ext uri="{FF2B5EF4-FFF2-40B4-BE49-F238E27FC236}">
                <a16:creationId xmlns:a16="http://schemas.microsoft.com/office/drawing/2014/main" xmlns="" id="{647AA951-88F6-4958-B663-531FF691A8E1}"/>
              </a:ext>
            </a:extLst>
          </p:cNvPr>
          <p:cNvSpPr/>
          <p:nvPr/>
        </p:nvSpPr>
        <p:spPr bwMode="auto">
          <a:xfrm>
            <a:off x="8606974" y="5369558"/>
            <a:ext cx="2558787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  <a:defRPr/>
            </a:pPr>
            <a:r>
              <a:rPr lang="ru-RU" sz="1600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тыс. поездок из регионов РФ в 2025 году</a:t>
            </a:r>
          </a:p>
        </p:txBody>
      </p:sp>
    </p:spTree>
    <p:extLst>
      <p:ext uri="{BB962C8B-B14F-4D97-AF65-F5344CB8AC3E}">
        <p14:creationId xmlns:p14="http://schemas.microsoft.com/office/powerpoint/2010/main" val="4560860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7AFE56BD-1114-4A76-8E28-C0C83E0F8B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84" r="3718" b="20486"/>
          <a:stretch/>
        </p:blipFill>
        <p:spPr>
          <a:xfrm>
            <a:off x="10159068" y="1"/>
            <a:ext cx="2032932" cy="3522499"/>
          </a:xfrm>
          <a:prstGeom prst="rect">
            <a:avLst/>
          </a:prstGeom>
        </p:spPr>
      </p:pic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xmlns="" id="{BA7E2308-F8ED-4CA8-B2CE-816BD5D36A11}"/>
              </a:ext>
            </a:extLst>
          </p:cNvPr>
          <p:cNvSpPr/>
          <p:nvPr/>
        </p:nvSpPr>
        <p:spPr bwMode="auto">
          <a:xfrm>
            <a:off x="804673" y="2246947"/>
            <a:ext cx="7242047" cy="4206240"/>
          </a:xfrm>
          <a:prstGeom prst="roundRect">
            <a:avLst>
              <a:gd name="adj" fmla="val 6026"/>
            </a:avLst>
          </a:prstGeom>
          <a:gradFill>
            <a:gsLst>
              <a:gs pos="0">
                <a:schemeClr val="bg1"/>
              </a:gs>
              <a:gs pos="100000">
                <a:schemeClr val="bg1">
                  <a:alpha val="63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>
              <a:latin typeface="SB Sans Interface" panose="020B0503040504020204" pitchFamily="34" charset="-52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7B839001-AAEC-4E22-855C-C29E71C44337}"/>
              </a:ext>
            </a:extLst>
          </p:cNvPr>
          <p:cNvSpPr txBox="1"/>
          <p:nvPr/>
        </p:nvSpPr>
        <p:spPr>
          <a:xfrm>
            <a:off x="804673" y="932765"/>
            <a:ext cx="7816814" cy="98488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indent="0">
              <a:buNone/>
              <a:defRPr/>
            </a:pPr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ВЪЕЗДНОЙ ТУРПОТОК</a:t>
            </a:r>
            <a:endParaRPr lang="en-US" sz="3200" b="1" dirty="0">
              <a:solidFill>
                <a:schemeClr val="accent2">
                  <a:lumMod val="75000"/>
                </a:schemeClr>
              </a:solidFill>
              <a:latin typeface="SB Sans Interface" panose="020B0503040504020204" pitchFamily="34" charset="-52"/>
              <a:ea typeface="Arial"/>
              <a:cs typeface="SB Sans Interface" panose="020B0503040504020204" pitchFamily="34" charset="-52"/>
            </a:endParaRPr>
          </a:p>
          <a:p>
            <a:pPr marL="0" indent="0">
              <a:buNone/>
              <a:defRPr/>
            </a:pPr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ВЫРОС В 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5</a:t>
            </a:r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 РАЗ ЗА ПЯТЬ ЛЕТ</a:t>
            </a:r>
          </a:p>
        </p:txBody>
      </p:sp>
      <p:sp>
        <p:nvSpPr>
          <p:cNvPr id="29" name="Text 0">
            <a:extLst>
              <a:ext uri="{FF2B5EF4-FFF2-40B4-BE49-F238E27FC236}">
                <a16:creationId xmlns:a16="http://schemas.microsoft.com/office/drawing/2014/main" xmlns="" id="{1B1007C7-4813-4D67-8DA3-FE4D38F42C1F}"/>
              </a:ext>
            </a:extLst>
          </p:cNvPr>
          <p:cNvSpPr/>
          <p:nvPr/>
        </p:nvSpPr>
        <p:spPr bwMode="auto">
          <a:xfrm>
            <a:off x="803274" y="423994"/>
            <a:ext cx="5495926" cy="360000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  <a:ln/>
        </p:spPr>
        <p:txBody>
          <a:bodyPr wrap="square" rtlCol="0" anchor="ctr"/>
          <a:lstStyle/>
          <a:p>
            <a:pPr marL="0" indent="0" algn="ctr">
              <a:buNone/>
              <a:defRPr/>
            </a:pPr>
            <a:r>
              <a:rPr lang="ru-RU" sz="1100" b="1" spc="250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ДИНАМИКА ТУРПОТОКА · ИНОСТРАННЫЕ ТУРИСТЫ</a:t>
            </a:r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xmlns="" id="{2423F80C-47FC-4159-A347-C2775A294878}"/>
              </a:ext>
            </a:extLst>
          </p:cNvPr>
          <p:cNvSpPr/>
          <p:nvPr/>
        </p:nvSpPr>
        <p:spPr bwMode="auto">
          <a:xfrm>
            <a:off x="8345714" y="2566123"/>
            <a:ext cx="2971574" cy="1800000"/>
          </a:xfrm>
          <a:prstGeom prst="roundRect">
            <a:avLst>
              <a:gd name="adj" fmla="val 13478"/>
            </a:avLst>
          </a:prstGeom>
          <a:solidFill>
            <a:srgbClr val="0B2A45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>
              <a:latin typeface="SB Sans Interface" panose="020B0503040504020204" pitchFamily="34" charset="-52"/>
            </a:endParaRPr>
          </a:p>
        </p:txBody>
      </p:sp>
      <p:sp>
        <p:nvSpPr>
          <p:cNvPr id="27" name="Text 4">
            <a:extLst>
              <a:ext uri="{FF2B5EF4-FFF2-40B4-BE49-F238E27FC236}">
                <a16:creationId xmlns:a16="http://schemas.microsoft.com/office/drawing/2014/main" xmlns="" id="{64C8F0D5-531D-48AF-AE39-5E0CA164EE83}"/>
              </a:ext>
            </a:extLst>
          </p:cNvPr>
          <p:cNvSpPr/>
          <p:nvPr/>
        </p:nvSpPr>
        <p:spPr bwMode="auto">
          <a:xfrm>
            <a:off x="8476488" y="2609914"/>
            <a:ext cx="2840800" cy="948899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Autofit/>
          </a:bodyPr>
          <a:lstStyle/>
          <a:p>
            <a:pPr marL="0" indent="0" algn="l">
              <a:buNone/>
              <a:defRPr/>
            </a:pPr>
            <a:r>
              <a:rPr lang="en-US" sz="6000" b="1" dirty="0">
                <a:solidFill>
                  <a:schemeClr val="bg1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+92,3%</a:t>
            </a:r>
          </a:p>
        </p:txBody>
      </p:sp>
      <p:sp>
        <p:nvSpPr>
          <p:cNvPr id="42" name="Text 5">
            <a:extLst>
              <a:ext uri="{FF2B5EF4-FFF2-40B4-BE49-F238E27FC236}">
                <a16:creationId xmlns:a16="http://schemas.microsoft.com/office/drawing/2014/main" xmlns="" id="{BAC38503-FABE-4E61-BD5C-ED73D67E1E81}"/>
              </a:ext>
            </a:extLst>
          </p:cNvPr>
          <p:cNvSpPr/>
          <p:nvPr/>
        </p:nvSpPr>
        <p:spPr bwMode="auto">
          <a:xfrm>
            <a:off x="8606974" y="3590586"/>
            <a:ext cx="24816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  <a:defRPr/>
            </a:pPr>
            <a:r>
              <a:rPr lang="ru-RU" sz="1600" dirty="0">
                <a:solidFill>
                  <a:schemeClr val="bg1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рост въездного турпотока, 202</a:t>
            </a:r>
            <a:r>
              <a:rPr lang="en-US" sz="1600" dirty="0">
                <a:solidFill>
                  <a:schemeClr val="bg1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2</a:t>
            </a:r>
            <a:r>
              <a:rPr lang="ru-RU" sz="1600" dirty="0">
                <a:solidFill>
                  <a:schemeClr val="bg1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→2025</a:t>
            </a:r>
          </a:p>
        </p:txBody>
      </p:sp>
      <p:sp>
        <p:nvSpPr>
          <p:cNvPr id="45" name="Прямоугольник: скругленные углы 44">
            <a:extLst>
              <a:ext uri="{FF2B5EF4-FFF2-40B4-BE49-F238E27FC236}">
                <a16:creationId xmlns:a16="http://schemas.microsoft.com/office/drawing/2014/main" xmlns="" id="{887E2F50-7014-4021-940B-59BBF6BBC6EA}"/>
              </a:ext>
            </a:extLst>
          </p:cNvPr>
          <p:cNvSpPr/>
          <p:nvPr/>
        </p:nvSpPr>
        <p:spPr bwMode="auto">
          <a:xfrm>
            <a:off x="8345714" y="4496197"/>
            <a:ext cx="2971574" cy="1800000"/>
          </a:xfrm>
          <a:prstGeom prst="roundRect">
            <a:avLst>
              <a:gd name="adj" fmla="val 13478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>
              <a:latin typeface="SB Sans Interface" panose="020B0503040504020204" pitchFamily="34" charset="-52"/>
            </a:endParaRPr>
          </a:p>
        </p:txBody>
      </p:sp>
      <p:sp>
        <p:nvSpPr>
          <p:cNvPr id="46" name="Text 4">
            <a:extLst>
              <a:ext uri="{FF2B5EF4-FFF2-40B4-BE49-F238E27FC236}">
                <a16:creationId xmlns:a16="http://schemas.microsoft.com/office/drawing/2014/main" xmlns="" id="{FD79F4A2-64B0-4A18-B0CD-4A87EADF44E7}"/>
              </a:ext>
            </a:extLst>
          </p:cNvPr>
          <p:cNvSpPr/>
          <p:nvPr/>
        </p:nvSpPr>
        <p:spPr bwMode="auto">
          <a:xfrm>
            <a:off x="8606974" y="4520933"/>
            <a:ext cx="2710314" cy="1059505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Autofit/>
          </a:bodyPr>
          <a:lstStyle/>
          <a:p>
            <a:pPr marL="0" indent="0" algn="l">
              <a:buNone/>
              <a:defRPr/>
            </a:pPr>
            <a:r>
              <a:rPr lang="en-US" sz="6400" b="1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31176</a:t>
            </a:r>
          </a:p>
        </p:txBody>
      </p:sp>
      <p:sp>
        <p:nvSpPr>
          <p:cNvPr id="47" name="Text 5">
            <a:extLst>
              <a:ext uri="{FF2B5EF4-FFF2-40B4-BE49-F238E27FC236}">
                <a16:creationId xmlns:a16="http://schemas.microsoft.com/office/drawing/2014/main" xmlns="" id="{647AA951-88F6-4958-B663-531FF691A8E1}"/>
              </a:ext>
            </a:extLst>
          </p:cNvPr>
          <p:cNvSpPr/>
          <p:nvPr/>
        </p:nvSpPr>
        <p:spPr bwMode="auto">
          <a:xfrm>
            <a:off x="8606974" y="5527632"/>
            <a:ext cx="2351313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  <a:defRPr/>
            </a:pPr>
            <a:r>
              <a:rPr lang="ru-RU" sz="1600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иностранных туристов в 2025 году</a:t>
            </a:r>
          </a:p>
        </p:txBody>
      </p:sp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xmlns="" id="{88EAA0C8-C9C4-4998-99C1-A4C000F8C23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82440234"/>
              </p:ext>
            </p:extLst>
          </p:nvPr>
        </p:nvGraphicFramePr>
        <p:xfrm>
          <a:off x="1103394" y="2641599"/>
          <a:ext cx="6858000" cy="37108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4" name="Text 0">
            <a:extLst>
              <a:ext uri="{FF2B5EF4-FFF2-40B4-BE49-F238E27FC236}">
                <a16:creationId xmlns:a16="http://schemas.microsoft.com/office/drawing/2014/main" xmlns="" id="{45FC3015-0996-4FDF-ACF9-9C41F51BD045}"/>
              </a:ext>
            </a:extLst>
          </p:cNvPr>
          <p:cNvSpPr/>
          <p:nvPr/>
        </p:nvSpPr>
        <p:spPr bwMode="auto">
          <a:xfrm>
            <a:off x="7267412" y="448085"/>
            <a:ext cx="2971574" cy="1521385"/>
          </a:xfrm>
          <a:prstGeom prst="roundRect">
            <a:avLst>
              <a:gd name="adj" fmla="val 18254"/>
            </a:avLst>
          </a:prstGeom>
          <a:noFill/>
          <a:ln>
            <a:solidFill>
              <a:srgbClr val="FFC000"/>
            </a:solidFill>
          </a:ln>
        </p:spPr>
        <p:txBody>
          <a:bodyPr wrap="square" rtlCol="0" anchor="ctr"/>
          <a:lstStyle/>
          <a:p>
            <a:pPr marL="0" indent="0" algn="l">
              <a:lnSpc>
                <a:spcPct val="105000"/>
              </a:lnSpc>
              <a:buNone/>
              <a:defRPr/>
            </a:pPr>
            <a:r>
              <a:rPr lang="ru-RU" sz="2000" b="1" dirty="0">
                <a:solidFill>
                  <a:srgbClr val="0B2A45"/>
                </a:solidFill>
                <a:latin typeface="SB Sans Interface" panose="020B0503040504020204" pitchFamily="34" charset="-52"/>
                <a:cs typeface="SB Sans Interface" panose="020B0503040504020204" pitchFamily="34" charset="-52"/>
              </a:rPr>
              <a:t>МОНГОЛИЯ И КИТАЙ </a:t>
            </a:r>
            <a:r>
              <a:rPr lang="ru-RU" sz="1600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— основные страны въезда.</a:t>
            </a:r>
          </a:p>
        </p:txBody>
      </p:sp>
    </p:spTree>
    <p:extLst>
      <p:ext uri="{BB962C8B-B14F-4D97-AF65-F5344CB8AC3E}">
        <p14:creationId xmlns:p14="http://schemas.microsoft.com/office/powerpoint/2010/main" val="32810070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xmlns="" id="{BA7E2308-F8ED-4CA8-B2CE-816BD5D36A11}"/>
              </a:ext>
            </a:extLst>
          </p:cNvPr>
          <p:cNvSpPr/>
          <p:nvPr/>
        </p:nvSpPr>
        <p:spPr bwMode="auto">
          <a:xfrm>
            <a:off x="804673" y="1713296"/>
            <a:ext cx="5102641" cy="4739891"/>
          </a:xfrm>
          <a:prstGeom prst="roundRect">
            <a:avLst>
              <a:gd name="adj" fmla="val 6026"/>
            </a:avLst>
          </a:prstGeom>
          <a:gradFill>
            <a:gsLst>
              <a:gs pos="0">
                <a:schemeClr val="bg1"/>
              </a:gs>
              <a:gs pos="100000">
                <a:schemeClr val="bg1">
                  <a:alpha val="63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>
              <a:latin typeface="SB Sans Interface" panose="020B0503040504020204" pitchFamily="34" charset="-52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7B839001-AAEC-4E22-855C-C29E71C44337}"/>
              </a:ext>
            </a:extLst>
          </p:cNvPr>
          <p:cNvSpPr txBox="1"/>
          <p:nvPr/>
        </p:nvSpPr>
        <p:spPr>
          <a:xfrm>
            <a:off x="804672" y="932765"/>
            <a:ext cx="10512615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indent="0">
              <a:buNone/>
              <a:defRPr/>
            </a:pPr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ЭКОНОМИКА ТУРИЗМА РАСТЁТ</a:t>
            </a:r>
          </a:p>
        </p:txBody>
      </p:sp>
      <p:sp>
        <p:nvSpPr>
          <p:cNvPr id="29" name="Text 0">
            <a:extLst>
              <a:ext uri="{FF2B5EF4-FFF2-40B4-BE49-F238E27FC236}">
                <a16:creationId xmlns:a16="http://schemas.microsoft.com/office/drawing/2014/main" xmlns="" id="{1B1007C7-4813-4D67-8DA3-FE4D38F42C1F}"/>
              </a:ext>
            </a:extLst>
          </p:cNvPr>
          <p:cNvSpPr/>
          <p:nvPr/>
        </p:nvSpPr>
        <p:spPr bwMode="auto">
          <a:xfrm>
            <a:off x="803274" y="423994"/>
            <a:ext cx="3043013" cy="360000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  <a:ln/>
        </p:spPr>
        <p:txBody>
          <a:bodyPr wrap="square" rtlCol="0" anchor="ctr"/>
          <a:lstStyle/>
          <a:p>
            <a:pPr marL="0" indent="0" algn="ctr">
              <a:buNone/>
              <a:defRPr/>
            </a:pPr>
            <a:r>
              <a:rPr lang="ru-RU" sz="1100" b="1" spc="250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ЭКОНОМИЧЕСКИЙ ЭФФЕКТ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xmlns="" id="{206C3DFC-A6BD-48F5-A40C-CC36CA29ADCF}"/>
              </a:ext>
            </a:extLst>
          </p:cNvPr>
          <p:cNvSpPr/>
          <p:nvPr/>
        </p:nvSpPr>
        <p:spPr bwMode="auto">
          <a:xfrm>
            <a:off x="6214646" y="1713297"/>
            <a:ext cx="5102641" cy="3442904"/>
          </a:xfrm>
          <a:prstGeom prst="roundRect">
            <a:avLst>
              <a:gd name="adj" fmla="val 6026"/>
            </a:avLst>
          </a:prstGeom>
          <a:gradFill>
            <a:gsLst>
              <a:gs pos="0">
                <a:schemeClr val="bg1"/>
              </a:gs>
              <a:gs pos="100000">
                <a:schemeClr val="bg1">
                  <a:alpha val="63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>
              <a:latin typeface="SB Sans Interface" panose="020B0503040504020204" pitchFamily="34" charset="-52"/>
            </a:endParaRPr>
          </a:p>
        </p:txBody>
      </p:sp>
      <p:sp>
        <p:nvSpPr>
          <p:cNvPr id="16" name="Text 5">
            <a:extLst>
              <a:ext uri="{FF2B5EF4-FFF2-40B4-BE49-F238E27FC236}">
                <a16:creationId xmlns:a16="http://schemas.microsoft.com/office/drawing/2014/main" xmlns="" id="{69FFF8AD-E165-4D1B-BCA9-3EB0C7662B57}"/>
              </a:ext>
            </a:extLst>
          </p:cNvPr>
          <p:cNvSpPr/>
          <p:nvPr/>
        </p:nvSpPr>
        <p:spPr bwMode="auto">
          <a:xfrm>
            <a:off x="1123987" y="1896176"/>
            <a:ext cx="3651213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  <a:defRPr/>
            </a:pPr>
            <a:r>
              <a:rPr lang="ru-RU" sz="1600" b="1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Объём платных туристских услуг, млн руб.</a:t>
            </a:r>
          </a:p>
        </p:txBody>
      </p:sp>
      <p:sp>
        <p:nvSpPr>
          <p:cNvPr id="17" name="Text 5">
            <a:extLst>
              <a:ext uri="{FF2B5EF4-FFF2-40B4-BE49-F238E27FC236}">
                <a16:creationId xmlns:a16="http://schemas.microsoft.com/office/drawing/2014/main" xmlns="" id="{C1C8F237-FF7D-48FD-B649-9FE44455AB97}"/>
              </a:ext>
            </a:extLst>
          </p:cNvPr>
          <p:cNvSpPr/>
          <p:nvPr/>
        </p:nvSpPr>
        <p:spPr bwMode="auto">
          <a:xfrm>
            <a:off x="6533961" y="1896176"/>
            <a:ext cx="42936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  <a:defRPr/>
            </a:pPr>
            <a:r>
              <a:rPr lang="ru-RU" sz="1600" b="1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Поступления в консолидированный бюджет, млн руб.</a:t>
            </a:r>
          </a:p>
        </p:txBody>
      </p:sp>
      <p:graphicFrame>
        <p:nvGraphicFramePr>
          <p:cNvPr id="18" name="Диаграмма 17">
            <a:extLst>
              <a:ext uri="{FF2B5EF4-FFF2-40B4-BE49-F238E27FC236}">
                <a16:creationId xmlns:a16="http://schemas.microsoft.com/office/drawing/2014/main" xmlns="" id="{F04DF5E1-C858-4DEC-8BB8-823576F6F4B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2562645"/>
              </p:ext>
            </p:extLst>
          </p:nvPr>
        </p:nvGraphicFramePr>
        <p:xfrm>
          <a:off x="889227" y="2057400"/>
          <a:ext cx="4914807" cy="3794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9" name="Диаграмма 18">
            <a:extLst>
              <a:ext uri="{FF2B5EF4-FFF2-40B4-BE49-F238E27FC236}">
                <a16:creationId xmlns:a16="http://schemas.microsoft.com/office/drawing/2014/main" xmlns="" id="{278F32CC-84ED-449F-A9AA-200BBE13F8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8857615"/>
              </p:ext>
            </p:extLst>
          </p:nvPr>
        </p:nvGraphicFramePr>
        <p:xfrm>
          <a:off x="6172200" y="2444816"/>
          <a:ext cx="5130573" cy="24929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xmlns="" id="{5B4AD119-C008-411A-AD5B-C6E87831A353}"/>
              </a:ext>
            </a:extLst>
          </p:cNvPr>
          <p:cNvSpPr/>
          <p:nvPr/>
        </p:nvSpPr>
        <p:spPr bwMode="auto">
          <a:xfrm>
            <a:off x="6172200" y="5382734"/>
            <a:ext cx="5145088" cy="1070453"/>
          </a:xfrm>
          <a:prstGeom prst="roundRect">
            <a:avLst>
              <a:gd name="adj" fmla="val 22597"/>
            </a:avLst>
          </a:prstGeom>
          <a:solidFill>
            <a:srgbClr val="0B2A45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>
              <a:latin typeface="SB Sans Interface" panose="020B0503040504020204" pitchFamily="34" charset="-52"/>
            </a:endParaRPr>
          </a:p>
        </p:txBody>
      </p:sp>
      <p:sp>
        <p:nvSpPr>
          <p:cNvPr id="21" name="Text 4">
            <a:extLst>
              <a:ext uri="{FF2B5EF4-FFF2-40B4-BE49-F238E27FC236}">
                <a16:creationId xmlns:a16="http://schemas.microsoft.com/office/drawing/2014/main" xmlns="" id="{A0504FEE-652F-40E2-9A17-00EC470A62DF}"/>
              </a:ext>
            </a:extLst>
          </p:cNvPr>
          <p:cNvSpPr/>
          <p:nvPr/>
        </p:nvSpPr>
        <p:spPr bwMode="auto">
          <a:xfrm>
            <a:off x="6297388" y="5216144"/>
            <a:ext cx="3094634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marL="0" indent="0" algn="l">
              <a:buNone/>
              <a:defRPr/>
            </a:pPr>
            <a:r>
              <a:rPr lang="en-US" sz="6400" b="1" dirty="0">
                <a:solidFill>
                  <a:schemeClr val="bg1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+129%</a:t>
            </a:r>
          </a:p>
        </p:txBody>
      </p:sp>
      <p:sp>
        <p:nvSpPr>
          <p:cNvPr id="22" name="Text 5">
            <a:extLst>
              <a:ext uri="{FF2B5EF4-FFF2-40B4-BE49-F238E27FC236}">
                <a16:creationId xmlns:a16="http://schemas.microsoft.com/office/drawing/2014/main" xmlns="" id="{206D26EE-437D-4738-8E3B-09FBB0B9DA95}"/>
              </a:ext>
            </a:extLst>
          </p:cNvPr>
          <p:cNvSpPr/>
          <p:nvPr/>
        </p:nvSpPr>
        <p:spPr bwMode="auto">
          <a:xfrm>
            <a:off x="9280850" y="5516652"/>
            <a:ext cx="1892526" cy="7825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  <a:defRPr/>
            </a:pPr>
            <a:r>
              <a:rPr lang="ru-RU" sz="1600" dirty="0">
                <a:solidFill>
                  <a:schemeClr val="bg1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рост бюджетных поступлений </a:t>
            </a:r>
            <a:endParaRPr lang="en-US" sz="1600" dirty="0">
              <a:solidFill>
                <a:schemeClr val="bg1"/>
              </a:solidFill>
              <a:latin typeface="SB Sans Interface" panose="020B0503040504020204" pitchFamily="34" charset="-52"/>
              <a:ea typeface="Arial"/>
              <a:cs typeface="SB Sans Interface" panose="020B0503040504020204" pitchFamily="34" charset="-52"/>
            </a:endParaRPr>
          </a:p>
          <a:p>
            <a:pPr marL="0" indent="0" algn="l">
              <a:lnSpc>
                <a:spcPct val="105000"/>
              </a:lnSpc>
              <a:buNone/>
              <a:defRPr/>
            </a:pPr>
            <a:r>
              <a:rPr lang="ru-RU" sz="1600" dirty="0">
                <a:solidFill>
                  <a:schemeClr val="bg1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за 4 года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46618733-AF85-4111-B09C-A960CD91A5D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684" r="3718" b="20486"/>
          <a:stretch/>
        </p:blipFill>
        <p:spPr>
          <a:xfrm>
            <a:off x="10159068" y="1"/>
            <a:ext cx="2032932" cy="3522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3997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A530A566-BC28-4C73-9B9E-FCFA2B3205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84" r="3718" b="20486"/>
          <a:stretch/>
        </p:blipFill>
        <p:spPr>
          <a:xfrm>
            <a:off x="10159068" y="1"/>
            <a:ext cx="2032932" cy="3522499"/>
          </a:xfrm>
          <a:prstGeom prst="rect">
            <a:avLst/>
          </a:prstGeom>
        </p:spPr>
      </p:pic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xmlns="" id="{BA7E2308-F8ED-4CA8-B2CE-816BD5D36A11}"/>
              </a:ext>
            </a:extLst>
          </p:cNvPr>
          <p:cNvSpPr/>
          <p:nvPr/>
        </p:nvSpPr>
        <p:spPr bwMode="auto">
          <a:xfrm>
            <a:off x="804673" y="1713298"/>
            <a:ext cx="7242047" cy="4739890"/>
          </a:xfrm>
          <a:prstGeom prst="roundRect">
            <a:avLst>
              <a:gd name="adj" fmla="val 6026"/>
            </a:avLst>
          </a:prstGeom>
          <a:gradFill>
            <a:gsLst>
              <a:gs pos="0">
                <a:schemeClr val="bg1"/>
              </a:gs>
              <a:gs pos="100000">
                <a:schemeClr val="bg1">
                  <a:alpha val="63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>
              <a:latin typeface="SB Sans Interface" panose="020B0503040504020204" pitchFamily="34" charset="-52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7B839001-AAEC-4E22-855C-C29E71C44337}"/>
              </a:ext>
            </a:extLst>
          </p:cNvPr>
          <p:cNvSpPr txBox="1"/>
          <p:nvPr/>
        </p:nvSpPr>
        <p:spPr>
          <a:xfrm>
            <a:off x="804673" y="1016152"/>
            <a:ext cx="7816814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indent="0">
              <a:buNone/>
              <a:defRPr/>
            </a:pPr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БИЗНЕС ВОЗВРАЩАЕТСЯ В ТУРИЗМ</a:t>
            </a:r>
          </a:p>
        </p:txBody>
      </p:sp>
      <p:sp>
        <p:nvSpPr>
          <p:cNvPr id="29" name="Text 0">
            <a:extLst>
              <a:ext uri="{FF2B5EF4-FFF2-40B4-BE49-F238E27FC236}">
                <a16:creationId xmlns:a16="http://schemas.microsoft.com/office/drawing/2014/main" xmlns="" id="{1B1007C7-4813-4D67-8DA3-FE4D38F42C1F}"/>
              </a:ext>
            </a:extLst>
          </p:cNvPr>
          <p:cNvSpPr/>
          <p:nvPr/>
        </p:nvSpPr>
        <p:spPr bwMode="auto">
          <a:xfrm>
            <a:off x="803275" y="423994"/>
            <a:ext cx="2955926" cy="360000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  <a:ln/>
        </p:spPr>
        <p:txBody>
          <a:bodyPr wrap="square" rtlCol="0" anchor="ctr"/>
          <a:lstStyle/>
          <a:p>
            <a:pPr marL="0" indent="0" algn="ctr">
              <a:buNone/>
              <a:defRPr/>
            </a:pPr>
            <a:r>
              <a:rPr lang="ru-RU" sz="1100" b="1" spc="250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УСТОЙЧИВОСТЬ</a:t>
            </a:r>
            <a:r>
              <a:rPr lang="ru-RU" sz="1100" spc="250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 </a:t>
            </a:r>
            <a:r>
              <a:rPr lang="ru-RU" sz="1100" b="1" spc="250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ОТРАСЛИ</a:t>
            </a:r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xmlns="" id="{2423F80C-47FC-4159-A347-C2775A294878}"/>
              </a:ext>
            </a:extLst>
          </p:cNvPr>
          <p:cNvSpPr/>
          <p:nvPr/>
        </p:nvSpPr>
        <p:spPr bwMode="auto">
          <a:xfrm>
            <a:off x="8324167" y="2136763"/>
            <a:ext cx="2971574" cy="1980000"/>
          </a:xfrm>
          <a:prstGeom prst="roundRect">
            <a:avLst>
              <a:gd name="adj" fmla="val 13478"/>
            </a:avLst>
          </a:prstGeom>
          <a:solidFill>
            <a:srgbClr val="0B2A45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>
              <a:latin typeface="SB Sans Interface" panose="020B0503040504020204" pitchFamily="34" charset="-52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759C8198-24B3-4A60-A9F0-37560326C8EA}"/>
              </a:ext>
            </a:extLst>
          </p:cNvPr>
          <p:cNvGrpSpPr/>
          <p:nvPr/>
        </p:nvGrpSpPr>
        <p:grpSpPr>
          <a:xfrm>
            <a:off x="8345714" y="1840749"/>
            <a:ext cx="3370407" cy="4387797"/>
            <a:chOff x="8345714" y="2360020"/>
            <a:chExt cx="3370407" cy="3892816"/>
          </a:xfrm>
        </p:grpSpPr>
        <p:sp>
          <p:nvSpPr>
            <p:cNvPr id="27" name="Text 4">
              <a:extLst>
                <a:ext uri="{FF2B5EF4-FFF2-40B4-BE49-F238E27FC236}">
                  <a16:creationId xmlns:a16="http://schemas.microsoft.com/office/drawing/2014/main" xmlns="" id="{64C8F0D5-531D-48AF-AE39-5E0CA164EE83}"/>
                </a:ext>
              </a:extLst>
            </p:cNvPr>
            <p:cNvSpPr/>
            <p:nvPr/>
          </p:nvSpPr>
          <p:spPr bwMode="auto">
            <a:xfrm>
              <a:off x="8602822" y="2360020"/>
              <a:ext cx="3094634" cy="11704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b">
              <a:normAutofit/>
            </a:bodyPr>
            <a:lstStyle/>
            <a:p>
              <a:pPr marL="0" indent="0" algn="l">
                <a:buNone/>
                <a:defRPr/>
              </a:pPr>
              <a:r>
                <a:rPr lang="en-US" sz="6400" b="1" dirty="0">
                  <a:solidFill>
                    <a:schemeClr val="bg1"/>
                  </a:solidFill>
                  <a:latin typeface="SB Sans Interface" panose="020B0503040504020204" pitchFamily="34" charset="-52"/>
                  <a:ea typeface="Arial"/>
                  <a:cs typeface="SB Sans Interface" panose="020B0503040504020204" pitchFamily="34" charset="-52"/>
                </a:rPr>
                <a:t>+43%</a:t>
              </a:r>
            </a:p>
          </p:txBody>
        </p:sp>
        <p:sp>
          <p:nvSpPr>
            <p:cNvPr id="42" name="Text 5">
              <a:extLst>
                <a:ext uri="{FF2B5EF4-FFF2-40B4-BE49-F238E27FC236}">
                  <a16:creationId xmlns:a16="http://schemas.microsoft.com/office/drawing/2014/main" xmlns="" id="{BAC38503-FABE-4E61-BD5C-ED73D67E1E81}"/>
                </a:ext>
              </a:extLst>
            </p:cNvPr>
            <p:cNvSpPr/>
            <p:nvPr/>
          </p:nvSpPr>
          <p:spPr bwMode="auto">
            <a:xfrm>
              <a:off x="8621487" y="3531991"/>
              <a:ext cx="2442026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ct val="105000"/>
                </a:lnSpc>
                <a:buNone/>
                <a:defRPr/>
              </a:pPr>
              <a:r>
                <a:rPr lang="ru-RU" sz="1600" dirty="0">
                  <a:solidFill>
                    <a:schemeClr val="bg1"/>
                  </a:solidFill>
                  <a:latin typeface="SB Sans Interface" panose="020B0503040504020204" pitchFamily="34" charset="-52"/>
                  <a:ea typeface="Arial"/>
                  <a:cs typeface="SB Sans Interface" panose="020B0503040504020204" pitchFamily="34" charset="-52"/>
                </a:rPr>
                <a:t>рост числа налогоплательщиков в туризме, 2025 к 2021</a:t>
              </a:r>
            </a:p>
          </p:txBody>
        </p:sp>
        <p:sp>
          <p:nvSpPr>
            <p:cNvPr id="45" name="Прямоугольник: скругленные углы 44">
              <a:extLst>
                <a:ext uri="{FF2B5EF4-FFF2-40B4-BE49-F238E27FC236}">
                  <a16:creationId xmlns:a16="http://schemas.microsoft.com/office/drawing/2014/main" xmlns="" id="{887E2F50-7014-4021-940B-59BBF6BBC6EA}"/>
                </a:ext>
              </a:extLst>
            </p:cNvPr>
            <p:cNvSpPr/>
            <p:nvPr/>
          </p:nvSpPr>
          <p:spPr bwMode="auto">
            <a:xfrm>
              <a:off x="8345714" y="4496197"/>
              <a:ext cx="2971574" cy="1756639"/>
            </a:xfrm>
            <a:prstGeom prst="roundRect">
              <a:avLst>
                <a:gd name="adj" fmla="val 13478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 dirty="0">
                <a:latin typeface="SB Sans Interface" panose="020B0503040504020204" pitchFamily="34" charset="-52"/>
              </a:endParaRPr>
            </a:p>
          </p:txBody>
        </p:sp>
        <p:sp>
          <p:nvSpPr>
            <p:cNvPr id="46" name="Text 4">
              <a:extLst>
                <a:ext uri="{FF2B5EF4-FFF2-40B4-BE49-F238E27FC236}">
                  <a16:creationId xmlns:a16="http://schemas.microsoft.com/office/drawing/2014/main" xmlns="" id="{FD79F4A2-64B0-4A18-B0CD-4A87EADF44E7}"/>
                </a:ext>
              </a:extLst>
            </p:cNvPr>
            <p:cNvSpPr/>
            <p:nvPr/>
          </p:nvSpPr>
          <p:spPr bwMode="auto">
            <a:xfrm>
              <a:off x="8621487" y="4578411"/>
              <a:ext cx="3094634" cy="898517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b">
              <a:normAutofit/>
            </a:bodyPr>
            <a:lstStyle/>
            <a:p>
              <a:pPr marL="0" indent="0" algn="l">
                <a:buNone/>
                <a:defRPr/>
              </a:pPr>
              <a:r>
                <a:rPr lang="en-US" sz="6400" b="1" dirty="0">
                  <a:solidFill>
                    <a:srgbClr val="0B2A45"/>
                  </a:solidFill>
                  <a:latin typeface="SB Sans Interface" panose="020B0503040504020204" pitchFamily="34" charset="-52"/>
                  <a:ea typeface="Arial"/>
                  <a:cs typeface="SB Sans Interface" panose="020B0503040504020204" pitchFamily="34" charset="-52"/>
                </a:rPr>
                <a:t>886</a:t>
              </a:r>
            </a:p>
          </p:txBody>
        </p:sp>
        <p:sp>
          <p:nvSpPr>
            <p:cNvPr id="47" name="Text 5">
              <a:extLst>
                <a:ext uri="{FF2B5EF4-FFF2-40B4-BE49-F238E27FC236}">
                  <a16:creationId xmlns:a16="http://schemas.microsoft.com/office/drawing/2014/main" xmlns="" id="{647AA951-88F6-4958-B663-531FF691A8E1}"/>
                </a:ext>
              </a:extLst>
            </p:cNvPr>
            <p:cNvSpPr/>
            <p:nvPr/>
          </p:nvSpPr>
          <p:spPr bwMode="auto">
            <a:xfrm>
              <a:off x="8606973" y="5468710"/>
              <a:ext cx="2558787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ct val="105000"/>
                </a:lnSpc>
                <a:buNone/>
                <a:defRPr/>
              </a:pPr>
              <a:r>
                <a:rPr lang="ru-RU" sz="1600" dirty="0">
                  <a:solidFill>
                    <a:srgbClr val="0B2A45"/>
                  </a:solidFill>
                  <a:latin typeface="SB Sans Interface" panose="020B0503040504020204" pitchFamily="34" charset="-52"/>
                  <a:ea typeface="Arial"/>
                  <a:cs typeface="SB Sans Interface" panose="020B0503040504020204" pitchFamily="34" charset="-52"/>
                </a:rPr>
                <a:t>налогоплательщиков </a:t>
              </a:r>
              <a:br>
                <a:rPr lang="ru-RU" sz="1600" dirty="0">
                  <a:solidFill>
                    <a:srgbClr val="0B2A45"/>
                  </a:solidFill>
                  <a:latin typeface="SB Sans Interface" panose="020B0503040504020204" pitchFamily="34" charset="-52"/>
                  <a:ea typeface="Arial"/>
                  <a:cs typeface="SB Sans Interface" panose="020B0503040504020204" pitchFamily="34" charset="-52"/>
                </a:rPr>
              </a:br>
              <a:r>
                <a:rPr lang="ru-RU" sz="1600" dirty="0">
                  <a:solidFill>
                    <a:srgbClr val="0B2A45"/>
                  </a:solidFill>
                  <a:latin typeface="SB Sans Interface" panose="020B0503040504020204" pitchFamily="34" charset="-52"/>
                  <a:ea typeface="Arial"/>
                  <a:cs typeface="SB Sans Interface" panose="020B0503040504020204" pitchFamily="34" charset="-52"/>
                </a:rPr>
                <a:t>в сфере туризма — максимум за 7 лет</a:t>
              </a:r>
            </a:p>
          </p:txBody>
        </p:sp>
      </p:grpSp>
      <p:graphicFrame>
        <p:nvGraphicFramePr>
          <p:cNvPr id="15" name="Диаграмма 14">
            <a:extLst>
              <a:ext uri="{FF2B5EF4-FFF2-40B4-BE49-F238E27FC236}">
                <a16:creationId xmlns:a16="http://schemas.microsoft.com/office/drawing/2014/main" xmlns="" id="{F9F9E6A6-068A-4557-B2AE-CEEA5EBE0BD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7920222"/>
              </p:ext>
            </p:extLst>
          </p:nvPr>
        </p:nvGraphicFramePr>
        <p:xfrm>
          <a:off x="1026240" y="2438400"/>
          <a:ext cx="7076360" cy="34137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525735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272B097E-62C0-498E-8F88-5F5E72C299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723" b="71728" l="8207" r="94816">
                        <a14:foregroundMark x1="76458" y1="60000" x2="76458" y2="60000"/>
                        <a14:foregroundMark x1="84665" y1="53717" x2="84665" y2="53717"/>
                        <a14:foregroundMark x1="84665" y1="53717" x2="84665" y2="53717"/>
                        <a14:foregroundMark x1="87473" y1="43037" x2="87473" y2="43037"/>
                        <a14:foregroundMark x1="54860" y1="25131" x2="54860" y2="25131"/>
                        <a14:foregroundMark x1="67171" y1="8691" x2="67171" y2="8691"/>
                        <a14:foregroundMark x1="58531" y1="2827" x2="58531" y2="2827"/>
                        <a14:foregroundMark x1="21814" y1="4921" x2="21814" y2="4921"/>
                        <a14:foregroundMark x1="35637" y1="16963" x2="35637" y2="16963"/>
                        <a14:foregroundMark x1="87257" y1="15602" x2="87257" y2="15602"/>
                        <a14:foregroundMark x1="63931" y1="12565" x2="63931" y2="12565"/>
                        <a14:foregroundMark x1="37365" y1="20942" x2="37365" y2="20942"/>
                        <a14:foregroundMark x1="43413" y1="21152" x2="43413" y2="21152"/>
                        <a14:foregroundMark x1="39741" y1="15812" x2="39741" y2="15812"/>
                        <a14:foregroundMark x1="33261" y1="12356" x2="33261" y2="12356"/>
                        <a14:foregroundMark x1="76890" y1="54660" x2="76890" y2="54660"/>
                        <a14:foregroundMark x1="77322" y1="67435" x2="77322" y2="67435"/>
                        <a14:foregroundMark x1="91577" y1="67435" x2="91577" y2="67435"/>
                        <a14:foregroundMark x1="89201" y1="66073" x2="89201" y2="66073"/>
                        <a14:foregroundMark x1="76026" y1="57382" x2="76026" y2="57382"/>
                        <a14:foregroundMark x1="83153" y1="53194" x2="83153" y2="53194"/>
                        <a14:foregroundMark x1="76458" y1="58534" x2="76458" y2="58534"/>
                        <a14:foregroundMark x1="65011" y1="58639" x2="65011" y2="58639"/>
                        <a14:foregroundMark x1="80130" y1="63455" x2="80130" y2="63455"/>
                        <a14:foregroundMark x1="91145" y1="70157" x2="91145" y2="70157"/>
                        <a14:foregroundMark x1="91145" y1="69110" x2="91145" y2="69110"/>
                        <a14:foregroundMark x1="80562" y1="57382" x2="80562" y2="57382"/>
                        <a14:foregroundMark x1="85529" y1="45340" x2="85529" y2="45340"/>
                        <a14:foregroundMark x1="86825" y1="41571" x2="86825" y2="41571"/>
                        <a14:foregroundMark x1="87257" y1="38325" x2="87257" y2="38325"/>
                        <a14:foregroundMark x1="90497" y1="43979" x2="90497" y2="43979"/>
                        <a14:foregroundMark x1="94168" y1="46806" x2="94168" y2="46806"/>
                        <a14:foregroundMark x1="94816" y1="49110" x2="94816" y2="49110"/>
                      </a14:backgroundRemoval>
                    </a14:imgEffect>
                  </a14:imgLayer>
                </a14:imgProps>
              </a:ext>
            </a:extLst>
          </a:blip>
          <a:srcRect t="1684" r="3718" b="20486"/>
          <a:stretch/>
        </p:blipFill>
        <p:spPr>
          <a:xfrm>
            <a:off x="10159068" y="1"/>
            <a:ext cx="2032932" cy="3522499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xmlns="" id="{DA8632FD-8973-434C-A756-45B43E093F14}"/>
              </a:ext>
            </a:extLst>
          </p:cNvPr>
          <p:cNvSpPr/>
          <p:nvPr/>
        </p:nvSpPr>
        <p:spPr>
          <a:xfrm>
            <a:off x="820582" y="1713296"/>
            <a:ext cx="10550530" cy="4739891"/>
          </a:xfrm>
          <a:prstGeom prst="roundRect">
            <a:avLst>
              <a:gd name="adj" fmla="val 6026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B Sans Interface" panose="020B0503040504020204" pitchFamily="34" charset="-52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7B839001-AAEC-4E22-855C-C29E71C44337}"/>
              </a:ext>
            </a:extLst>
          </p:cNvPr>
          <p:cNvSpPr txBox="1"/>
          <p:nvPr/>
        </p:nvSpPr>
        <p:spPr>
          <a:xfrm>
            <a:off x="820582" y="1023412"/>
            <a:ext cx="10944416" cy="4616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indent="0">
              <a:buNone/>
              <a:defRPr/>
            </a:pPr>
            <a:r>
              <a:rPr lang="ru-RU" sz="3000" b="1" dirty="0">
                <a:solidFill>
                  <a:schemeClr val="accent2">
                    <a:lumMod val="75000"/>
                  </a:schemeClr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РАЗВИТИЕ ТУРИСТСКОЙ ИНФРАСТРУКТУРЫ</a:t>
            </a:r>
          </a:p>
        </p:txBody>
      </p:sp>
      <p:sp>
        <p:nvSpPr>
          <p:cNvPr id="29" name="Text 0">
            <a:extLst>
              <a:ext uri="{FF2B5EF4-FFF2-40B4-BE49-F238E27FC236}">
                <a16:creationId xmlns:a16="http://schemas.microsoft.com/office/drawing/2014/main" xmlns="" id="{1B1007C7-4813-4D67-8DA3-FE4D38F42C1F}"/>
              </a:ext>
            </a:extLst>
          </p:cNvPr>
          <p:cNvSpPr/>
          <p:nvPr/>
        </p:nvSpPr>
        <p:spPr bwMode="auto">
          <a:xfrm>
            <a:off x="820582" y="301248"/>
            <a:ext cx="5545712" cy="360000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  <a:ln/>
        </p:spPr>
        <p:txBody>
          <a:bodyPr wrap="square" rtlCol="0" anchor="ctr"/>
          <a:lstStyle/>
          <a:p>
            <a:pPr marL="0" indent="0" algn="ctr">
              <a:buNone/>
              <a:defRPr/>
            </a:pPr>
            <a:r>
              <a:rPr lang="ru-RU" sz="1100" b="1" spc="250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ИТОГИ </a:t>
            </a:r>
            <a:r>
              <a:rPr lang="ru-RU" sz="1100" b="1" spc="250" dirty="0">
                <a:solidFill>
                  <a:srgbClr val="0B2A45"/>
                </a:solidFill>
                <a:latin typeface="SB Sans Interface" panose="020B0503040504020204" pitchFamily="34" charset="-52"/>
                <a:cs typeface="SB Sans Interface" panose="020B0503040504020204" pitchFamily="34" charset="-52"/>
              </a:rPr>
              <a:t>РЕАЛИЗАЦИИ НАЦПРОЕКТА </a:t>
            </a:r>
          </a:p>
          <a:p>
            <a:pPr marL="0" indent="0" algn="ctr">
              <a:buNone/>
              <a:defRPr/>
            </a:pPr>
            <a:r>
              <a:rPr lang="ru-RU" sz="1100" b="1" spc="250" dirty="0">
                <a:solidFill>
                  <a:srgbClr val="0B2A45"/>
                </a:solidFill>
                <a:latin typeface="SB Sans Interface" panose="020B0503040504020204" pitchFamily="34" charset="-52"/>
                <a:cs typeface="SB Sans Interface" panose="020B0503040504020204" pitchFamily="34" charset="-52"/>
              </a:rPr>
              <a:t>«ТУРИЗМ И ГОСТЕПРИИМСТВО» В БУРЯТИИ </a:t>
            </a:r>
          </a:p>
        </p:txBody>
      </p:sp>
      <p:sp>
        <p:nvSpPr>
          <p:cNvPr id="30" name="Text 4">
            <a:extLst>
              <a:ext uri="{FF2B5EF4-FFF2-40B4-BE49-F238E27FC236}">
                <a16:creationId xmlns:a16="http://schemas.microsoft.com/office/drawing/2014/main" xmlns="" id="{E68D6A5E-CD76-436C-BC1C-7B60E9392266}"/>
              </a:ext>
            </a:extLst>
          </p:cNvPr>
          <p:cNvSpPr/>
          <p:nvPr/>
        </p:nvSpPr>
        <p:spPr bwMode="auto">
          <a:xfrm>
            <a:off x="1383327" y="1924516"/>
            <a:ext cx="3094634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 lnSpcReduction="10000"/>
          </a:bodyPr>
          <a:lstStyle/>
          <a:p>
            <a:pPr marL="0" indent="0" algn="l">
              <a:buNone/>
              <a:defRPr/>
            </a:pPr>
            <a:r>
              <a:rPr lang="en-US" sz="8000" b="1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54</a:t>
            </a:r>
          </a:p>
        </p:txBody>
      </p:sp>
      <p:sp>
        <p:nvSpPr>
          <p:cNvPr id="31" name="Text 5">
            <a:extLst>
              <a:ext uri="{FF2B5EF4-FFF2-40B4-BE49-F238E27FC236}">
                <a16:creationId xmlns:a16="http://schemas.microsoft.com/office/drawing/2014/main" xmlns="" id="{6497D2E4-66C1-4251-861A-36F04B7AE387}"/>
              </a:ext>
            </a:extLst>
          </p:cNvPr>
          <p:cNvSpPr/>
          <p:nvPr/>
        </p:nvSpPr>
        <p:spPr bwMode="auto">
          <a:xfrm>
            <a:off x="1383327" y="3113236"/>
            <a:ext cx="25898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  <a:defRPr/>
            </a:pPr>
            <a:r>
              <a:rPr lang="ru-RU" sz="1600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проектов размещения реализовано — </a:t>
            </a:r>
            <a:r>
              <a:rPr lang="en-US" sz="1600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/>
            </a:r>
            <a:br>
              <a:rPr lang="en-US" sz="1600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</a:br>
            <a:r>
              <a:rPr lang="en-US" sz="1600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588</a:t>
            </a:r>
            <a:r>
              <a:rPr lang="ru-RU" sz="1600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 номеров</a:t>
            </a:r>
          </a:p>
        </p:txBody>
      </p:sp>
      <p:sp>
        <p:nvSpPr>
          <p:cNvPr id="32" name="Text 7">
            <a:extLst>
              <a:ext uri="{FF2B5EF4-FFF2-40B4-BE49-F238E27FC236}">
                <a16:creationId xmlns:a16="http://schemas.microsoft.com/office/drawing/2014/main" xmlns="" id="{4F502F60-4142-4E40-8E80-E93BA747F744}"/>
              </a:ext>
            </a:extLst>
          </p:cNvPr>
          <p:cNvSpPr/>
          <p:nvPr/>
        </p:nvSpPr>
        <p:spPr bwMode="auto">
          <a:xfrm>
            <a:off x="4445013" y="1924516"/>
            <a:ext cx="3094634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Autofit/>
          </a:bodyPr>
          <a:lstStyle/>
          <a:p>
            <a:pPr>
              <a:defRPr/>
            </a:pPr>
            <a:r>
              <a:rPr lang="en-US" sz="8000" b="1" dirty="0">
                <a:solidFill>
                  <a:srgbClr val="0B2A45"/>
                </a:solidFill>
                <a:latin typeface="SB Sans Interface" panose="020B0503040504020204" pitchFamily="34" charset="-52"/>
                <a:cs typeface="SB Sans Interface" panose="020B0503040504020204" pitchFamily="34" charset="-52"/>
              </a:rPr>
              <a:t>1</a:t>
            </a:r>
            <a:r>
              <a:rPr lang="ru-RU" sz="8000" b="1" dirty="0">
                <a:solidFill>
                  <a:srgbClr val="0B2A45"/>
                </a:solidFill>
                <a:latin typeface="SB Sans Interface" panose="020B0503040504020204" pitchFamily="34" charset="-52"/>
                <a:cs typeface="SB Sans Interface" panose="020B0503040504020204" pitchFamily="34" charset="-52"/>
              </a:rPr>
              <a:t>6</a:t>
            </a:r>
            <a:endParaRPr lang="en-US" sz="8000" b="1" dirty="0">
              <a:solidFill>
                <a:srgbClr val="0B2A45"/>
              </a:solidFill>
              <a:latin typeface="SB Sans Interface" panose="020B0503040504020204" pitchFamily="34" charset="-52"/>
              <a:ea typeface="Arial"/>
              <a:cs typeface="SB Sans Interface" panose="020B0503040504020204" pitchFamily="34" charset="-52"/>
            </a:endParaRPr>
          </a:p>
        </p:txBody>
      </p:sp>
      <p:sp>
        <p:nvSpPr>
          <p:cNvPr id="33" name="Text 8">
            <a:extLst>
              <a:ext uri="{FF2B5EF4-FFF2-40B4-BE49-F238E27FC236}">
                <a16:creationId xmlns:a16="http://schemas.microsoft.com/office/drawing/2014/main" xmlns="" id="{92098382-3BA7-44BB-873C-FCBB80A48282}"/>
              </a:ext>
            </a:extLst>
          </p:cNvPr>
          <p:cNvSpPr/>
          <p:nvPr/>
        </p:nvSpPr>
        <p:spPr bwMode="auto">
          <a:xfrm>
            <a:off x="4445013" y="3113236"/>
            <a:ext cx="309463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  <a:defRPr/>
            </a:pPr>
            <a:r>
              <a:rPr lang="ru-RU" sz="1600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проектов поддержано на конкурсе поддержки в 2026 г.</a:t>
            </a:r>
          </a:p>
        </p:txBody>
      </p:sp>
      <p:sp>
        <p:nvSpPr>
          <p:cNvPr id="34" name="Text 10">
            <a:extLst>
              <a:ext uri="{FF2B5EF4-FFF2-40B4-BE49-F238E27FC236}">
                <a16:creationId xmlns:a16="http://schemas.microsoft.com/office/drawing/2014/main" xmlns="" id="{06A7CA99-AA9B-4AE6-A10E-64EBAA1AC675}"/>
              </a:ext>
            </a:extLst>
          </p:cNvPr>
          <p:cNvSpPr/>
          <p:nvPr/>
        </p:nvSpPr>
        <p:spPr bwMode="auto">
          <a:xfrm>
            <a:off x="7782472" y="1924516"/>
            <a:ext cx="3094634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 lnSpcReduction="10000"/>
          </a:bodyPr>
          <a:lstStyle/>
          <a:p>
            <a:pPr marL="0" indent="0" algn="l">
              <a:buNone/>
              <a:defRPr/>
            </a:pPr>
            <a:r>
              <a:rPr lang="en-US" sz="8000" b="1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10</a:t>
            </a:r>
            <a:endParaRPr lang="ru-RU" sz="8000" b="1" dirty="0">
              <a:solidFill>
                <a:srgbClr val="0B2A45"/>
              </a:solidFill>
              <a:latin typeface="SB Sans Interface" panose="020B0503040504020204" pitchFamily="34" charset="-52"/>
              <a:ea typeface="Arial"/>
              <a:cs typeface="SB Sans Interface" panose="020B0503040504020204" pitchFamily="34" charset="-52"/>
            </a:endParaRPr>
          </a:p>
        </p:txBody>
      </p:sp>
      <p:sp>
        <p:nvSpPr>
          <p:cNvPr id="35" name="Text 11">
            <a:extLst>
              <a:ext uri="{FF2B5EF4-FFF2-40B4-BE49-F238E27FC236}">
                <a16:creationId xmlns:a16="http://schemas.microsoft.com/office/drawing/2014/main" xmlns="" id="{8B4B7552-708F-4B83-9871-E737AFC1B4CF}"/>
              </a:ext>
            </a:extLst>
          </p:cNvPr>
          <p:cNvSpPr/>
          <p:nvPr/>
        </p:nvSpPr>
        <p:spPr bwMode="auto">
          <a:xfrm>
            <a:off x="7782472" y="3113236"/>
            <a:ext cx="309463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  <a:defRPr/>
            </a:pPr>
            <a:r>
              <a:rPr lang="ru-RU" sz="1600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бассейнов построено </a:t>
            </a:r>
            <a:r>
              <a:rPr lang="en-US" sz="1600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/>
            </a:r>
            <a:br>
              <a:rPr lang="en-US" sz="1600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</a:br>
            <a:r>
              <a:rPr lang="ru-RU" sz="1600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при объектах размещения</a:t>
            </a:r>
          </a:p>
        </p:txBody>
      </p:sp>
      <p:sp>
        <p:nvSpPr>
          <p:cNvPr id="36" name="Text 13">
            <a:extLst>
              <a:ext uri="{FF2B5EF4-FFF2-40B4-BE49-F238E27FC236}">
                <a16:creationId xmlns:a16="http://schemas.microsoft.com/office/drawing/2014/main" xmlns="" id="{34D406D1-6767-41FE-B332-792DBA4E7747}"/>
              </a:ext>
            </a:extLst>
          </p:cNvPr>
          <p:cNvSpPr/>
          <p:nvPr/>
        </p:nvSpPr>
        <p:spPr bwMode="auto">
          <a:xfrm>
            <a:off x="1383327" y="3981916"/>
            <a:ext cx="3094634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 lnSpcReduction="10000"/>
          </a:bodyPr>
          <a:lstStyle/>
          <a:p>
            <a:pPr marL="0" indent="0" algn="l">
              <a:buNone/>
              <a:defRPr/>
            </a:pPr>
            <a:r>
              <a:rPr lang="en-US" sz="8000" b="1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7</a:t>
            </a:r>
            <a:endParaRPr lang="en-US" sz="8000" dirty="0">
              <a:latin typeface="SB Sans Interface" panose="020B0503040504020204" pitchFamily="34" charset="-52"/>
            </a:endParaRPr>
          </a:p>
        </p:txBody>
      </p:sp>
      <p:sp>
        <p:nvSpPr>
          <p:cNvPr id="37" name="Text 14">
            <a:extLst>
              <a:ext uri="{FF2B5EF4-FFF2-40B4-BE49-F238E27FC236}">
                <a16:creationId xmlns:a16="http://schemas.microsoft.com/office/drawing/2014/main" xmlns="" id="{14EE8AE4-8579-4ADD-AD06-E5D3E4DEE843}"/>
              </a:ext>
            </a:extLst>
          </p:cNvPr>
          <p:cNvSpPr/>
          <p:nvPr/>
        </p:nvSpPr>
        <p:spPr bwMode="auto">
          <a:xfrm>
            <a:off x="1211877" y="5170636"/>
            <a:ext cx="309463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  <a:defRPr/>
            </a:pPr>
            <a:r>
              <a:rPr lang="ru-RU" sz="1600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зон отдыха на водных объектах обустроено</a:t>
            </a:r>
          </a:p>
        </p:txBody>
      </p:sp>
      <p:sp>
        <p:nvSpPr>
          <p:cNvPr id="38" name="Text 16">
            <a:extLst>
              <a:ext uri="{FF2B5EF4-FFF2-40B4-BE49-F238E27FC236}">
                <a16:creationId xmlns:a16="http://schemas.microsoft.com/office/drawing/2014/main" xmlns="" id="{5BD19CA7-DCAE-4401-92FF-7D488352FAC6}"/>
              </a:ext>
            </a:extLst>
          </p:cNvPr>
          <p:cNvSpPr/>
          <p:nvPr/>
        </p:nvSpPr>
        <p:spPr bwMode="auto">
          <a:xfrm>
            <a:off x="4445013" y="3981916"/>
            <a:ext cx="3094634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Autofit/>
          </a:bodyPr>
          <a:lstStyle/>
          <a:p>
            <a:pPr marL="0" indent="0" algn="l">
              <a:buNone/>
              <a:defRPr/>
            </a:pPr>
            <a:r>
              <a:rPr lang="en-US" sz="8000" b="1" dirty="0">
                <a:solidFill>
                  <a:srgbClr val="0B2A45"/>
                </a:solidFill>
                <a:latin typeface="SB Sans Interface" panose="020B0503040504020204" pitchFamily="34" charset="-52"/>
                <a:cs typeface="SB Sans Interface" panose="020B0503040504020204" pitchFamily="34" charset="-52"/>
              </a:rPr>
              <a:t>13</a:t>
            </a:r>
            <a:endParaRPr lang="en-US" sz="8000" dirty="0">
              <a:latin typeface="SB Sans Interface" panose="020B0503040504020204" pitchFamily="34" charset="-52"/>
            </a:endParaRPr>
          </a:p>
        </p:txBody>
      </p:sp>
      <p:sp>
        <p:nvSpPr>
          <p:cNvPr id="39" name="Text 17">
            <a:extLst>
              <a:ext uri="{FF2B5EF4-FFF2-40B4-BE49-F238E27FC236}">
                <a16:creationId xmlns:a16="http://schemas.microsoft.com/office/drawing/2014/main" xmlns="" id="{B644A7E2-5F90-4294-82B3-75BF29E165EB}"/>
              </a:ext>
            </a:extLst>
          </p:cNvPr>
          <p:cNvSpPr/>
          <p:nvPr/>
        </p:nvSpPr>
        <p:spPr bwMode="auto">
          <a:xfrm>
            <a:off x="4445013" y="5170636"/>
            <a:ext cx="277937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  <a:defRPr/>
            </a:pPr>
            <a:r>
              <a:rPr lang="ru-RU" sz="1600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туристских информационных центров</a:t>
            </a:r>
          </a:p>
        </p:txBody>
      </p:sp>
      <p:sp>
        <p:nvSpPr>
          <p:cNvPr id="40" name="Text 19">
            <a:extLst>
              <a:ext uri="{FF2B5EF4-FFF2-40B4-BE49-F238E27FC236}">
                <a16:creationId xmlns:a16="http://schemas.microsoft.com/office/drawing/2014/main" xmlns="" id="{C5277BB3-FA38-4981-BA60-C1A3AD29D965}"/>
              </a:ext>
            </a:extLst>
          </p:cNvPr>
          <p:cNvSpPr/>
          <p:nvPr/>
        </p:nvSpPr>
        <p:spPr bwMode="auto">
          <a:xfrm>
            <a:off x="7782472" y="3981916"/>
            <a:ext cx="3094634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Autofit/>
          </a:bodyPr>
          <a:lstStyle/>
          <a:p>
            <a:pPr marL="0" indent="0" algn="l">
              <a:buNone/>
              <a:defRPr/>
            </a:pPr>
            <a:r>
              <a:rPr lang="en-US" sz="8000" b="1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36</a:t>
            </a:r>
            <a:endParaRPr lang="en-US" sz="8000" dirty="0">
              <a:solidFill>
                <a:srgbClr val="0B2A45"/>
              </a:solidFill>
              <a:latin typeface="SB Sans Interface" panose="020B0503040504020204" pitchFamily="34" charset="-52"/>
            </a:endParaRPr>
          </a:p>
        </p:txBody>
      </p:sp>
      <p:sp>
        <p:nvSpPr>
          <p:cNvPr id="41" name="Text 20">
            <a:extLst>
              <a:ext uri="{FF2B5EF4-FFF2-40B4-BE49-F238E27FC236}">
                <a16:creationId xmlns:a16="http://schemas.microsoft.com/office/drawing/2014/main" xmlns="" id="{E95673B7-3954-4250-A6FD-C9B5EABFA3CD}"/>
              </a:ext>
            </a:extLst>
          </p:cNvPr>
          <p:cNvSpPr/>
          <p:nvPr/>
        </p:nvSpPr>
        <p:spPr bwMode="auto">
          <a:xfrm>
            <a:off x="7782472" y="5170636"/>
            <a:ext cx="309463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  <a:defRPr/>
            </a:pPr>
            <a:r>
              <a:rPr lang="ru-RU" sz="1600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предпринимателей получили туристское оборудование</a:t>
            </a:r>
          </a:p>
        </p:txBody>
      </p:sp>
    </p:spTree>
    <p:extLst>
      <p:ext uri="{BB962C8B-B14F-4D97-AF65-F5344CB8AC3E}">
        <p14:creationId xmlns:p14="http://schemas.microsoft.com/office/powerpoint/2010/main" val="4509844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86C0FC33-40E9-46C8-B09E-99F725E9DFB0}"/>
              </a:ext>
            </a:extLst>
          </p:cNvPr>
          <p:cNvSpPr txBox="1">
            <a:spLocks/>
          </p:cNvSpPr>
          <p:nvPr/>
        </p:nvSpPr>
        <p:spPr>
          <a:xfrm>
            <a:off x="580290" y="356332"/>
            <a:ext cx="11245361" cy="5869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chemeClr val="accent2">
                    <a:lumMod val="75000"/>
                  </a:schemeClr>
                </a:solidFill>
                <a:latin typeface="SB Sans Interface" panose="020B0604020202020204" charset="-52"/>
                <a:cs typeface="SB Sans Interface" panose="020B0604020202020204" charset="-52"/>
              </a:rPr>
              <a:t>Грантовая поддержка в сфере туризма Республики Бурятия</a:t>
            </a:r>
          </a:p>
        </p:txBody>
      </p:sp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xmlns="" id="{DD5A046E-7F80-4D08-AABB-BF55099521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2020508"/>
              </p:ext>
            </p:extLst>
          </p:nvPr>
        </p:nvGraphicFramePr>
        <p:xfrm>
          <a:off x="580290" y="1123779"/>
          <a:ext cx="11245362" cy="5638810"/>
        </p:xfrm>
        <a:graphic>
          <a:graphicData uri="http://schemas.openxmlformats.org/drawingml/2006/table">
            <a:tbl>
              <a:tblPr firstRow="1" firstCol="1" bandRow="1"/>
              <a:tblGrid>
                <a:gridCol w="5622681">
                  <a:extLst>
                    <a:ext uri="{9D8B030D-6E8A-4147-A177-3AD203B41FA5}">
                      <a16:colId xmlns:a16="http://schemas.microsoft.com/office/drawing/2014/main" xmlns="" val="1264816022"/>
                    </a:ext>
                  </a:extLst>
                </a:gridCol>
                <a:gridCol w="5622681">
                  <a:extLst>
                    <a:ext uri="{9D8B030D-6E8A-4147-A177-3AD203B41FA5}">
                      <a16:colId xmlns:a16="http://schemas.microsoft.com/office/drawing/2014/main" xmlns="" val="559329170"/>
                    </a:ext>
                  </a:extLst>
                </a:gridCol>
              </a:tblGrid>
              <a:tr h="85251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i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ru-RU" sz="1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Федеральная грантовая поддержка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НАЦИОНАЛЬНЫЙ ПРОЕКТ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«ТУРИЗМ И ГОСТЕПРИИМСТВО»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0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Региональная грантовая поддержка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92776698"/>
                  </a:ext>
                </a:extLst>
              </a:tr>
              <a:tr h="2016681">
                <a:tc rowSpan="2"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buFont typeface="Wingdings" panose="05000000000000000000" pitchFamily="2" charset="2"/>
                        <a:buChar char=""/>
                      </a:pPr>
                      <a:endParaRPr lang="ru-RU" sz="16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85725" lvl="0" indent="0">
                        <a:lnSpc>
                          <a:spcPct val="107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ru-RU" sz="16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Постановление Правительства РБ от 04.06.2024 №322 </a:t>
                      </a:r>
                    </a:p>
                    <a:p>
                      <a:pPr marL="85725" lvl="0" indent="0">
                        <a:lnSpc>
                          <a:spcPct val="107000"/>
                        </a:lnSpc>
                        <a:buFont typeface="Wingdings" panose="05000000000000000000" pitchFamily="2" charset="2"/>
                        <a:buNone/>
                      </a:pPr>
                      <a:endParaRPr lang="ru-RU" sz="16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85725" lvl="0" indent="0">
                        <a:lnSpc>
                          <a:spcPct val="107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ru-RU" sz="16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 </a:t>
                      </a:r>
                      <a:r>
                        <a:rPr lang="ru-RU" sz="16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поддержка предоставляется в рамках Единой субсидии из федерального бюджета на развитие туризма в субъектах Российской Федерации по 5 направлениям:</a:t>
                      </a:r>
                    </a:p>
                    <a:p>
                      <a:pPr marL="85725" lvl="0" indent="0">
                        <a:lnSpc>
                          <a:spcPct val="107000"/>
                        </a:lnSpc>
                        <a:buFont typeface="Wingdings" panose="05000000000000000000" pitchFamily="2" charset="2"/>
                        <a:buChar char=""/>
                      </a:pPr>
                      <a:endParaRPr lang="ru-RU" sz="16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85725" indent="0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организация круглогодичного функционирования плавательных бассейнов;</a:t>
                      </a:r>
                    </a:p>
                    <a:p>
                      <a:pPr marL="85725" indent="0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приобретение туристического оборудования;</a:t>
                      </a:r>
                    </a:p>
                    <a:p>
                      <a:pPr marL="85725" indent="0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создание и развитие доступной среды для лиц с ограниченными возможностями здоровья;</a:t>
                      </a:r>
                    </a:p>
                    <a:p>
                      <a:pPr marL="85725" indent="0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создание аудиогидов и </a:t>
                      </a:r>
                      <a:r>
                        <a:rPr lang="ru-RU" sz="16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видеогидов</a:t>
                      </a:r>
                      <a:r>
                        <a:rPr lang="ru-RU" sz="16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;</a:t>
                      </a:r>
                    </a:p>
                    <a:p>
                      <a:pPr marL="85725" indent="0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создание объектов кемпинг-размещения, </a:t>
                      </a:r>
                      <a:r>
                        <a:rPr lang="ru-RU" sz="16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кемпстоянок</a:t>
                      </a:r>
                      <a:r>
                        <a:rPr lang="ru-RU" sz="16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buFont typeface="Wingdings" panose="05000000000000000000" pitchFamily="2" charset="2"/>
                        <a:buChar char=""/>
                      </a:pPr>
                      <a:endParaRPr lang="ru-RU" sz="1600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85725" lvl="0" indent="0">
                        <a:lnSpc>
                          <a:spcPct val="107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ru-RU" sz="1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Постановление Правительства РБ от 25.03.2025 №178</a:t>
                      </a:r>
                      <a:r>
                        <a:rPr lang="ru-RU" sz="1600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:</a:t>
                      </a:r>
                    </a:p>
                    <a:p>
                      <a:pPr marL="85725" indent="0">
                        <a:lnSpc>
                          <a:spcPct val="107000"/>
                        </a:lnSpc>
                      </a:pPr>
                      <a:r>
                        <a:rPr lang="ru-RU" sz="1600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 Экологический туризм;</a:t>
                      </a:r>
                    </a:p>
                    <a:p>
                      <a:pPr marL="85725" indent="0">
                        <a:lnSpc>
                          <a:spcPct val="107000"/>
                        </a:lnSpc>
                      </a:pPr>
                      <a:r>
                        <a:rPr lang="ru-RU" sz="1600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 Сельский туризм;</a:t>
                      </a:r>
                    </a:p>
                    <a:p>
                      <a:pPr marL="85725" indent="0">
                        <a:lnSpc>
                          <a:spcPct val="107000"/>
                        </a:lnSpc>
                      </a:pPr>
                      <a:r>
                        <a:rPr lang="ru-RU" sz="1600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 Социальный туризм;</a:t>
                      </a:r>
                    </a:p>
                    <a:p>
                      <a:pPr marL="85725" indent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 Продвижение туристского потенциала.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36704808"/>
                  </a:ext>
                </a:extLst>
              </a:tr>
              <a:tr h="23077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buFont typeface="Wingdings" panose="05000000000000000000" pitchFamily="2" charset="2"/>
                        <a:buChar char=""/>
                      </a:pPr>
                      <a:endParaRPr lang="ru-RU" sz="1100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85725" lvl="0" indent="0">
                        <a:lnSpc>
                          <a:spcPct val="107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ru-RU" sz="16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Постановление Правительства РБ от 07.12.2009 №453 </a:t>
                      </a:r>
                    </a:p>
                    <a:p>
                      <a:pPr marL="85725" lvl="0" indent="0">
                        <a:lnSpc>
                          <a:spcPct val="107000"/>
                        </a:lnSpc>
                        <a:buFont typeface="Wingdings" panose="05000000000000000000" pitchFamily="2" charset="2"/>
                        <a:buNone/>
                      </a:pPr>
                      <a:endParaRPr lang="ru-RU" sz="1600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85725" lvl="0" indent="0">
                        <a:lnSpc>
                          <a:spcPct val="107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ru-RU" sz="1600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 конкурсный отбор на возмещение части затрат по 24 направлениям, связанных с деятельностью субъектов малого предпринимательства в сфере туризма, в размере до 50 % от документально подтвержденных затрат за предшествующие три года и текущий календарный год</a:t>
                      </a:r>
                    </a:p>
                    <a:p>
                      <a:pPr marL="2286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600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289082519"/>
                  </a:ext>
                </a:extLst>
              </a:tr>
            </a:tbl>
          </a:graphicData>
        </a:graphic>
      </p:graphicFrame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5D3B7415-EDEF-41CC-AF83-4830EB6E4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1" y="1174702"/>
            <a:ext cx="1010633" cy="79251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8468C17F-9045-4676-A357-BA7B4A2D3B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6647" y="1174702"/>
            <a:ext cx="600914" cy="728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7236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A0D89C3-12D9-470E-B34E-9963921BF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133" y="213861"/>
            <a:ext cx="9090733" cy="599209"/>
          </a:xfrm>
        </p:spPr>
        <p:txBody>
          <a:bodyPr vert="horz" lIns="0" tIns="0" rIns="0" bIns="0" rtlCol="0" anchor="t">
            <a:noAutofit/>
          </a:bodyPr>
          <a:lstStyle/>
          <a:p>
            <a:pPr defTabSz="914400">
              <a:lnSpc>
                <a:spcPct val="90000"/>
              </a:lnSpc>
            </a:pP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  <a:latin typeface="SB Sans Interface" panose="020B0604020202020204" charset="-52"/>
                <a:cs typeface="SB Sans Interface" panose="020B0604020202020204" charset="-52"/>
              </a:rPr>
              <a:t>Федеральная грантовая поддержка (2027 год)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03CE372-3EE8-4739-9655-6762A3C99C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133" y="813070"/>
            <a:ext cx="11237577" cy="5430981"/>
          </a:xfrm>
        </p:spPr>
        <p:txBody>
          <a:bodyPr>
            <a:normAutofit fontScale="25000" lnSpcReduction="20000"/>
          </a:bodyPr>
          <a:lstStyle/>
          <a:p>
            <a:pPr marL="177800" indent="0">
              <a:lnSpc>
                <a:spcPct val="120000"/>
              </a:lnSpc>
              <a:buNone/>
            </a:pPr>
            <a:r>
              <a:rPr lang="ru-RU" sz="7200" b="1" dirty="0">
                <a:solidFill>
                  <a:srgbClr val="002060"/>
                </a:solidFill>
              </a:rPr>
              <a:t>Направления грантовой поддержки:</a:t>
            </a:r>
            <a:endParaRPr lang="ru-RU" sz="6000" b="1" dirty="0">
              <a:solidFill>
                <a:srgbClr val="002060"/>
              </a:solidFill>
            </a:endParaRPr>
          </a:p>
          <a:p>
            <a:pPr marL="177800" indent="0">
              <a:lnSpc>
                <a:spcPct val="120000"/>
              </a:lnSpc>
              <a:buNone/>
            </a:pPr>
            <a:endParaRPr lang="ru-RU" sz="6000" b="1" dirty="0">
              <a:solidFill>
                <a:srgbClr val="002060"/>
              </a:solidFill>
            </a:endParaRPr>
          </a:p>
          <a:p>
            <a:pPr marL="177800" indent="0">
              <a:lnSpc>
                <a:spcPct val="120000"/>
              </a:lnSpc>
              <a:buNone/>
            </a:pPr>
            <a:r>
              <a:rPr lang="ru-RU" sz="6000" b="1" dirty="0">
                <a:solidFill>
                  <a:srgbClr val="002060"/>
                </a:solidFill>
                <a:latin typeface="Open Sans"/>
              </a:rPr>
              <a:t>1. Организация круглогодичного функционирования плавательных бассейнов</a:t>
            </a:r>
          </a:p>
          <a:p>
            <a:pPr marL="177800" indent="0">
              <a:lnSpc>
                <a:spcPct val="120000"/>
              </a:lnSpc>
              <a:spcBef>
                <a:spcPts val="600"/>
              </a:spcBef>
              <a:buNone/>
              <a:defRPr/>
            </a:pPr>
            <a:r>
              <a:rPr lang="ru-RU" sz="5600" i="1" dirty="0">
                <a:solidFill>
                  <a:schemeClr val="accent1">
                    <a:lumMod val="75000"/>
                  </a:schemeClr>
                </a:solidFill>
                <a:latin typeface="Open Sans"/>
              </a:rPr>
              <a:t>Грант на организацию круглогодичного функционирования и расширения доступности плавательных бассейнов, в том числе на приобретение систем подогрева, теплообменных устройств, мобильных погружных устройств для лиц с ограниченными возможностями здоровья</a:t>
            </a:r>
          </a:p>
          <a:p>
            <a:pPr marL="177800" indent="0">
              <a:lnSpc>
                <a:spcPct val="120000"/>
              </a:lnSpc>
            </a:pPr>
            <a:r>
              <a:rPr lang="ru-RU" sz="6000" dirty="0">
                <a:solidFill>
                  <a:srgbClr val="002060"/>
                </a:solidFill>
              </a:rPr>
              <a:t>Максимальный размер гранта на реализацию одного проекта — 5 500 000,00 рублей </a:t>
            </a:r>
          </a:p>
          <a:p>
            <a:pPr marL="177800" indent="0">
              <a:lnSpc>
                <a:spcPct val="120000"/>
              </a:lnSpc>
              <a:spcAft>
                <a:spcPts val="600"/>
              </a:spcAft>
            </a:pPr>
            <a:r>
              <a:rPr lang="ru-RU" sz="6000" dirty="0">
                <a:solidFill>
                  <a:srgbClr val="002060"/>
                </a:solidFill>
              </a:rPr>
              <a:t>Минимальный размер гранта – 3 500 000,00 рублей</a:t>
            </a:r>
            <a:endParaRPr lang="ru-RU" sz="6000" b="1" dirty="0">
              <a:solidFill>
                <a:srgbClr val="002060"/>
              </a:solidFill>
            </a:endParaRPr>
          </a:p>
          <a:p>
            <a:pPr marL="177800" indent="0">
              <a:lnSpc>
                <a:spcPct val="120000"/>
              </a:lnSpc>
              <a:buNone/>
            </a:pPr>
            <a:endParaRPr lang="ru-RU" sz="800" b="1" dirty="0">
              <a:solidFill>
                <a:srgbClr val="002060"/>
              </a:solidFill>
            </a:endParaRPr>
          </a:p>
          <a:p>
            <a:pPr marL="177800" indent="0">
              <a:lnSpc>
                <a:spcPct val="120000"/>
              </a:lnSpc>
              <a:buNone/>
            </a:pPr>
            <a:r>
              <a:rPr lang="ru-RU" sz="6000" b="1" dirty="0">
                <a:solidFill>
                  <a:srgbClr val="002060"/>
                </a:solidFill>
                <a:latin typeface="Open Sans"/>
              </a:rPr>
              <a:t>2. Приобретение туристического оборудования</a:t>
            </a:r>
          </a:p>
          <a:p>
            <a:pPr marL="177800" indent="0">
              <a:lnSpc>
                <a:spcPct val="120000"/>
              </a:lnSpc>
              <a:spcBef>
                <a:spcPts val="600"/>
              </a:spcBef>
              <a:buNone/>
              <a:defRPr/>
            </a:pPr>
            <a:r>
              <a:rPr lang="ru-RU" sz="5600" i="1" dirty="0">
                <a:solidFill>
                  <a:schemeClr val="accent1">
                    <a:lumMod val="75000"/>
                  </a:schemeClr>
                </a:solidFill>
                <a:latin typeface="Open Sans"/>
              </a:rPr>
              <a:t>Грант на приобретение туристского оборудования (не являющегося транспортным средством и его элементами), в том числе используемого в целях обеспечения эксплуатации и обустройства объектов туристской инфраструктуры и показа, туристских информационных центров, пунктов проката, детских и спортивных комплексов</a:t>
            </a:r>
          </a:p>
          <a:p>
            <a:pPr marL="177800" indent="0">
              <a:lnSpc>
                <a:spcPct val="120000"/>
              </a:lnSpc>
              <a:spcBef>
                <a:spcPts val="600"/>
              </a:spcBef>
              <a:buNone/>
              <a:defRPr/>
            </a:pPr>
            <a:r>
              <a:rPr lang="ru-RU" sz="5600" i="1" dirty="0">
                <a:solidFill>
                  <a:schemeClr val="accent1">
                    <a:lumMod val="75000"/>
                  </a:schemeClr>
                </a:solidFill>
                <a:latin typeface="Open Sans"/>
              </a:rPr>
              <a:t>(«туристское оборудование» - оборудование, снаряжение, инвентарь, </a:t>
            </a:r>
            <a:r>
              <a:rPr lang="ru-RU" sz="5600" i="1" dirty="0" err="1">
                <a:solidFill>
                  <a:schemeClr val="accent1">
                    <a:lumMod val="75000"/>
                  </a:schemeClr>
                </a:solidFill>
                <a:latin typeface="Open Sans"/>
              </a:rPr>
              <a:t>немоторные</a:t>
            </a:r>
            <a:r>
              <a:rPr lang="ru-RU" sz="5600" i="1" dirty="0">
                <a:solidFill>
                  <a:schemeClr val="accent1">
                    <a:lumMod val="75000"/>
                  </a:schemeClr>
                </a:solidFill>
                <a:latin typeface="Open Sans"/>
              </a:rPr>
              <a:t> средства передвижения, оборудование для пунктов проката при средстве размещения, предназначенные для обеспечения туристской деятельности и (или) функционирования объектов инфраструктуры (за исключением предметов домашнего обихода: мебели, посуды, постельных принадлежностей, хозяйственно-бытовых предметов, чистящих и моющих средств, предметов личной гигиены, бытовой, цифровой и вычислительной техники, средств связи).</a:t>
            </a:r>
          </a:p>
          <a:p>
            <a:pPr marL="177800" indent="0">
              <a:lnSpc>
                <a:spcPct val="120000"/>
              </a:lnSpc>
            </a:pPr>
            <a:r>
              <a:rPr lang="ru-RU" sz="6000" dirty="0">
                <a:solidFill>
                  <a:srgbClr val="002060"/>
                </a:solidFill>
              </a:rPr>
              <a:t>Максимальный размер гранта на реализацию одного проекта – 3 000 000,00 рублей </a:t>
            </a:r>
          </a:p>
          <a:p>
            <a:pPr marL="177800" indent="0">
              <a:lnSpc>
                <a:spcPct val="120000"/>
              </a:lnSpc>
              <a:spcAft>
                <a:spcPts val="600"/>
              </a:spcAft>
            </a:pPr>
            <a:r>
              <a:rPr lang="ru-RU" sz="6000" dirty="0">
                <a:solidFill>
                  <a:srgbClr val="002060"/>
                </a:solidFill>
              </a:rPr>
              <a:t>Минимальный размер гранта –  500 000,00 рублей</a:t>
            </a:r>
            <a:endParaRPr lang="ru-RU" sz="6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C41AF581-5E1C-4FB7-A765-BAF74E7DDEA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52" t="27681" r="34347" b="27009"/>
          <a:stretch/>
        </p:blipFill>
        <p:spPr>
          <a:xfrm>
            <a:off x="10564667" y="106440"/>
            <a:ext cx="1498702" cy="1216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4340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A0D89C3-12D9-470E-B34E-9963921BF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812" y="209683"/>
            <a:ext cx="9652087" cy="599209"/>
          </a:xfrm>
        </p:spPr>
        <p:txBody>
          <a:bodyPr vert="horz" lIns="0" tIns="0" rIns="0" bIns="0" rtlCol="0" anchor="t">
            <a:noAutofit/>
          </a:bodyPr>
          <a:lstStyle/>
          <a:p>
            <a:pPr defTabSz="914400">
              <a:lnSpc>
                <a:spcPct val="90000"/>
              </a:lnSpc>
            </a:pP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  <a:latin typeface="SB Sans Interface" panose="020B0604020202020204" charset="-52"/>
                <a:cs typeface="SB Sans Interface" panose="020B0604020202020204" charset="-52"/>
              </a:rPr>
              <a:t>Федеральная грантовая поддержка (2027 год)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03CE372-3EE8-4739-9655-6762A3C99C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107" y="808892"/>
            <a:ext cx="11376147" cy="5933654"/>
          </a:xfrm>
        </p:spPr>
        <p:txBody>
          <a:bodyPr>
            <a:normAutofit fontScale="25000" lnSpcReduction="20000"/>
          </a:bodyPr>
          <a:lstStyle/>
          <a:p>
            <a:pPr marL="0" marR="0" lvl="0" indent="0" algn="l" defTabSz="914318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Open Sans"/>
                <a:ea typeface="+mn-ea"/>
                <a:cs typeface="+mn-cs"/>
              </a:rPr>
              <a:t>3. Создание аудиогидов и </a:t>
            </a:r>
            <a:r>
              <a:rPr kumimoji="0" lang="ru-RU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uLnTx/>
                <a:uFillTx/>
                <a:latin typeface="Open Sans"/>
                <a:ea typeface="+mn-ea"/>
                <a:cs typeface="+mn-cs"/>
              </a:rPr>
              <a:t>видеогидов</a:t>
            </a:r>
            <a:endParaRPr kumimoji="0" lang="ru-RU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uLnTx/>
              <a:uFillTx/>
              <a:latin typeface="Open Sans"/>
              <a:ea typeface="+mn-ea"/>
              <a:cs typeface="+mn-cs"/>
            </a:endParaRPr>
          </a:p>
          <a:p>
            <a:pPr marL="0" marR="0" lvl="0" indent="0" algn="l" defTabSz="914318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5600" i="1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uLnTx/>
                <a:uFillTx/>
                <a:latin typeface="Open Sans"/>
                <a:ea typeface="+mn-ea"/>
                <a:cs typeface="+mn-cs"/>
              </a:rPr>
              <a:t>Грант на создание аудиогидов, </a:t>
            </a:r>
            <a:r>
              <a:rPr kumimoji="0" lang="ru-RU" sz="5600" i="1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uLnTx/>
                <a:uFillTx/>
                <a:latin typeface="Open Sans"/>
                <a:ea typeface="+mn-ea"/>
                <a:cs typeface="+mn-cs"/>
              </a:rPr>
              <a:t>видеогидов</a:t>
            </a:r>
            <a:r>
              <a:rPr kumimoji="0" lang="ru-RU" sz="5600" i="1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uLnTx/>
                <a:uFillTx/>
                <a:latin typeface="Open Sans"/>
                <a:ea typeface="+mn-ea"/>
                <a:cs typeface="+mn-cs"/>
              </a:rPr>
              <a:t>, в т.ч. мобильных приложений по туристским маршрутам Бурятии</a:t>
            </a:r>
          </a:p>
          <a:p>
            <a:pPr marL="0" marR="0" lvl="0" indent="0" algn="l" defTabSz="914318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6000" dirty="0">
                <a:solidFill>
                  <a:srgbClr val="002060"/>
                </a:solidFill>
              </a:rPr>
              <a:t>Максимальный размер гранта на реализацию одного проекта – 1 000 000,00 рублей </a:t>
            </a:r>
          </a:p>
          <a:p>
            <a:pPr marL="0" marR="0" lvl="0" indent="0" algn="l" defTabSz="914318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6000" dirty="0">
                <a:solidFill>
                  <a:srgbClr val="002060"/>
                </a:solidFill>
              </a:rPr>
              <a:t>Минимальный размер гранта –  500 000,00 рублей</a:t>
            </a:r>
          </a:p>
          <a:p>
            <a:pPr marL="0" marR="0" lvl="0" indent="0" algn="l" defTabSz="914318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Open Sans"/>
                <a:ea typeface="+mn-ea"/>
                <a:cs typeface="+mn-cs"/>
              </a:rPr>
              <a:t>4. Создание и развитие доступной среды для лиц с ограниченными возможностями здоровья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  <a:defRPr/>
            </a:pPr>
            <a:r>
              <a:rPr lang="ru-RU" sz="5600" i="1" dirty="0">
                <a:solidFill>
                  <a:schemeClr val="accent1">
                    <a:lumMod val="75000"/>
                  </a:schemeClr>
                </a:solidFill>
                <a:latin typeface="Open Sans"/>
              </a:rPr>
              <a:t>Грант на создание и развитие доступной туристской среды для лиц с ограниченными возможностями здоровья, стимулирование развития инклюзивного туризма (в том числе оборудование пандусов, подъемников, адаптационные работы и иные мероприятия по созданию безбарьерной среды, среды для лиц с ограниченными возможностями здоровья по зрению и слуху)</a:t>
            </a:r>
          </a:p>
          <a:p>
            <a:pPr marL="0" indent="0" defTabSz="914318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None/>
              <a:defRPr/>
            </a:pPr>
            <a:r>
              <a:rPr lang="ru-RU" sz="6000" dirty="0">
                <a:solidFill>
                  <a:srgbClr val="002060"/>
                </a:solidFill>
              </a:rPr>
              <a:t>Максимальный размер гранта на реализацию одного проекта – 5 000 000,00 рублей </a:t>
            </a:r>
          </a:p>
          <a:p>
            <a:pPr marL="0" indent="0" defTabSz="914318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None/>
              <a:defRPr/>
            </a:pPr>
            <a:r>
              <a:rPr lang="ru-RU" sz="6000" dirty="0">
                <a:solidFill>
                  <a:srgbClr val="002060"/>
                </a:solidFill>
              </a:rPr>
              <a:t>Минимальный размер гранта –  1 500 000,00 рублей</a:t>
            </a:r>
          </a:p>
          <a:p>
            <a:pPr marL="0" marR="0" lvl="0" indent="0" algn="l" defTabSz="914318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Open Sans"/>
                <a:ea typeface="+mn-ea"/>
                <a:cs typeface="+mn-cs"/>
              </a:rPr>
              <a:t>5. Создание объектов кемпинг-размещения, </a:t>
            </a:r>
            <a:r>
              <a:rPr kumimoji="0" lang="ru-RU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uLnTx/>
                <a:uFillTx/>
                <a:latin typeface="Open Sans"/>
                <a:ea typeface="+mn-ea"/>
                <a:cs typeface="+mn-cs"/>
              </a:rPr>
              <a:t>кемпстоянок</a:t>
            </a:r>
            <a:endParaRPr kumimoji="0" lang="ru-RU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uLnTx/>
              <a:uFillTx/>
              <a:latin typeface="Open Sans"/>
              <a:ea typeface="+mn-ea"/>
              <a:cs typeface="+mn-cs"/>
            </a:endParaRPr>
          </a:p>
          <a:p>
            <a:pPr marL="268288" marR="0" lvl="0" indent="-268288" algn="l" defTabSz="914318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ru-RU" sz="5600" i="1" dirty="0">
                <a:solidFill>
                  <a:schemeClr val="accent1">
                    <a:lumMod val="75000"/>
                  </a:schemeClr>
                </a:solidFill>
                <a:latin typeface="Open Sans"/>
              </a:rPr>
              <a:t>приобретение стационарных некапитальных сооружений (мобильные дома, жилые модули (легкие каркасные здания и модульные конструкции);</a:t>
            </a:r>
          </a:p>
          <a:p>
            <a:pPr marL="268288" marR="0" lvl="0" indent="-268288" algn="l" defTabSz="914318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ru-RU" sz="5600" i="1" dirty="0">
                <a:solidFill>
                  <a:schemeClr val="accent1">
                    <a:lumMod val="75000"/>
                  </a:schemeClr>
                </a:solidFill>
                <a:latin typeface="Open Sans"/>
              </a:rPr>
              <a:t>кемпинговые палатки, используемые для организации пребывания (ночлега) в кемпинге;</a:t>
            </a:r>
          </a:p>
          <a:p>
            <a:pPr marL="268288" marR="0" lvl="0" indent="-268288" algn="l" defTabSz="914318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ru-RU" sz="5600" i="1" dirty="0">
                <a:solidFill>
                  <a:schemeClr val="accent1">
                    <a:lumMod val="75000"/>
                  </a:schemeClr>
                </a:solidFill>
                <a:latin typeface="Open Sans"/>
              </a:rPr>
              <a:t> оборудование санитарных узлов (мест общего пользования);</a:t>
            </a:r>
          </a:p>
          <a:p>
            <a:pPr marL="268288" marR="0" lvl="0" indent="-268288" algn="l" defTabSz="914318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ru-RU" sz="5600" i="1" dirty="0">
                <a:solidFill>
                  <a:schemeClr val="accent1">
                    <a:lumMod val="75000"/>
                  </a:schemeClr>
                </a:solidFill>
                <a:latin typeface="Open Sans"/>
              </a:rPr>
              <a:t> обеспечение доступа для лиц с ОВЗ (пандусов, подъемников, среды для лиц с ограниченными возможностями здоровья по зрению и слуху).</a:t>
            </a:r>
          </a:p>
          <a:p>
            <a:pPr marL="0" marR="0" lvl="0" indent="0" defTabSz="914318" fontAlgn="auto">
              <a:lnSpc>
                <a:spcPct val="120000"/>
              </a:lnSpc>
              <a:spcBef>
                <a:spcPts val="600"/>
              </a:spcBef>
              <a:buClrTx/>
              <a:buSzTx/>
              <a:buNone/>
              <a:tabLst/>
              <a:defRPr/>
            </a:pPr>
            <a:r>
              <a:rPr lang="ru-RU" sz="6000" dirty="0">
                <a:solidFill>
                  <a:srgbClr val="002060"/>
                </a:solidFill>
              </a:rPr>
              <a:t>Максимальный размер гранта на реализацию одного проекта – 5 000 000,00 рублей </a:t>
            </a:r>
          </a:p>
          <a:p>
            <a:pPr marL="0" marR="0" lvl="0" indent="0" defTabSz="914318" fontAlgn="auto">
              <a:lnSpc>
                <a:spcPct val="120000"/>
              </a:lnSpc>
              <a:spcBef>
                <a:spcPts val="600"/>
              </a:spcBef>
              <a:buClrTx/>
              <a:buSzTx/>
              <a:buNone/>
              <a:tabLst/>
              <a:defRPr/>
            </a:pPr>
            <a:r>
              <a:rPr lang="ru-RU" sz="6000" dirty="0">
                <a:solidFill>
                  <a:srgbClr val="002060"/>
                </a:solidFill>
              </a:rPr>
              <a:t>Минимальный размер гранта –  2 500 000,00 рублей</a:t>
            </a:r>
          </a:p>
          <a:p>
            <a:pPr>
              <a:lnSpc>
                <a:spcPct val="120000"/>
              </a:lnSpc>
            </a:pPr>
            <a:endParaRPr lang="ru-RU" sz="6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20000"/>
              </a:lnSpc>
            </a:pPr>
            <a:endParaRPr lang="ru-RU" sz="6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20000"/>
              </a:lnSpc>
            </a:pPr>
            <a:endParaRPr lang="ru-RU" sz="6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20000"/>
              </a:lnSpc>
            </a:pPr>
            <a:endParaRPr lang="ru-RU" sz="6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20000"/>
              </a:lnSpc>
            </a:pPr>
            <a:endParaRPr lang="ru-RU" sz="7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b="1" dirty="0">
                <a:solidFill>
                  <a:srgbClr val="002060"/>
                </a:solidFill>
              </a:rPr>
              <a:t/>
            </a:r>
            <a:br>
              <a:rPr lang="ru-RU" b="1" dirty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23A411B7-8385-4856-B846-48552D10A98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52" t="27681" r="34347" b="27009"/>
          <a:stretch/>
        </p:blipFill>
        <p:spPr>
          <a:xfrm>
            <a:off x="10564667" y="106440"/>
            <a:ext cx="1498702" cy="1216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7916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272B097E-62C0-498E-8F88-5F5E72C299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723" b="71728" l="8207" r="94816">
                        <a14:foregroundMark x1="76458" y1="60000" x2="76458" y2="60000"/>
                        <a14:foregroundMark x1="84665" y1="53717" x2="84665" y2="53717"/>
                        <a14:foregroundMark x1="84665" y1="53717" x2="84665" y2="53717"/>
                        <a14:foregroundMark x1="87473" y1="43037" x2="87473" y2="43037"/>
                        <a14:foregroundMark x1="54860" y1="25131" x2="54860" y2="25131"/>
                        <a14:foregroundMark x1="67171" y1="8691" x2="67171" y2="8691"/>
                        <a14:foregroundMark x1="58531" y1="2827" x2="58531" y2="2827"/>
                        <a14:foregroundMark x1="21814" y1="4921" x2="21814" y2="4921"/>
                        <a14:foregroundMark x1="35637" y1="16963" x2="35637" y2="16963"/>
                        <a14:foregroundMark x1="87257" y1="15602" x2="87257" y2="15602"/>
                        <a14:foregroundMark x1="63931" y1="12565" x2="63931" y2="12565"/>
                        <a14:foregroundMark x1="37365" y1="20942" x2="37365" y2="20942"/>
                        <a14:foregroundMark x1="43413" y1="21152" x2="43413" y2="21152"/>
                        <a14:foregroundMark x1="39741" y1="15812" x2="39741" y2="15812"/>
                        <a14:foregroundMark x1="33261" y1="12356" x2="33261" y2="12356"/>
                        <a14:foregroundMark x1="76890" y1="54660" x2="76890" y2="54660"/>
                        <a14:foregroundMark x1="77322" y1="67435" x2="77322" y2="67435"/>
                        <a14:foregroundMark x1="91577" y1="67435" x2="91577" y2="67435"/>
                        <a14:foregroundMark x1="89201" y1="66073" x2="89201" y2="66073"/>
                        <a14:foregroundMark x1="76026" y1="57382" x2="76026" y2="57382"/>
                        <a14:foregroundMark x1="83153" y1="53194" x2="83153" y2="53194"/>
                        <a14:foregroundMark x1="76458" y1="58534" x2="76458" y2="58534"/>
                        <a14:foregroundMark x1="65011" y1="58639" x2="65011" y2="58639"/>
                        <a14:foregroundMark x1="80130" y1="63455" x2="80130" y2="63455"/>
                        <a14:foregroundMark x1="91145" y1="70157" x2="91145" y2="70157"/>
                        <a14:foregroundMark x1="91145" y1="69110" x2="91145" y2="69110"/>
                        <a14:foregroundMark x1="80562" y1="57382" x2="80562" y2="57382"/>
                        <a14:foregroundMark x1="85529" y1="45340" x2="85529" y2="45340"/>
                        <a14:foregroundMark x1="86825" y1="41571" x2="86825" y2="41571"/>
                        <a14:foregroundMark x1="87257" y1="38325" x2="87257" y2="38325"/>
                        <a14:foregroundMark x1="90497" y1="43979" x2="90497" y2="43979"/>
                        <a14:foregroundMark x1="94168" y1="46806" x2="94168" y2="46806"/>
                        <a14:foregroundMark x1="94816" y1="49110" x2="94816" y2="49110"/>
                      </a14:backgroundRemoval>
                    </a14:imgEffect>
                  </a14:imgLayer>
                </a14:imgProps>
              </a:ext>
            </a:extLst>
          </a:blip>
          <a:srcRect t="1684" r="3718" b="20486"/>
          <a:stretch/>
        </p:blipFill>
        <p:spPr>
          <a:xfrm>
            <a:off x="10159068" y="1"/>
            <a:ext cx="2032932" cy="3522499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xmlns="" id="{DA8632FD-8973-434C-A756-45B43E093F14}"/>
              </a:ext>
            </a:extLst>
          </p:cNvPr>
          <p:cNvSpPr/>
          <p:nvPr/>
        </p:nvSpPr>
        <p:spPr>
          <a:xfrm>
            <a:off x="820582" y="1713296"/>
            <a:ext cx="10550530" cy="4739891"/>
          </a:xfrm>
          <a:prstGeom prst="roundRect">
            <a:avLst>
              <a:gd name="adj" fmla="val 6026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B Sans Interface" panose="020B0503040504020204" pitchFamily="34" charset="-52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7B839001-AAEC-4E22-855C-C29E71C44337}"/>
              </a:ext>
            </a:extLst>
          </p:cNvPr>
          <p:cNvSpPr txBox="1"/>
          <p:nvPr/>
        </p:nvSpPr>
        <p:spPr>
          <a:xfrm>
            <a:off x="820582" y="817940"/>
            <a:ext cx="10944416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SB Sans Interface" panose="020B0604020202020204" charset="-52"/>
                <a:cs typeface="SB Sans Interface" panose="020B0604020202020204" charset="-52"/>
              </a:rPr>
              <a:t>Региональный проект «Создание номерного фонда, </a:t>
            </a:r>
          </a:p>
          <a:p>
            <a:pPr>
              <a:defRPr/>
            </a:pP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SB Sans Interface" panose="020B0604020202020204" charset="-52"/>
                <a:cs typeface="SB Sans Interface" panose="020B0604020202020204" charset="-52"/>
              </a:rPr>
              <a:t>инфраструктуры и новых точек притяжения»</a:t>
            </a:r>
            <a:endParaRPr lang="ru-RU" sz="3600" b="1" dirty="0">
              <a:solidFill>
                <a:schemeClr val="accent2">
                  <a:lumMod val="75000"/>
                </a:schemeClr>
              </a:solidFill>
              <a:latin typeface="SB Sans Interface" panose="020B0604020202020204" charset="-52"/>
              <a:ea typeface="Arial"/>
              <a:cs typeface="SB Sans Interface" panose="020B0604020202020204" charset="-52"/>
            </a:endParaRPr>
          </a:p>
        </p:txBody>
      </p:sp>
      <p:sp>
        <p:nvSpPr>
          <p:cNvPr id="29" name="Text 0">
            <a:extLst>
              <a:ext uri="{FF2B5EF4-FFF2-40B4-BE49-F238E27FC236}">
                <a16:creationId xmlns:a16="http://schemas.microsoft.com/office/drawing/2014/main" xmlns="" id="{1B1007C7-4813-4D67-8DA3-FE4D38F42C1F}"/>
              </a:ext>
            </a:extLst>
          </p:cNvPr>
          <p:cNvSpPr/>
          <p:nvPr/>
        </p:nvSpPr>
        <p:spPr bwMode="auto">
          <a:xfrm>
            <a:off x="820582" y="301248"/>
            <a:ext cx="5545712" cy="360000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  <a:ln/>
        </p:spPr>
        <p:txBody>
          <a:bodyPr wrap="square" rtlCol="0" anchor="ctr"/>
          <a:lstStyle/>
          <a:p>
            <a:pPr marL="0" indent="0" algn="ctr">
              <a:buNone/>
              <a:defRPr/>
            </a:pPr>
            <a:r>
              <a:rPr lang="ru-RU" sz="1100" b="1" spc="250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ИТОГИ </a:t>
            </a:r>
            <a:r>
              <a:rPr lang="ru-RU" sz="1100" b="1" spc="250" dirty="0">
                <a:solidFill>
                  <a:srgbClr val="0B2A45"/>
                </a:solidFill>
                <a:latin typeface="SB Sans Interface" panose="020B0503040504020204" pitchFamily="34" charset="-52"/>
                <a:cs typeface="SB Sans Interface" panose="020B0503040504020204" pitchFamily="34" charset="-52"/>
              </a:rPr>
              <a:t>РЕАЛИЗАЦИИ НАЦПРОЕКТА </a:t>
            </a:r>
          </a:p>
          <a:p>
            <a:pPr marL="0" indent="0" algn="ctr">
              <a:buNone/>
              <a:defRPr/>
            </a:pPr>
            <a:r>
              <a:rPr lang="ru-RU" sz="1100" b="1" spc="250" dirty="0">
                <a:solidFill>
                  <a:srgbClr val="0B2A45"/>
                </a:solidFill>
                <a:latin typeface="SB Sans Interface" panose="020B0503040504020204" pitchFamily="34" charset="-52"/>
                <a:cs typeface="SB Sans Interface" panose="020B0503040504020204" pitchFamily="34" charset="-52"/>
              </a:rPr>
              <a:t>«ТУРИЗМ И ГОСТЕПРИИМСТВО» В БУРЯТИИ </a:t>
            </a:r>
          </a:p>
        </p:txBody>
      </p:sp>
      <p:sp>
        <p:nvSpPr>
          <p:cNvPr id="30" name="Text 4">
            <a:extLst>
              <a:ext uri="{FF2B5EF4-FFF2-40B4-BE49-F238E27FC236}">
                <a16:creationId xmlns:a16="http://schemas.microsoft.com/office/drawing/2014/main" xmlns="" id="{E68D6A5E-CD76-436C-BC1C-7B60E9392266}"/>
              </a:ext>
            </a:extLst>
          </p:cNvPr>
          <p:cNvSpPr/>
          <p:nvPr/>
        </p:nvSpPr>
        <p:spPr bwMode="auto">
          <a:xfrm>
            <a:off x="1278475" y="1745779"/>
            <a:ext cx="3094634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marL="0" indent="0" algn="l">
              <a:buNone/>
              <a:defRPr/>
            </a:pPr>
            <a:r>
              <a:rPr lang="ru-RU" sz="6600" b="1" dirty="0">
                <a:solidFill>
                  <a:schemeClr val="accent2">
                    <a:lumMod val="75000"/>
                  </a:schemeClr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16</a:t>
            </a:r>
            <a:endParaRPr lang="en-US" sz="8000" b="1" dirty="0">
              <a:solidFill>
                <a:schemeClr val="accent2">
                  <a:lumMod val="75000"/>
                </a:schemeClr>
              </a:solidFill>
              <a:latin typeface="SB Sans Interface" panose="020B0503040504020204" pitchFamily="34" charset="-52"/>
              <a:ea typeface="Arial"/>
              <a:cs typeface="SB Sans Interface" panose="020B0503040504020204" pitchFamily="34" charset="-52"/>
            </a:endParaRPr>
          </a:p>
        </p:txBody>
      </p:sp>
      <p:sp>
        <p:nvSpPr>
          <p:cNvPr id="31" name="Text 5">
            <a:extLst>
              <a:ext uri="{FF2B5EF4-FFF2-40B4-BE49-F238E27FC236}">
                <a16:creationId xmlns:a16="http://schemas.microsoft.com/office/drawing/2014/main" xmlns="" id="{6497D2E4-66C1-4251-861A-36F04B7AE387}"/>
              </a:ext>
            </a:extLst>
          </p:cNvPr>
          <p:cNvSpPr/>
          <p:nvPr/>
        </p:nvSpPr>
        <p:spPr bwMode="auto">
          <a:xfrm>
            <a:off x="2309853" y="2125806"/>
            <a:ext cx="7571988" cy="7904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5000"/>
              </a:lnSpc>
              <a:defRPr/>
            </a:pPr>
            <a:r>
              <a:rPr lang="ru-RU" sz="2000" b="1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проектов поддержано на общую сумму более 50 млн. руб. в 2026 году: </a:t>
            </a:r>
          </a:p>
        </p:txBody>
      </p:sp>
      <p:sp>
        <p:nvSpPr>
          <p:cNvPr id="33" name="Text 8">
            <a:extLst>
              <a:ext uri="{FF2B5EF4-FFF2-40B4-BE49-F238E27FC236}">
                <a16:creationId xmlns:a16="http://schemas.microsoft.com/office/drawing/2014/main" xmlns="" id="{92098382-3BA7-44BB-873C-FCBB80A48282}"/>
              </a:ext>
            </a:extLst>
          </p:cNvPr>
          <p:cNvSpPr/>
          <p:nvPr/>
        </p:nvSpPr>
        <p:spPr bwMode="auto">
          <a:xfrm>
            <a:off x="1278475" y="2985263"/>
            <a:ext cx="9644329" cy="33988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5000"/>
              </a:lnSpc>
              <a:defRPr/>
            </a:pPr>
            <a:r>
              <a:rPr lang="ru-RU" sz="3600" b="1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2</a:t>
            </a:r>
            <a:r>
              <a:rPr lang="ru-RU" sz="2400" b="1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 </a:t>
            </a:r>
            <a:r>
              <a:rPr lang="ru-RU" sz="2000" b="1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проекта на организацию круглогодичного функционирования плавательных бассейнов; </a:t>
            </a:r>
          </a:p>
          <a:p>
            <a:pPr>
              <a:lnSpc>
                <a:spcPct val="105000"/>
              </a:lnSpc>
              <a:defRPr/>
            </a:pPr>
            <a:r>
              <a:rPr lang="ru-RU" sz="3600" b="1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2</a:t>
            </a:r>
            <a:r>
              <a:rPr lang="ru-RU" sz="2400" b="1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 </a:t>
            </a:r>
            <a:r>
              <a:rPr lang="ru-RU" sz="2000" b="1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проекта на создание и развитие доступной среды для лиц с ограниченными возможностями здоровья; </a:t>
            </a:r>
          </a:p>
          <a:p>
            <a:pPr>
              <a:lnSpc>
                <a:spcPct val="105000"/>
              </a:lnSpc>
              <a:defRPr/>
            </a:pPr>
            <a:r>
              <a:rPr lang="ru-RU" sz="3600" b="1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3</a:t>
            </a:r>
            <a:r>
              <a:rPr lang="ru-RU" sz="2400" b="1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 </a:t>
            </a:r>
            <a:r>
              <a:rPr lang="ru-RU" sz="2000" b="1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проекта на создание объектов кемпинг-размещения, </a:t>
            </a:r>
            <a:r>
              <a:rPr lang="ru-RU" sz="2000" b="1" dirty="0" err="1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кемпстоянок</a:t>
            </a:r>
            <a:r>
              <a:rPr lang="ru-RU" sz="2000" b="1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; </a:t>
            </a:r>
          </a:p>
          <a:p>
            <a:pPr>
              <a:lnSpc>
                <a:spcPct val="105000"/>
              </a:lnSpc>
              <a:defRPr/>
            </a:pPr>
            <a:r>
              <a:rPr lang="ru-RU" sz="3600" b="1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9</a:t>
            </a:r>
            <a:r>
              <a:rPr lang="ru-RU" sz="2400" b="1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 </a:t>
            </a:r>
            <a:r>
              <a:rPr lang="ru-RU" sz="2000" b="1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проекта на приобретение туристического оборудования.</a:t>
            </a:r>
            <a:endParaRPr lang="ru-RU" sz="2400" b="1" dirty="0">
              <a:solidFill>
                <a:srgbClr val="0B2A45"/>
              </a:solidFill>
              <a:latin typeface="SB Sans Interface" panose="020B0503040504020204" pitchFamily="34" charset="-52"/>
              <a:ea typeface="Arial"/>
              <a:cs typeface="SB Sans Interface" panose="020B0503040504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3163982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86C0FC33-40E9-46C8-B09E-99F725E9DFB0}"/>
              </a:ext>
            </a:extLst>
          </p:cNvPr>
          <p:cNvSpPr txBox="1">
            <a:spLocks/>
          </p:cNvSpPr>
          <p:nvPr/>
        </p:nvSpPr>
        <p:spPr>
          <a:xfrm>
            <a:off x="940217" y="514110"/>
            <a:ext cx="10644979" cy="5869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spc="-100" dirty="0">
                <a:solidFill>
                  <a:schemeClr val="accent2">
                    <a:lumMod val="75000"/>
                  </a:schemeClr>
                </a:solidFill>
                <a:latin typeface="SB Sans Interface" panose="020B0604020202020204" charset="-52"/>
                <a:cs typeface="SB Sans Interface" panose="020B0604020202020204" charset="-52"/>
              </a:rPr>
              <a:t>Региональная грантовая поддержка в сфере туризма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E15D01D0-B14C-4721-9C3E-471E1C2D3FC8}"/>
              </a:ext>
            </a:extLst>
          </p:cNvPr>
          <p:cNvSpPr/>
          <p:nvPr/>
        </p:nvSpPr>
        <p:spPr>
          <a:xfrm>
            <a:off x="948725" y="1319984"/>
            <a:ext cx="92023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Постановление Правительства Республики Бурятия от 25.03.2025 № 178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xmlns="" id="{29395C06-BBB4-402E-8275-29ED3127F5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1509368"/>
              </p:ext>
            </p:extLst>
          </p:nvPr>
        </p:nvGraphicFramePr>
        <p:xfrm>
          <a:off x="693629" y="1827814"/>
          <a:ext cx="11101292" cy="45285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8370">
                  <a:extLst>
                    <a:ext uri="{9D8B030D-6E8A-4147-A177-3AD203B41FA5}">
                      <a16:colId xmlns:a16="http://schemas.microsoft.com/office/drawing/2014/main" xmlns="" val="1506870090"/>
                    </a:ext>
                  </a:extLst>
                </a:gridCol>
                <a:gridCol w="1843838">
                  <a:extLst>
                    <a:ext uri="{9D8B030D-6E8A-4147-A177-3AD203B41FA5}">
                      <a16:colId xmlns:a16="http://schemas.microsoft.com/office/drawing/2014/main" xmlns="" val="116261522"/>
                    </a:ext>
                  </a:extLst>
                </a:gridCol>
                <a:gridCol w="2033716">
                  <a:extLst>
                    <a:ext uri="{9D8B030D-6E8A-4147-A177-3AD203B41FA5}">
                      <a16:colId xmlns:a16="http://schemas.microsoft.com/office/drawing/2014/main" xmlns="" val="1077618398"/>
                    </a:ext>
                  </a:extLst>
                </a:gridCol>
                <a:gridCol w="2191128">
                  <a:extLst>
                    <a:ext uri="{9D8B030D-6E8A-4147-A177-3AD203B41FA5}">
                      <a16:colId xmlns:a16="http://schemas.microsoft.com/office/drawing/2014/main" xmlns="" val="3592315670"/>
                    </a:ext>
                  </a:extLst>
                </a:gridCol>
                <a:gridCol w="2884240">
                  <a:extLst>
                    <a:ext uri="{9D8B030D-6E8A-4147-A177-3AD203B41FA5}">
                      <a16:colId xmlns:a16="http://schemas.microsoft.com/office/drawing/2014/main" xmlns="" val="565945441"/>
                    </a:ext>
                  </a:extLst>
                </a:gridCol>
              </a:tblGrid>
              <a:tr h="359570">
                <a:tc rowSpan="2">
                  <a:txBody>
                    <a:bodyPr/>
                    <a:lstStyle/>
                    <a:p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Наименование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3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Направления грантовой поддержки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05984432"/>
                  </a:ext>
                </a:extLst>
              </a:tr>
              <a:tr h="555700"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Экологический туризм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318" rtl="0" eaLnBrk="1" latinLnBrk="0" hangingPunct="1"/>
                      <a:r>
                        <a:rPr lang="ru-RU" sz="1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Сельский туризм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318" rtl="0" eaLnBrk="1" latinLnBrk="0" hangingPunct="1"/>
                      <a:r>
                        <a:rPr lang="ru-RU" sz="1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Социальный туризм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318" rtl="0" eaLnBrk="1" latinLnBrk="0" hangingPunct="1"/>
                      <a:r>
                        <a:rPr lang="ru-RU" sz="1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Продвижение туристского потенциала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11833642"/>
                  </a:ext>
                </a:extLst>
              </a:tr>
              <a:tr h="55570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Получатели грантовой поддержки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Юр. Лица, ИП, НКО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Юр. Лица, ИП, К(Ф)Х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Юр. Лица, ИП, НКО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Юр. Лица, ИП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60694340"/>
                  </a:ext>
                </a:extLst>
              </a:tr>
              <a:tr h="834768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Максимальная сумма поддержки на 1 организацию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318" rtl="0" eaLnBrk="1" latinLnBrk="0" hangingPunct="1"/>
                      <a:r>
                        <a:rPr lang="ru-RU" sz="1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1,0 млн.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318" rtl="0" eaLnBrk="1" latinLnBrk="0" hangingPunct="1"/>
                      <a:r>
                        <a:rPr lang="ru-RU" sz="1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250 тыс.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318" rtl="0" eaLnBrk="1" latinLnBrk="0" hangingPunct="1"/>
                      <a:r>
                        <a:rPr lang="ru-RU" sz="1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250 тыс.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318" rtl="0" eaLnBrk="1" latinLnBrk="0" hangingPunct="1"/>
                      <a:r>
                        <a:rPr lang="ru-RU" sz="1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250,0 тыс. руб.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81838371"/>
                  </a:ext>
                </a:extLst>
              </a:tr>
              <a:tr h="55570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Определение получателя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3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Результаты конкурсного отбора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31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73675449"/>
                  </a:ext>
                </a:extLst>
              </a:tr>
              <a:tr h="1667099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Цель предоставления гранта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Создание экологических троп, знаков туристской навигации, смотровых площадок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Приобретение оборудования, ремонт внешнего вида гостевых домов, строительство и установка юрт, приобретение и изготовление выставочного оборудования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Организация туристско-экскурсионных поездок с целью знакомства детей, молодежи, лиц старшего поколения с культурным, историческим и природным наследием региона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Проведение событийных мероприятий; приобретение аутентичных костюмов; при- обретение аудиосистем для экскурсионных программ;</a:t>
                      </a:r>
                    </a:p>
                    <a:p>
                      <a:pPr algn="ctr"/>
                      <a:r>
                        <a:rPr lang="ru-RU" sz="12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приобретение оборудования для производства сувенирной продукции; создание, прокат, распространение видеоматериалов.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073912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42473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146BB76-DFE4-4CEF-A06B-6CF71FA6567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84" r="3718" b="20486"/>
          <a:stretch/>
        </p:blipFill>
        <p:spPr>
          <a:xfrm>
            <a:off x="10213030" y="0"/>
            <a:ext cx="1978971" cy="3429000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4ED6AB83-59B6-42C1-ABE2-249BCC996258}"/>
              </a:ext>
            </a:extLst>
          </p:cNvPr>
          <p:cNvSpPr txBox="1">
            <a:spLocks/>
          </p:cNvSpPr>
          <p:nvPr/>
        </p:nvSpPr>
        <p:spPr>
          <a:xfrm>
            <a:off x="637289" y="273070"/>
            <a:ext cx="10917421" cy="54142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ru-RU" sz="2800" b="1" spc="-100" dirty="0">
                <a:solidFill>
                  <a:schemeClr val="accent2">
                    <a:lumMod val="75000"/>
                  </a:schemeClr>
                </a:solidFill>
                <a:latin typeface="SB Sans Interface" panose="020B0604020202020204" charset="-52"/>
                <a:cs typeface="SB Sans Interface" panose="020B0604020202020204" charset="-52"/>
              </a:rPr>
              <a:t>Субсидии субъектам малого предпринимательства в сфере туризма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2D2620D1-6844-4C87-900C-FFCD54E18488}"/>
              </a:ext>
            </a:extLst>
          </p:cNvPr>
          <p:cNvSpPr/>
          <p:nvPr/>
        </p:nvSpPr>
        <p:spPr>
          <a:xfrm>
            <a:off x="520118" y="2371560"/>
            <a:ext cx="10716511" cy="40703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just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103A4E"/>
                </a:solidFill>
                <a:effectLst/>
                <a:uLnTx/>
                <a:uFillTx/>
                <a:latin typeface="Open Sans"/>
                <a:ea typeface="+mn-ea"/>
                <a:cs typeface="Arial" panose="020B0604020202020204" pitchFamily="34" charset="0"/>
              </a:rPr>
              <a:t>Субсидии предоставляются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103A4E"/>
                </a:solidFill>
                <a:effectLst/>
                <a:uLnTx/>
                <a:uFillTx/>
                <a:latin typeface="Open Sans"/>
                <a:ea typeface="+mn-ea"/>
                <a:cs typeface="Arial" panose="020B0604020202020204" pitchFamily="34" charset="0"/>
              </a:rPr>
              <a:t>ЮЛ и ИП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103A4E"/>
                </a:solidFill>
                <a:effectLst/>
                <a:uLnTx/>
                <a:uFillTx/>
                <a:latin typeface="Open Sans"/>
                <a:ea typeface="+mn-ea"/>
                <a:cs typeface="Arial" panose="020B0604020202020204" pitchFamily="34" charset="0"/>
              </a:rPr>
              <a:t>, </a:t>
            </a:r>
            <a:r>
              <a:rPr lang="ru-RU" sz="1600" dirty="0">
                <a:solidFill>
                  <a:srgbClr val="103A4E"/>
                </a:solidFill>
                <a:latin typeface="Open Sans"/>
                <a:cs typeface="Arial" panose="020B0604020202020204" pitchFamily="34" charset="0"/>
              </a:rPr>
              <a:t>осуществляющим деятельность в:</a:t>
            </a:r>
          </a:p>
          <a:p>
            <a:pPr marL="0" marR="0" lvl="0" indent="0" algn="just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Open Sans"/>
              <a:ea typeface="+mn-ea"/>
              <a:cs typeface="Arial" panose="020B0604020202020204" pitchFamily="34" charset="0"/>
            </a:endParaRPr>
          </a:p>
          <a:p>
            <a:pPr marL="285750" marR="0" lvl="0" indent="-285750" algn="just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ru-RU" sz="1600" b="1" dirty="0">
                <a:solidFill>
                  <a:srgbClr val="002060"/>
                </a:solidFill>
                <a:latin typeface="Open Sans"/>
                <a:cs typeface="Arial" panose="020B0604020202020204" pitchFamily="34" charset="0"/>
              </a:rPr>
              <a:t>ГОСТИНИЧНОЙ (55.1., 55.2., 55.9)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103A4E"/>
                </a:solidFill>
                <a:effectLst/>
                <a:uLnTx/>
                <a:uFillTx/>
                <a:latin typeface="Open Sans"/>
                <a:ea typeface="+mn-ea"/>
                <a:cs typeface="Arial" panose="020B0604020202020204" pitchFamily="34" charset="0"/>
              </a:rPr>
              <a:t>- в реестре классифицированных средств размещения, соответствовать требованиям антитеррористической защищенности гостиниц и иных средств размещения</a:t>
            </a:r>
          </a:p>
          <a:p>
            <a:pPr marL="285750" marR="0" lvl="0" indent="-285750" algn="just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srgbClr val="103A4E"/>
              </a:solidFill>
              <a:effectLst/>
              <a:uLnTx/>
              <a:uFillTx/>
              <a:latin typeface="Open Sans"/>
              <a:ea typeface="+mn-ea"/>
              <a:cs typeface="Arial" panose="020B0604020202020204" pitchFamily="34" charset="0"/>
            </a:endParaRPr>
          </a:p>
          <a:p>
            <a:pPr marL="285750" marR="0" lvl="0" indent="-285750" algn="just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ru-RU" sz="1600" b="1" dirty="0">
                <a:solidFill>
                  <a:srgbClr val="002060"/>
                </a:solidFill>
                <a:latin typeface="Open Sans"/>
                <a:cs typeface="Arial" panose="020B0604020202020204" pitchFamily="34" charset="0"/>
              </a:rPr>
              <a:t>ТУРОПЕРАТОРСКОЙ (79.1, 79.12)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103A4E"/>
                </a:solidFill>
                <a:effectLst/>
                <a:uLnTx/>
                <a:uFillTx/>
                <a:latin typeface="Open Sans"/>
                <a:ea typeface="+mn-ea"/>
                <a:cs typeface="Arial" panose="020B0604020202020204" pitchFamily="34" charset="0"/>
              </a:rPr>
              <a:t>- в Едином федеральном реестре туроператоров </a:t>
            </a:r>
          </a:p>
          <a:p>
            <a:pPr marL="285750" marR="0" lvl="0" indent="-285750" algn="just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endParaRPr kumimoji="0" lang="ru-RU" sz="1050" b="0" i="0" u="none" strike="noStrike" kern="1200" cap="none" spc="0" normalizeH="0" baseline="0" noProof="0" dirty="0">
              <a:ln>
                <a:noFill/>
              </a:ln>
              <a:solidFill>
                <a:srgbClr val="103A4E"/>
              </a:solidFill>
              <a:effectLst/>
              <a:uLnTx/>
              <a:uFillTx/>
              <a:latin typeface="Open Sans"/>
              <a:ea typeface="+mn-ea"/>
              <a:cs typeface="Arial" panose="020B0604020202020204" pitchFamily="34" charset="0"/>
            </a:endParaRPr>
          </a:p>
          <a:p>
            <a:pPr marL="285750" marR="0" lvl="0" indent="-285750" algn="just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ru-RU" sz="1600" b="1" dirty="0">
                <a:solidFill>
                  <a:srgbClr val="002060"/>
                </a:solidFill>
                <a:latin typeface="Open Sans"/>
                <a:cs typeface="Arial" panose="020B0604020202020204" pitchFamily="34" charset="0"/>
              </a:rPr>
              <a:t>ТУРАГЕНТСКОЙ (79.1, 79.11, 79.90.21)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103A4E"/>
                </a:solidFill>
                <a:effectLst/>
                <a:uLnTx/>
                <a:uFillTx/>
                <a:latin typeface="Open Sans"/>
                <a:ea typeface="+mn-ea"/>
                <a:cs typeface="Arial" panose="020B0604020202020204" pitchFamily="34" charset="0"/>
              </a:rPr>
              <a:t>- в Едином федеральном реестре турагентов</a:t>
            </a:r>
          </a:p>
          <a:p>
            <a:pPr marL="285750" marR="0" lvl="0" indent="-285750" algn="just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srgbClr val="103A4E"/>
              </a:solidFill>
              <a:effectLst/>
              <a:uLnTx/>
              <a:uFillTx/>
              <a:latin typeface="Open Sans"/>
              <a:ea typeface="+mn-ea"/>
              <a:cs typeface="Arial" panose="020B0604020202020204" pitchFamily="34" charset="0"/>
            </a:endParaRPr>
          </a:p>
          <a:p>
            <a:pPr marL="285750" marR="0" lvl="0" indent="-285750" algn="just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ru-RU" sz="1600" b="1" dirty="0">
                <a:solidFill>
                  <a:srgbClr val="002060"/>
                </a:solidFill>
                <a:latin typeface="Open Sans"/>
                <a:cs typeface="Arial" panose="020B0604020202020204" pitchFamily="34" charset="0"/>
              </a:rPr>
              <a:t>ЭКСКУРСОВОД (79.11, 79.12, 79.90)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103A4E"/>
                </a:solidFill>
                <a:effectLst/>
                <a:uLnTx/>
                <a:uFillTx/>
                <a:latin typeface="Open Sans"/>
                <a:ea typeface="+mn-ea"/>
                <a:cs typeface="Arial" panose="020B0604020202020204" pitchFamily="34" charset="0"/>
              </a:rPr>
              <a:t>- в Едином федеральном реестре экскурсоводов (гидов) и гидов-переводчиков</a:t>
            </a:r>
          </a:p>
          <a:p>
            <a:pPr marL="285750" marR="0" lvl="0" indent="-285750" algn="just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rgbClr val="103A4E"/>
              </a:solidFill>
              <a:effectLst/>
              <a:uLnTx/>
              <a:uFillTx/>
              <a:latin typeface="Open Sans"/>
              <a:ea typeface="+mn-ea"/>
              <a:cs typeface="Arial" panose="020B0604020202020204" pitchFamily="34" charset="0"/>
            </a:endParaRPr>
          </a:p>
          <a:p>
            <a:pPr marL="285750" marR="0" lvl="0" indent="-285750" algn="just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ru-RU" sz="1600" b="1" dirty="0">
                <a:solidFill>
                  <a:srgbClr val="002060"/>
                </a:solidFill>
                <a:latin typeface="Open Sans"/>
                <a:cs typeface="Arial" panose="020B0604020202020204" pitchFamily="34" charset="0"/>
              </a:rPr>
              <a:t>САНАТОРНО-КУРОРТНОЙ СФЕРЕ (86.90.4)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103A4E"/>
                </a:solidFill>
                <a:effectLst/>
                <a:uLnTx/>
                <a:uFillTx/>
                <a:latin typeface="Open Sans"/>
                <a:ea typeface="+mn-ea"/>
                <a:cs typeface="Arial" panose="020B0604020202020204" pitchFamily="34" charset="0"/>
              </a:rPr>
              <a:t>- в государственном реестре курортного фонда Российской Федерации, соответствовать требованиям антитеррористической защищенности</a:t>
            </a:r>
          </a:p>
          <a:p>
            <a:pPr marL="0" marR="0" lvl="0" indent="0" algn="just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103A4E"/>
              </a:solidFill>
              <a:effectLst/>
              <a:uLnTx/>
              <a:uFillTx/>
              <a:latin typeface="Open Sans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dirty="0">
                <a:solidFill>
                  <a:srgbClr val="103A4E"/>
                </a:solidFill>
                <a:latin typeface="Open Sans"/>
                <a:cs typeface="Arial" panose="020B0604020202020204" pitchFamily="34" charset="0"/>
              </a:rPr>
              <a:t>СУБСИДИЯ для </a:t>
            </a:r>
            <a:r>
              <a:rPr kumimoji="0" lang="ru-RU" sz="1600" b="0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Open Sans"/>
                <a:ea typeface="+mn-ea"/>
                <a:cs typeface="Arial" panose="020B0604020202020204" pitchFamily="34" charset="0"/>
              </a:rPr>
              <a:t>одного</a:t>
            </a:r>
            <a:r>
              <a:rPr kumimoji="0" lang="ru-RU" sz="1600" b="0" i="0" strike="noStrike" kern="1200" cap="none" spc="0" normalizeH="0" baseline="0" noProof="0" dirty="0">
                <a:ln>
                  <a:noFill/>
                </a:ln>
                <a:solidFill>
                  <a:srgbClr val="103A4E"/>
                </a:solidFill>
                <a:effectLst/>
                <a:uLnTx/>
                <a:uFillTx/>
                <a:latin typeface="Open Sans"/>
                <a:ea typeface="+mn-ea"/>
                <a:cs typeface="Arial" panose="020B0604020202020204" pitchFamily="34" charset="0"/>
              </a:rPr>
              <a:t> субъекта малого предпринимательства предоставляется в размере </a:t>
            </a:r>
            <a:r>
              <a:rPr lang="ru-RU" sz="1600" b="1" dirty="0">
                <a:solidFill>
                  <a:srgbClr val="C00000"/>
                </a:solidFill>
                <a:latin typeface="Open Sans"/>
                <a:cs typeface="Arial" panose="020B0604020202020204" pitchFamily="34" charset="0"/>
              </a:rPr>
              <a:t>ДО 50 % ОТ ДОКУМЕНТАЛЬНО ПОДТВЕРЖДЕННЫХ ЗАТРАТ</a:t>
            </a:r>
            <a:r>
              <a:rPr lang="ru-RU" sz="1600" b="1" dirty="0">
                <a:solidFill>
                  <a:srgbClr val="0070C0"/>
                </a:solidFill>
                <a:latin typeface="Open Sans"/>
                <a:cs typeface="Arial" panose="020B0604020202020204" pitchFamily="34" charset="0"/>
              </a:rPr>
              <a:t> </a:t>
            </a:r>
            <a:r>
              <a:rPr kumimoji="0" lang="ru-RU" sz="1600" b="0" i="0" strike="noStrike" kern="1200" cap="none" spc="0" normalizeH="0" baseline="0" noProof="0" dirty="0">
                <a:ln>
                  <a:noFill/>
                </a:ln>
                <a:solidFill>
                  <a:srgbClr val="103A4E"/>
                </a:solidFill>
                <a:effectLst/>
                <a:uLnTx/>
                <a:uFillTx/>
                <a:latin typeface="Open Sans"/>
                <a:ea typeface="+mn-ea"/>
                <a:cs typeface="Arial" panose="020B0604020202020204" pitchFamily="34" charset="0"/>
              </a:rPr>
              <a:t>(от 35 тыс. рублей до 6000 тыс. рублей)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46F6960-C096-43BF-AD2E-9D62200EC520}"/>
              </a:ext>
            </a:extLst>
          </p:cNvPr>
          <p:cNvSpPr txBox="1"/>
          <p:nvPr/>
        </p:nvSpPr>
        <p:spPr>
          <a:xfrm>
            <a:off x="637289" y="1087569"/>
            <a:ext cx="1027651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i="0" u="none" strike="noStrike" kern="1200" cap="none" spc="0" normalizeH="0" baseline="0" noProof="0" dirty="0">
                <a:ln>
                  <a:noFill/>
                </a:ln>
                <a:solidFill>
                  <a:srgbClr val="103A4E"/>
                </a:solidFill>
                <a:effectLst/>
                <a:uLnTx/>
                <a:uFillTx/>
                <a:latin typeface="Open Sans"/>
                <a:ea typeface="+mn-ea"/>
                <a:cs typeface="Arial" panose="020B0604020202020204" pitchFamily="34" charset="0"/>
              </a:rPr>
              <a:t>Субсидии предоставляются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+mn-ea"/>
                <a:cs typeface="Arial" panose="020B0604020202020204" pitchFamily="34" charset="0"/>
              </a:rPr>
              <a:t>на основе </a:t>
            </a:r>
            <a:r>
              <a:rPr kumimoji="0" lang="ru-RU" sz="1800" b="1" i="0" u="none" strike="noStrike" kern="1200" cap="none" spc="10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Open Sans"/>
                <a:ea typeface="+mn-ea"/>
                <a:cs typeface="Arial" panose="020B0604020202020204" pitchFamily="34" charset="0"/>
              </a:rPr>
              <a:t>конкурсного отбора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+mn-ea"/>
                <a:cs typeface="Arial" panose="020B0604020202020204" pitchFamily="34" charset="0"/>
              </a:rPr>
              <a:t/>
            </a:r>
            <a:b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+mn-ea"/>
                <a:cs typeface="Arial" panose="020B0604020202020204" pitchFamily="34" charset="0"/>
              </a:rPr>
            </a:b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+mn-ea"/>
                <a:cs typeface="Arial" panose="020B0604020202020204" pitchFamily="34" charset="0"/>
              </a:rPr>
              <a:t>на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Open Sans"/>
                <a:ea typeface="+mn-ea"/>
                <a:cs typeface="Arial" panose="020B0604020202020204" pitchFamily="34" charset="0"/>
              </a:rPr>
              <a:t>возмещение части затрат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+mn-ea"/>
                <a:cs typeface="Arial" panose="020B0604020202020204" pitchFamily="34" charset="0"/>
              </a:rPr>
              <a:t>, связанных с деятельностью </a:t>
            </a:r>
            <a:b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+mn-ea"/>
                <a:cs typeface="Arial" panose="020B0604020202020204" pitchFamily="34" charset="0"/>
              </a:rPr>
            </a:b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+mn-ea"/>
                <a:cs typeface="Arial" panose="020B0604020202020204" pitchFamily="34" charset="0"/>
              </a:rPr>
              <a:t>субъектов малого предпринимательства в сфере туризма </a:t>
            </a:r>
          </a:p>
          <a:p>
            <a:pPr marL="0" marR="0" lvl="0" indent="0" defTabSz="914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+mn-ea"/>
                <a:cs typeface="Arial" panose="020B0604020202020204" pitchFamily="34" charset="0"/>
              </a:rPr>
              <a:t>(Постановление Правительства РБ от 07.12.2009 № 453 )</a:t>
            </a:r>
          </a:p>
        </p:txBody>
      </p:sp>
    </p:spTree>
    <p:extLst>
      <p:ext uri="{BB962C8B-B14F-4D97-AF65-F5344CB8AC3E}">
        <p14:creationId xmlns:p14="http://schemas.microsoft.com/office/powerpoint/2010/main" val="18060944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ADB2CE3-D5F2-4A73-9A15-D1940C1D23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84" r="3718" b="20486"/>
          <a:stretch/>
        </p:blipFill>
        <p:spPr>
          <a:xfrm>
            <a:off x="10159068" y="1"/>
            <a:ext cx="2032932" cy="3522499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04F1DE03-B6E0-45EA-8860-07DC3383E7D5}"/>
              </a:ext>
            </a:extLst>
          </p:cNvPr>
          <p:cNvSpPr txBox="1">
            <a:spLocks/>
          </p:cNvSpPr>
          <p:nvPr/>
        </p:nvSpPr>
        <p:spPr>
          <a:xfrm>
            <a:off x="729349" y="300182"/>
            <a:ext cx="10917421" cy="54142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spc="-100" dirty="0">
                <a:solidFill>
                  <a:schemeClr val="accent2">
                    <a:lumMod val="75000"/>
                  </a:schemeClr>
                </a:solidFill>
                <a:latin typeface="SB Sans Interface" panose="020B0604020202020204" charset="-52"/>
                <a:cs typeface="SB Sans Interface" panose="020B0604020202020204" charset="-52"/>
              </a:rPr>
              <a:t>Направления возмещения части затрат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22483F3F-5173-4E14-96CB-CF6DFB52334B}"/>
              </a:ext>
            </a:extLst>
          </p:cNvPr>
          <p:cNvSpPr/>
          <p:nvPr/>
        </p:nvSpPr>
        <p:spPr>
          <a:xfrm>
            <a:off x="545284" y="890247"/>
            <a:ext cx="10494628" cy="5093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defTabSz="1280160" rtl="0">
              <a:buClr>
                <a:srgbClr val="000000"/>
              </a:buClr>
            </a:pPr>
            <a:r>
              <a:rPr lang="ru-RU" sz="1300" b="1" dirty="0">
                <a:solidFill>
                  <a:srgbClr val="002060"/>
                </a:solidFill>
                <a:latin typeface="Arial"/>
                <a:cs typeface="Arial" panose="020B0604020202020204" pitchFamily="34" charset="0"/>
                <a:sym typeface="Arial"/>
              </a:rPr>
              <a:t>ДО 100 тыс. руб.</a:t>
            </a:r>
          </a:p>
          <a:p>
            <a:pPr marL="300038" indent="-300038" algn="l" defTabSz="1280160" rtl="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ru-RU" sz="1300" b="1" dirty="0">
                <a:solidFill>
                  <a:srgbClr val="0070C0"/>
                </a:solidFill>
                <a:latin typeface="Arial"/>
                <a:cs typeface="Arial" panose="020B0604020202020204" pitchFamily="34" charset="0"/>
                <a:sym typeface="Arial"/>
              </a:rPr>
              <a:t>НА КЛАССИФИКАЦИЮ ГОСТИНИЦ, ПЛЯЖЕЙ</a:t>
            </a:r>
            <a:r>
              <a:rPr lang="ru-RU" sz="1300" dirty="0">
                <a:solidFill>
                  <a:srgbClr val="0070C0"/>
                </a:solidFill>
                <a:latin typeface="Arial"/>
                <a:cs typeface="Arial" panose="020B0604020202020204" pitchFamily="34" charset="0"/>
                <a:sym typeface="Arial"/>
              </a:rPr>
              <a:t>;</a:t>
            </a:r>
          </a:p>
          <a:p>
            <a:pPr marL="300038" indent="-300038" algn="l" defTabSz="1280160" rtl="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ru-RU" sz="1300" b="1" dirty="0">
                <a:solidFill>
                  <a:srgbClr val="0070C0"/>
                </a:solidFill>
                <a:latin typeface="Arial"/>
                <a:cs typeface="Arial" panose="020B0604020202020204" pitchFamily="34" charset="0"/>
                <a:sym typeface="Arial"/>
              </a:rPr>
              <a:t>НА ДОГОВОР СТРАХОВАНИЯ ГРАЖДАНСКОЙ ОТВЕТСТВЕННОСТИ ТУРОПЕРАТОРАМ;</a:t>
            </a:r>
          </a:p>
          <a:p>
            <a:pPr marL="300038" indent="-300038" algn="l" defTabSz="1280160" rtl="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ru-RU" sz="1300" b="1" dirty="0">
                <a:solidFill>
                  <a:srgbClr val="0070C0"/>
                </a:solidFill>
                <a:latin typeface="Arial"/>
                <a:cs typeface="Arial" panose="020B0604020202020204" pitchFamily="34" charset="0"/>
                <a:sym typeface="Arial"/>
              </a:rPr>
              <a:t>НА ПРОДВИЖЕНИЕ СРЕДСТВА РАЗМЕЩЕНИЯ, САНАТОРНО-КУРОРТНОГО УЧРЕЖДЕНИЯ И ТУРОПЕРАТОРА</a:t>
            </a:r>
            <a:r>
              <a:rPr lang="ru-RU" sz="1300" dirty="0">
                <a:solidFill>
                  <a:srgbClr val="0070C0"/>
                </a:solidFill>
                <a:latin typeface="Arial"/>
                <a:cs typeface="Arial" panose="020B0604020202020204" pitchFamily="34" charset="0"/>
                <a:sym typeface="Arial"/>
              </a:rPr>
              <a:t>;</a:t>
            </a:r>
          </a:p>
          <a:p>
            <a:pPr marL="300038" indent="-300038" algn="l" defTabSz="1280160" rtl="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ru-RU" sz="1300" b="1" dirty="0">
                <a:solidFill>
                  <a:srgbClr val="0070C0"/>
                </a:solidFill>
                <a:latin typeface="Arial"/>
                <a:cs typeface="Arial" panose="020B0604020202020204" pitchFamily="34" charset="0"/>
                <a:sym typeface="Arial"/>
              </a:rPr>
              <a:t>НА ПОВЫШЕНИЕ КВАЛИФИКАЦИИ РАБОТНИКОВ </a:t>
            </a:r>
            <a:r>
              <a:rPr lang="ru-RU" sz="1300" dirty="0">
                <a:solidFill>
                  <a:srgbClr val="0070C0"/>
                </a:solidFill>
                <a:latin typeface="Arial"/>
                <a:cs typeface="Arial" panose="020B0604020202020204" pitchFamily="34" charset="0"/>
                <a:sym typeface="Arial"/>
              </a:rPr>
              <a:t>в образовательных учреждениях, имеющих госаккредитацию;</a:t>
            </a:r>
          </a:p>
          <a:p>
            <a:pPr marL="300038" indent="-300038" algn="l" defTabSz="1280160" rtl="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ru-RU" sz="1300" b="1" dirty="0">
                <a:solidFill>
                  <a:srgbClr val="0070C0"/>
                </a:solidFill>
                <a:latin typeface="Arial"/>
                <a:cs typeface="Arial" panose="020B0604020202020204" pitchFamily="34" charset="0"/>
                <a:sym typeface="Arial"/>
              </a:rPr>
              <a:t>НА ПРИОБРЕТЕНИЕ АУДИОСИСТЕМ И ИНОГО ОБОРУДОВАНИЯ ДЛЯ ПРОВЕДЕНИЯ ЭКСКУРСИЙ.</a:t>
            </a:r>
          </a:p>
          <a:p>
            <a:pPr algn="l" defTabSz="1280160" rtl="0">
              <a:buClr>
                <a:srgbClr val="000000"/>
              </a:buClr>
            </a:pPr>
            <a:endParaRPr lang="ru-RU" sz="1300" dirty="0">
              <a:solidFill>
                <a:schemeClr val="accent3">
                  <a:lumMod val="75000"/>
                </a:schemeClr>
              </a:solidFill>
              <a:latin typeface="Arial"/>
              <a:cs typeface="Arial" panose="020B0604020202020204" pitchFamily="34" charset="0"/>
              <a:sym typeface="Arial"/>
            </a:endParaRPr>
          </a:p>
          <a:p>
            <a:pPr algn="l" defTabSz="1280160" rtl="0">
              <a:buClr>
                <a:srgbClr val="000000"/>
              </a:buClr>
            </a:pPr>
            <a:r>
              <a:rPr lang="ru-RU" sz="1300" b="1" dirty="0">
                <a:solidFill>
                  <a:srgbClr val="002060"/>
                </a:solidFill>
                <a:latin typeface="Arial"/>
                <a:cs typeface="Arial" panose="020B0604020202020204" pitchFamily="34" charset="0"/>
                <a:sym typeface="Arial"/>
              </a:rPr>
              <a:t>ДО 250 </a:t>
            </a:r>
            <a:r>
              <a:rPr lang="ru-RU" sz="1300" b="1" dirty="0" err="1">
                <a:solidFill>
                  <a:srgbClr val="002060"/>
                </a:solidFill>
                <a:latin typeface="Arial"/>
                <a:cs typeface="Arial" panose="020B0604020202020204" pitchFamily="34" charset="0"/>
                <a:sym typeface="Arial"/>
              </a:rPr>
              <a:t>тыс.руб</a:t>
            </a:r>
            <a:r>
              <a:rPr lang="ru-RU" sz="1300" b="1" dirty="0">
                <a:solidFill>
                  <a:srgbClr val="002060"/>
                </a:solidFill>
                <a:latin typeface="Arial"/>
                <a:cs typeface="Arial" panose="020B0604020202020204" pitchFamily="34" charset="0"/>
                <a:sym typeface="Arial"/>
              </a:rPr>
              <a:t>.</a:t>
            </a:r>
          </a:p>
          <a:p>
            <a:pPr marL="300038" indent="-300038" algn="l" defTabSz="1280160" rtl="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ru-RU" sz="1300" b="1" dirty="0">
                <a:solidFill>
                  <a:srgbClr val="0070C0"/>
                </a:solidFill>
                <a:latin typeface="Arial"/>
                <a:cs typeface="Arial" panose="020B0604020202020204" pitchFamily="34" charset="0"/>
                <a:sym typeface="Arial"/>
              </a:rPr>
              <a:t>НА ПРОВЕДЕНИЕ СОБЫТИЙНЫХ МЕРОПРИЯТИЙ;</a:t>
            </a:r>
          </a:p>
          <a:p>
            <a:pPr marL="300038" indent="-300038" algn="l" defTabSz="1280160" rtl="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ru-RU" sz="1300" b="1" dirty="0">
              <a:solidFill>
                <a:schemeClr val="accent3">
                  <a:lumMod val="75000"/>
                </a:schemeClr>
              </a:solidFill>
              <a:latin typeface="Arial"/>
              <a:cs typeface="Arial" panose="020B0604020202020204" pitchFamily="34" charset="0"/>
              <a:sym typeface="Arial"/>
            </a:endParaRPr>
          </a:p>
          <a:p>
            <a:pPr algn="l" defTabSz="1280160" rtl="0">
              <a:buClr>
                <a:srgbClr val="000000"/>
              </a:buClr>
            </a:pPr>
            <a:r>
              <a:rPr lang="ru-RU" sz="1300" b="1" dirty="0">
                <a:solidFill>
                  <a:srgbClr val="002060"/>
                </a:solidFill>
                <a:latin typeface="Arial"/>
                <a:cs typeface="Arial" panose="020B0604020202020204" pitchFamily="34" charset="0"/>
                <a:sym typeface="Arial"/>
              </a:rPr>
              <a:t>ДО 500 тыс. руб.</a:t>
            </a:r>
          </a:p>
          <a:p>
            <a:pPr marL="300038" indent="-300038" algn="l" defTabSz="1280160" rtl="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ru-RU" sz="1300" b="1" dirty="0">
                <a:solidFill>
                  <a:srgbClr val="0070C0"/>
                </a:solidFill>
                <a:latin typeface="Arial"/>
                <a:cs typeface="Arial" panose="020B0604020202020204" pitchFamily="34" charset="0"/>
                <a:sym typeface="Arial"/>
              </a:rPr>
              <a:t>НА ТЕХНИЧЕСКОЕ ОБОРУДОВАНИЕ ДЛЯ КОНФЕРЕНЦ-ЗАЛОВ;</a:t>
            </a:r>
          </a:p>
          <a:p>
            <a:pPr marL="300038" indent="-300038" algn="l" defTabSz="1280160" rtl="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ru-RU" sz="1300" b="1" dirty="0">
                <a:solidFill>
                  <a:srgbClr val="0070C0"/>
                </a:solidFill>
                <a:latin typeface="Arial"/>
                <a:cs typeface="Arial" panose="020B0604020202020204" pitchFamily="34" charset="0"/>
                <a:sym typeface="Arial"/>
              </a:rPr>
              <a:t>НА ПРОВЕДЕНИЕ ЭКОЛОГИЧЕСКОЙ ЭКСПЕРТИЗЫ;</a:t>
            </a:r>
          </a:p>
          <a:p>
            <a:pPr marL="300038" indent="-300038" algn="l" defTabSz="1280160" rtl="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ru-RU" sz="1300" b="1" dirty="0">
                <a:solidFill>
                  <a:srgbClr val="0070C0"/>
                </a:solidFill>
                <a:latin typeface="Arial"/>
                <a:cs typeface="Arial" panose="020B0604020202020204" pitchFamily="34" charset="0"/>
                <a:sym typeface="Arial"/>
              </a:rPr>
              <a:t>НА МЕРОПРИЯТИЯ ПО ОБЕСПЕЧЕНИЮ АНТИТЕРРОРИСТИЧЕСКОЙ БЕЗОПАСНОСТИ ГОСТИНИЦ;</a:t>
            </a:r>
          </a:p>
          <a:p>
            <a:pPr marL="300038" indent="-300038" algn="l" defTabSz="1280160" rtl="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ru-RU" sz="1300" b="1" dirty="0">
                <a:solidFill>
                  <a:srgbClr val="0070C0"/>
                </a:solidFill>
                <a:latin typeface="Arial"/>
                <a:cs typeface="Arial" panose="020B0604020202020204" pitchFamily="34" charset="0"/>
                <a:sym typeface="Arial"/>
              </a:rPr>
              <a:t>НА ТЕХНОЛОГИЧЕСКОЕ ОБОРУДОВАНИЕ ДЛЯ ПИЩЕБЛОКА </a:t>
            </a:r>
            <a:r>
              <a:rPr lang="ru-RU" sz="1300" dirty="0">
                <a:solidFill>
                  <a:srgbClr val="0070C0"/>
                </a:solidFill>
                <a:latin typeface="Arial"/>
                <a:cs typeface="Arial" panose="020B0604020202020204" pitchFamily="34" charset="0"/>
                <a:sym typeface="Arial"/>
              </a:rPr>
              <a:t>в средстве размещения в рамках выполнения требований</a:t>
            </a:r>
            <a:r>
              <a:rPr lang="ru-RU" sz="1300" b="1" dirty="0">
                <a:solidFill>
                  <a:srgbClr val="0070C0"/>
                </a:solidFill>
                <a:latin typeface="Arial"/>
                <a:cs typeface="Arial" panose="020B0604020202020204" pitchFamily="34" charset="0"/>
                <a:sym typeface="Arial"/>
              </a:rPr>
              <a:t> ХАССП </a:t>
            </a:r>
          </a:p>
          <a:p>
            <a:pPr marL="300038" indent="-300038" algn="l" defTabSz="1280160" rtl="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ru-RU" sz="1300" b="1" dirty="0">
                <a:solidFill>
                  <a:srgbClr val="0070C0"/>
                </a:solidFill>
                <a:latin typeface="Arial"/>
                <a:cs typeface="Arial" panose="020B0604020202020204" pitchFamily="34" charset="0"/>
                <a:sym typeface="Arial"/>
              </a:rPr>
              <a:t>НА ДИЗЕЛЬНЫЕ, БЕНЗИНОВЫЕ, ГАЗОВЫЕ ЭЛЕКТРОСТАНЦИИ </a:t>
            </a:r>
            <a:r>
              <a:rPr lang="ru-RU" sz="1300" dirty="0">
                <a:solidFill>
                  <a:srgbClr val="0070C0"/>
                </a:solidFill>
                <a:latin typeface="Arial"/>
                <a:cs typeface="Arial" panose="020B0604020202020204" pitchFamily="34" charset="0"/>
                <a:sym typeface="Arial"/>
              </a:rPr>
              <a:t>в средстве размещения</a:t>
            </a:r>
            <a:r>
              <a:rPr lang="ru-RU" sz="1300" b="1" dirty="0">
                <a:solidFill>
                  <a:srgbClr val="0070C0"/>
                </a:solidFill>
                <a:latin typeface="Arial"/>
                <a:cs typeface="Arial" panose="020B0604020202020204" pitchFamily="34" charset="0"/>
                <a:sym typeface="Arial"/>
              </a:rPr>
              <a:t>;</a:t>
            </a:r>
          </a:p>
          <a:p>
            <a:pPr marL="300038" indent="-300038" algn="l" defTabSz="1280160" rtl="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ru-RU" sz="1300" b="1" dirty="0">
                <a:solidFill>
                  <a:srgbClr val="0070C0"/>
                </a:solidFill>
                <a:latin typeface="Arial"/>
                <a:cs typeface="Arial" panose="020B0604020202020204" pitchFamily="34" charset="0"/>
                <a:sym typeface="Arial"/>
              </a:rPr>
              <a:t>НА ВОЗМЕЩЕНИЕ ЗАТРАТ ПО АРЕНДЕ ЛЕСНЫХ УЧАСТКОВ, </a:t>
            </a:r>
            <a:r>
              <a:rPr lang="ru-RU" sz="1300" dirty="0">
                <a:solidFill>
                  <a:srgbClr val="0070C0"/>
                </a:solidFill>
                <a:latin typeface="Arial"/>
                <a:cs typeface="Arial" panose="020B0604020202020204" pitchFamily="34" charset="0"/>
                <a:sym typeface="Arial"/>
              </a:rPr>
              <a:t>находящихся в государственной собственности, для осуществления рекреационной деятельности в соответствии с федеральным законодательством</a:t>
            </a:r>
          </a:p>
          <a:p>
            <a:pPr marL="300038" indent="-300038" algn="l" defTabSz="1280160" rtl="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ru-RU" sz="1300" b="1" dirty="0">
                <a:solidFill>
                  <a:srgbClr val="0070C0"/>
                </a:solidFill>
                <a:latin typeface="Arial"/>
                <a:cs typeface="Arial" panose="020B0604020202020204" pitchFamily="34" charset="0"/>
                <a:sym typeface="Arial"/>
              </a:rPr>
              <a:t>НА ОБСЛУЖИВАНИЕ ОРГАНИЗОВАННЫХ ДЕТСКИХ ГРУПП;</a:t>
            </a:r>
          </a:p>
          <a:p>
            <a:pPr algn="l" defTabSz="1280160" rtl="0">
              <a:buClr>
                <a:srgbClr val="000000"/>
              </a:buClr>
            </a:pPr>
            <a:endParaRPr lang="ru-RU" sz="1300" b="1" dirty="0">
              <a:solidFill>
                <a:srgbClr val="0070C0"/>
              </a:solidFill>
              <a:latin typeface="Arial"/>
              <a:cs typeface="Arial" panose="020B0604020202020204" pitchFamily="34" charset="0"/>
              <a:sym typeface="Arial"/>
            </a:endParaRPr>
          </a:p>
          <a:p>
            <a:pPr algn="l" defTabSz="1280160" rtl="0">
              <a:buClr>
                <a:srgbClr val="000000"/>
              </a:buClr>
            </a:pPr>
            <a:r>
              <a:rPr lang="ru-RU" sz="1300" b="1" dirty="0">
                <a:solidFill>
                  <a:srgbClr val="002060"/>
                </a:solidFill>
                <a:latin typeface="Arial"/>
                <a:cs typeface="Arial" panose="020B0604020202020204" pitchFamily="34" charset="0"/>
                <a:sym typeface="Arial"/>
              </a:rPr>
              <a:t>ДО 1000 тыс. руб.</a:t>
            </a:r>
          </a:p>
          <a:p>
            <a:pPr marL="300038" indent="-300038" algn="l" defTabSz="1280160" rtl="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ru-RU" sz="1300" b="1" dirty="0">
                <a:solidFill>
                  <a:srgbClr val="0070C0"/>
                </a:solidFill>
                <a:latin typeface="Arial"/>
                <a:cs typeface="Arial" panose="020B0604020202020204" pitchFamily="34" charset="0"/>
                <a:sym typeface="Arial"/>
              </a:rPr>
              <a:t>НА СОЛНЕЧНЫЕ ПАНЕЛИ И КОЛЛЕКТОРЫ, ТЕПЛОВЫЕ НАСОСЫ </a:t>
            </a:r>
            <a:r>
              <a:rPr lang="ru-RU" sz="1300" dirty="0">
                <a:solidFill>
                  <a:srgbClr val="0070C0"/>
                </a:solidFill>
                <a:latin typeface="Arial"/>
                <a:cs typeface="Arial" panose="020B0604020202020204" pitchFamily="34" charset="0"/>
                <a:sym typeface="Arial"/>
              </a:rPr>
              <a:t> в средстве размещения;</a:t>
            </a:r>
          </a:p>
          <a:p>
            <a:pPr marL="300038" indent="-300038" algn="l" defTabSz="1280160" rtl="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ru-RU" sz="1300" b="1" dirty="0">
                <a:solidFill>
                  <a:srgbClr val="0070C0"/>
                </a:solidFill>
                <a:latin typeface="Arial"/>
                <a:cs typeface="Arial" panose="020B0604020202020204" pitchFamily="34" charset="0"/>
                <a:sym typeface="Arial"/>
              </a:rPr>
              <a:t>НА СИСТЕМУ ВЕНТИЛЯЦИИ И КОНДИЦИОНИРОВАНИЯ ВОЗДУХА </a:t>
            </a:r>
            <a:r>
              <a:rPr lang="ru-RU" sz="1300" dirty="0">
                <a:solidFill>
                  <a:srgbClr val="0070C0"/>
                </a:solidFill>
                <a:latin typeface="Arial"/>
                <a:cs typeface="Arial" panose="020B0604020202020204" pitchFamily="34" charset="0"/>
                <a:sym typeface="Arial"/>
              </a:rPr>
              <a:t>в средстве размещения</a:t>
            </a:r>
            <a:r>
              <a:rPr lang="ru-RU" sz="1300" b="1" dirty="0">
                <a:solidFill>
                  <a:srgbClr val="0070C0"/>
                </a:solidFill>
                <a:latin typeface="Arial"/>
                <a:cs typeface="Arial" panose="020B0604020202020204" pitchFamily="34" charset="0"/>
                <a:sym typeface="Arial"/>
              </a:rPr>
              <a:t>;</a:t>
            </a:r>
          </a:p>
          <a:p>
            <a:pPr marL="300038" indent="-300038" algn="l" defTabSz="1280160" rtl="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ru-RU" sz="1300" b="1" dirty="0">
                <a:solidFill>
                  <a:srgbClr val="0070C0"/>
                </a:solidFill>
                <a:latin typeface="Arial"/>
                <a:cs typeface="Arial" panose="020B0604020202020204" pitchFamily="34" charset="0"/>
                <a:sym typeface="Arial"/>
              </a:rPr>
              <a:t>НА ПРИОБРЕТЕНИЕ ПЛЯЖЕУБОРОЧНЫХ МАШИН И ПРОЧЕГО ОБОРУДОВАНИЯ ДЛЯ ОЧИСТКИ (ПРОСЕИВАНИЯ) ПЕСКА;</a:t>
            </a:r>
          </a:p>
        </p:txBody>
      </p:sp>
    </p:spTree>
    <p:extLst>
      <p:ext uri="{BB962C8B-B14F-4D97-AF65-F5344CB8AC3E}">
        <p14:creationId xmlns:p14="http://schemas.microsoft.com/office/powerpoint/2010/main" val="368896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ADB2CE3-D5F2-4A73-9A15-D1940C1D23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84" r="3718" b="20486"/>
          <a:stretch/>
        </p:blipFill>
        <p:spPr>
          <a:xfrm>
            <a:off x="10187709" y="1"/>
            <a:ext cx="2004291" cy="3472872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F55967B0-8AFE-4213-8640-73E507C84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0E516-A423-45DD-AB4E-2F635BA01877}" type="slidenum">
              <a:rPr lang="ru-RU" smtClean="0"/>
              <a:pPr/>
              <a:t>15</a:t>
            </a:fld>
            <a:endParaRPr lang="ru-RU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04F1DE03-B6E0-45EA-8860-07DC3383E7D5}"/>
              </a:ext>
            </a:extLst>
          </p:cNvPr>
          <p:cNvSpPr txBox="1">
            <a:spLocks/>
          </p:cNvSpPr>
          <p:nvPr/>
        </p:nvSpPr>
        <p:spPr>
          <a:xfrm>
            <a:off x="553673" y="300182"/>
            <a:ext cx="10917421" cy="54142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ru-RU" sz="2800" b="1" spc="-100" dirty="0">
                <a:solidFill>
                  <a:schemeClr val="accent2">
                    <a:lumMod val="75000"/>
                  </a:schemeClr>
                </a:solidFill>
                <a:latin typeface="SB Sans Interface" panose="020B0604020202020204" charset="-52"/>
                <a:cs typeface="SB Sans Interface" panose="020B0604020202020204" charset="-52"/>
              </a:rPr>
              <a:t>Направления возмещения части затрат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22483F3F-5173-4E14-96CB-CF6DFB52334B}"/>
              </a:ext>
            </a:extLst>
          </p:cNvPr>
          <p:cNvSpPr/>
          <p:nvPr/>
        </p:nvSpPr>
        <p:spPr>
          <a:xfrm>
            <a:off x="553673" y="817785"/>
            <a:ext cx="9634036" cy="57400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80160">
              <a:lnSpc>
                <a:spcPct val="150000"/>
              </a:lnSpc>
              <a:buClr>
                <a:srgbClr val="000000"/>
              </a:buClr>
            </a:pPr>
            <a:r>
              <a:rPr lang="ru-RU" sz="1400" b="1" dirty="0">
                <a:solidFill>
                  <a:srgbClr val="002060"/>
                </a:solidFill>
                <a:latin typeface="Arial"/>
                <a:cs typeface="Arial" panose="020B0604020202020204" pitchFamily="34" charset="0"/>
                <a:sym typeface="Arial"/>
              </a:rPr>
              <a:t>ДО 2000 тыс. руб.</a:t>
            </a:r>
          </a:p>
          <a:p>
            <a:pPr marL="300038" indent="-300038" algn="l" defTabSz="1280160" rtl="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0070C0"/>
                </a:solidFill>
                <a:latin typeface="Arial"/>
                <a:cs typeface="Arial" panose="020B0604020202020204" pitchFamily="34" charset="0"/>
                <a:sym typeface="Arial"/>
              </a:rPr>
              <a:t>НА ОБЩЕСТВЕННЫЕ БЛАГОУСТРОЕННЫЕ ТУАЛЕТЫ</a:t>
            </a:r>
            <a:r>
              <a:rPr lang="ru-RU" sz="1400" dirty="0">
                <a:solidFill>
                  <a:srgbClr val="0070C0"/>
                </a:solidFill>
                <a:latin typeface="Arial"/>
                <a:cs typeface="Arial" panose="020B0604020202020204" pitchFamily="34" charset="0"/>
                <a:sym typeface="Arial"/>
              </a:rPr>
              <a:t>, модульные автономные туалетные кабины в местах отдыха туристов и на туристских маршрутах РБ;</a:t>
            </a:r>
          </a:p>
          <a:p>
            <a:pPr marL="300038" indent="-300038" algn="l" defTabSz="1280160" rtl="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0070C0"/>
                </a:solidFill>
                <a:latin typeface="Arial"/>
                <a:cs typeface="Arial" panose="020B0604020202020204" pitchFamily="34" charset="0"/>
                <a:sym typeface="Arial"/>
              </a:rPr>
              <a:t>НА ПЕЛЛЕТНЫЕ, ГАЗОВЫЕ, ЭЛЕКТРИЧЕСКИЕ КОТЕЛЬНЫЕ</a:t>
            </a:r>
            <a:r>
              <a:rPr lang="ru-RU" sz="1400" dirty="0">
                <a:solidFill>
                  <a:srgbClr val="0070C0"/>
                </a:solidFill>
                <a:latin typeface="Arial"/>
                <a:cs typeface="Arial" panose="020B0604020202020204" pitchFamily="34" charset="0"/>
                <a:sym typeface="Arial"/>
              </a:rPr>
              <a:t> в средстве размещения;</a:t>
            </a:r>
          </a:p>
          <a:p>
            <a:pPr marL="300038" indent="-300038" algn="l" defTabSz="1280160" rtl="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0070C0"/>
                </a:solidFill>
                <a:latin typeface="Arial"/>
                <a:cs typeface="Arial" panose="020B0604020202020204" pitchFamily="34" charset="0"/>
                <a:sym typeface="Arial"/>
              </a:rPr>
              <a:t>НА ЭКСПЛУАТАЦИОННЫЕ ВОДОЗАБОРНЫЕ СКВАЖИНЫ</a:t>
            </a:r>
            <a:r>
              <a:rPr lang="ru-RU" sz="1400" dirty="0">
                <a:solidFill>
                  <a:srgbClr val="0070C0"/>
                </a:solidFill>
                <a:latin typeface="Arial"/>
                <a:cs typeface="Arial" panose="020B0604020202020204" pitchFamily="34" charset="0"/>
                <a:sym typeface="Arial"/>
              </a:rPr>
              <a:t>, водозаборные сооружения для водоснабжения средства размещения;</a:t>
            </a:r>
          </a:p>
          <a:p>
            <a:pPr marL="300038" indent="-300038" algn="l" defTabSz="1280160" rtl="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0070C0"/>
                </a:solidFill>
                <a:latin typeface="Arial"/>
                <a:cs typeface="Arial" panose="020B0604020202020204" pitchFamily="34" charset="0"/>
                <a:sym typeface="Arial"/>
              </a:rPr>
              <a:t>НА СНЕГОХОДЫ, СНЕГОБОЛОТОХОДЫ, АЭРОЛОДКИ, СУДА НА ВОЗДУШНОЙ ПОДУШКЕ, ВЕЗДЕХОДЫ НА ШИНАХ НИЗКОГО ДАВЛЕНИЯ, ПОДВЕСНЫХ ЛОДОЧНЫХ МОТОРОВ, КАТЕРОВ, МОТОРНЫХ ЛОДОК;</a:t>
            </a:r>
          </a:p>
          <a:p>
            <a:pPr marL="300038" indent="-300038" algn="l" defTabSz="1280160" rtl="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0070C0"/>
                </a:solidFill>
                <a:latin typeface="Arial"/>
                <a:cs typeface="Arial" panose="020B0604020202020204" pitchFamily="34" charset="0"/>
                <a:sym typeface="Arial"/>
              </a:rPr>
              <a:t>НА ПРИОБРЕТЕНИЕ СТИРАЛЬНЫХ, СУШИЛЬНЫХ МАШИН И ГЛАДИЛЬНОГО ОБОРУДОВАНИЯ, ИСПОЛЬЗУЕМЫХ в средстве размещения;</a:t>
            </a:r>
          </a:p>
          <a:p>
            <a:pPr algn="l" defTabSz="1280160" rtl="0">
              <a:lnSpc>
                <a:spcPct val="150000"/>
              </a:lnSpc>
              <a:buClr>
                <a:srgbClr val="000000"/>
              </a:buClr>
            </a:pPr>
            <a:endParaRPr lang="ru-RU" sz="1400" b="1" dirty="0">
              <a:solidFill>
                <a:schemeClr val="accent2">
                  <a:lumMod val="50000"/>
                </a:schemeClr>
              </a:solidFill>
              <a:latin typeface="Arial"/>
              <a:cs typeface="Arial" panose="020B0604020202020204" pitchFamily="34" charset="0"/>
              <a:sym typeface="Arial"/>
            </a:endParaRPr>
          </a:p>
          <a:p>
            <a:pPr defTabSz="1280160">
              <a:lnSpc>
                <a:spcPct val="150000"/>
              </a:lnSpc>
              <a:buClr>
                <a:srgbClr val="000000"/>
              </a:buClr>
            </a:pPr>
            <a:r>
              <a:rPr lang="ru-RU" sz="1400" b="1" dirty="0">
                <a:solidFill>
                  <a:srgbClr val="002060"/>
                </a:solidFill>
                <a:latin typeface="Arial"/>
                <a:cs typeface="Arial" panose="020B0604020202020204" pitchFamily="34" charset="0"/>
                <a:sym typeface="Arial"/>
              </a:rPr>
              <a:t>ДО 3000 тыс. руб.</a:t>
            </a:r>
          </a:p>
          <a:p>
            <a:pPr marL="300038" indent="-300038" algn="l" defTabSz="1280160" rtl="0">
              <a:lnSpc>
                <a:spcPct val="150000"/>
              </a:lnSpc>
              <a:spcAft>
                <a:spcPts val="120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0070C0"/>
                </a:solidFill>
                <a:latin typeface="Arial"/>
                <a:cs typeface="Arial" panose="020B0604020202020204" pitchFamily="34" charset="0"/>
                <a:sym typeface="Arial"/>
              </a:rPr>
              <a:t>НА ЛОКАЛЬНЫЕ ОЧИСТНЫЕ СООРУЖЕНИЯ, СЕПТИКИ; </a:t>
            </a:r>
          </a:p>
          <a:p>
            <a:pPr defTabSz="1280160">
              <a:lnSpc>
                <a:spcPct val="150000"/>
              </a:lnSpc>
              <a:buClr>
                <a:srgbClr val="000000"/>
              </a:buClr>
            </a:pPr>
            <a:r>
              <a:rPr lang="ru-RU" sz="1400" b="1" dirty="0">
                <a:solidFill>
                  <a:srgbClr val="002060"/>
                </a:solidFill>
                <a:latin typeface="Arial"/>
                <a:cs typeface="Arial" panose="020B0604020202020204" pitchFamily="34" charset="0"/>
                <a:sym typeface="Arial"/>
              </a:rPr>
              <a:t>От 2000 до 6000 тыс. руб.</a:t>
            </a:r>
          </a:p>
          <a:p>
            <a:pPr marL="300038" indent="-300038" algn="l" defTabSz="1280160" rtl="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0070C0"/>
                </a:solidFill>
                <a:latin typeface="Arial"/>
                <a:cs typeface="Arial" panose="020B0604020202020204" pitchFamily="34" charset="0"/>
                <a:sym typeface="Arial"/>
              </a:rPr>
              <a:t>НА АВТОБУСЫ, АВТОМОБИЛЬНЫЕ ТРАНСПОРТНЫЕ СРЕДСТВА</a:t>
            </a:r>
            <a:r>
              <a:rPr lang="ru-RU" sz="1400" dirty="0">
                <a:solidFill>
                  <a:srgbClr val="0070C0"/>
                </a:solidFill>
                <a:latin typeface="Arial"/>
                <a:cs typeface="Arial"/>
                <a:sym typeface="Arial"/>
              </a:rPr>
              <a:t>, </a:t>
            </a:r>
            <a:r>
              <a:rPr lang="ru-RU" sz="1400" b="1" dirty="0">
                <a:solidFill>
                  <a:srgbClr val="0070C0"/>
                </a:solidFill>
                <a:latin typeface="Arial"/>
                <a:cs typeface="Arial" panose="020B0604020202020204" pitchFamily="34" charset="0"/>
                <a:sym typeface="Arial"/>
              </a:rPr>
              <a:t>ИСПОЛЬЗУЕМЫЕ ДЛЯ ОБСЛУЖИВАНИЯ</a:t>
            </a:r>
            <a:r>
              <a:rPr lang="ru-RU" sz="1400" dirty="0">
                <a:solidFill>
                  <a:srgbClr val="0070C0"/>
                </a:solidFill>
                <a:latin typeface="Arial"/>
                <a:cs typeface="Arial"/>
                <a:sym typeface="Arial"/>
              </a:rPr>
              <a:t> </a:t>
            </a:r>
            <a:r>
              <a:rPr lang="ru-RU" sz="1400" b="1" dirty="0">
                <a:solidFill>
                  <a:srgbClr val="0070C0"/>
                </a:solidFill>
                <a:latin typeface="Arial"/>
                <a:cs typeface="Arial" panose="020B0604020202020204" pitchFamily="34" charset="0"/>
                <a:sym typeface="Arial"/>
              </a:rPr>
              <a:t>ТУРИСТОВ ВМЕСТИМОСТЬЮ:</a:t>
            </a:r>
          </a:p>
          <a:p>
            <a:pPr marL="248920" algn="l" defTabSz="1280160" rtl="0">
              <a:buClr>
                <a:srgbClr val="000000"/>
              </a:buClr>
            </a:pPr>
            <a:r>
              <a:rPr lang="ru-RU" sz="1400" b="1" dirty="0">
                <a:solidFill>
                  <a:srgbClr val="0070C0"/>
                </a:solidFill>
                <a:latin typeface="Arial"/>
                <a:cs typeface="Arial" panose="020B0604020202020204" pitchFamily="34" charset="0"/>
                <a:sym typeface="Arial"/>
              </a:rPr>
              <a:t>- ОТ 9 ДО 30 МЕСТ ВКЛЮЧИТЕЛЬНО, НЕ БОЛЕЕ 2 000 000 РУБЛЕЙ, ГОДОМ ВЫПУСКА НЕ РАНЕЕ 2 ЛЕТ, ПРЕДШЕСТВУЮЩИХ ДАТЕ ПОДАЧИ ЗАЯВКИ;</a:t>
            </a:r>
          </a:p>
          <a:p>
            <a:pPr marL="248920" algn="l" defTabSz="1280160" rtl="0">
              <a:buClr>
                <a:srgbClr val="000000"/>
              </a:buClr>
            </a:pPr>
            <a:r>
              <a:rPr lang="ru-RU" sz="1400" b="1" dirty="0">
                <a:solidFill>
                  <a:srgbClr val="0070C0"/>
                </a:solidFill>
                <a:latin typeface="Arial"/>
                <a:cs typeface="Arial" panose="020B0604020202020204" pitchFamily="34" charset="0"/>
                <a:sym typeface="Arial"/>
              </a:rPr>
              <a:t>- ОТ 31 ДО 46 МЕСТ ВКЛЮЧИТЕЛЬНО, НЕ БОЛЕЕ 5 000 000 РУБЛЕЙ, ГОДОМ ВЫПУСКА НЕ РАНЕЕ 10 ЛЕТ, ПРЕДШЕСТВУЮЩИХ ДАТЕ ПОДАЧИ ЗАЯВКИ;</a:t>
            </a:r>
          </a:p>
          <a:p>
            <a:pPr marL="248920" algn="l" defTabSz="1280160" rtl="0">
              <a:buClr>
                <a:srgbClr val="000000"/>
              </a:buClr>
            </a:pPr>
            <a:r>
              <a:rPr lang="ru-RU" sz="1400" b="1" dirty="0">
                <a:solidFill>
                  <a:srgbClr val="0070C0"/>
                </a:solidFill>
                <a:latin typeface="Arial"/>
                <a:cs typeface="Arial" panose="020B0604020202020204" pitchFamily="34" charset="0"/>
                <a:sym typeface="Arial"/>
              </a:rPr>
              <a:t>- ОТ 47 МЕСТ ВКЛЮЧИТЕЛЬНО И ВЫШЕ, НЕ БОЛЕЕ 6 000 000 РУБЛЕЙ, ГОДОМ ВЫПУСКА НЕ РАНЕЕ 10 ЛЕТ, ПРЕДШЕСТВУЮЩИХ ДАТЕ ПОДАЧИ ЗАЯВКИ.</a:t>
            </a:r>
          </a:p>
        </p:txBody>
      </p:sp>
    </p:spTree>
    <p:extLst>
      <p:ext uri="{BB962C8B-B14F-4D97-AF65-F5344CB8AC3E}">
        <p14:creationId xmlns:p14="http://schemas.microsoft.com/office/powerpoint/2010/main" val="16304617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272B097E-62C0-498E-8F88-5F5E72C299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723" b="71728" l="8207" r="94816">
                        <a14:foregroundMark x1="76458" y1="60000" x2="76458" y2="60000"/>
                        <a14:foregroundMark x1="84665" y1="53717" x2="84665" y2="53717"/>
                        <a14:foregroundMark x1="84665" y1="53717" x2="84665" y2="53717"/>
                        <a14:foregroundMark x1="87473" y1="43037" x2="87473" y2="43037"/>
                        <a14:foregroundMark x1="54860" y1="25131" x2="54860" y2="25131"/>
                        <a14:foregroundMark x1="67171" y1="8691" x2="67171" y2="8691"/>
                        <a14:foregroundMark x1="58531" y1="2827" x2="58531" y2="2827"/>
                        <a14:foregroundMark x1="21814" y1="4921" x2="21814" y2="4921"/>
                        <a14:foregroundMark x1="35637" y1="16963" x2="35637" y2="16963"/>
                        <a14:foregroundMark x1="87257" y1="15602" x2="87257" y2="15602"/>
                        <a14:foregroundMark x1="63931" y1="12565" x2="63931" y2="12565"/>
                        <a14:foregroundMark x1="37365" y1="20942" x2="37365" y2="20942"/>
                        <a14:foregroundMark x1="43413" y1="21152" x2="43413" y2="21152"/>
                        <a14:foregroundMark x1="39741" y1="15812" x2="39741" y2="15812"/>
                        <a14:foregroundMark x1="33261" y1="12356" x2="33261" y2="12356"/>
                        <a14:foregroundMark x1="76890" y1="54660" x2="76890" y2="54660"/>
                        <a14:foregroundMark x1="77322" y1="67435" x2="77322" y2="67435"/>
                        <a14:foregroundMark x1="91577" y1="67435" x2="91577" y2="67435"/>
                        <a14:foregroundMark x1="89201" y1="66073" x2="89201" y2="66073"/>
                        <a14:foregroundMark x1="76026" y1="57382" x2="76026" y2="57382"/>
                        <a14:foregroundMark x1="83153" y1="53194" x2="83153" y2="53194"/>
                        <a14:foregroundMark x1="76458" y1="58534" x2="76458" y2="58534"/>
                        <a14:foregroundMark x1="65011" y1="58639" x2="65011" y2="58639"/>
                        <a14:foregroundMark x1="80130" y1="63455" x2="80130" y2="63455"/>
                        <a14:foregroundMark x1="91145" y1="70157" x2="91145" y2="70157"/>
                        <a14:foregroundMark x1="91145" y1="69110" x2="91145" y2="69110"/>
                        <a14:foregroundMark x1="80562" y1="57382" x2="80562" y2="57382"/>
                        <a14:foregroundMark x1="85529" y1="45340" x2="85529" y2="45340"/>
                        <a14:foregroundMark x1="86825" y1="41571" x2="86825" y2="41571"/>
                        <a14:foregroundMark x1="87257" y1="38325" x2="87257" y2="38325"/>
                        <a14:foregroundMark x1="90497" y1="43979" x2="90497" y2="43979"/>
                        <a14:foregroundMark x1="94168" y1="46806" x2="94168" y2="46806"/>
                        <a14:foregroundMark x1="94816" y1="49110" x2="94816" y2="49110"/>
                      </a14:backgroundRemoval>
                    </a14:imgEffect>
                  </a14:imgLayer>
                </a14:imgProps>
              </a:ext>
            </a:extLst>
          </a:blip>
          <a:srcRect t="1684" r="3718" b="20486"/>
          <a:stretch/>
        </p:blipFill>
        <p:spPr>
          <a:xfrm>
            <a:off x="10159068" y="1"/>
            <a:ext cx="2032932" cy="3522499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xmlns="" id="{DA8632FD-8973-434C-A756-45B43E093F14}"/>
              </a:ext>
            </a:extLst>
          </p:cNvPr>
          <p:cNvSpPr/>
          <p:nvPr/>
        </p:nvSpPr>
        <p:spPr>
          <a:xfrm>
            <a:off x="426696" y="1713296"/>
            <a:ext cx="10944416" cy="4843456"/>
          </a:xfrm>
          <a:prstGeom prst="roundRect">
            <a:avLst>
              <a:gd name="adj" fmla="val 6026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B Sans Interface" panose="020B0503040504020204" pitchFamily="34" charset="-52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7B839001-AAEC-4E22-855C-C29E71C44337}"/>
              </a:ext>
            </a:extLst>
          </p:cNvPr>
          <p:cNvSpPr txBox="1"/>
          <p:nvPr/>
        </p:nvSpPr>
        <p:spPr>
          <a:xfrm>
            <a:off x="820582" y="817940"/>
            <a:ext cx="10944416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SB Sans Interface" panose="020B0604020202020204" charset="-52"/>
                <a:cs typeface="SB Sans Interface" panose="020B0604020202020204" charset="-52"/>
              </a:rPr>
              <a:t>Субсидии на поддержку и развитие субъектов малого предпринимательства в сфере туризма (возмещение затрат) </a:t>
            </a:r>
            <a:endParaRPr lang="ru-RU" sz="3600" b="1" dirty="0">
              <a:solidFill>
                <a:schemeClr val="accent2">
                  <a:lumMod val="75000"/>
                </a:schemeClr>
              </a:solidFill>
              <a:latin typeface="SB Sans Interface" panose="020B0604020202020204" charset="-52"/>
              <a:ea typeface="Arial"/>
              <a:cs typeface="SB Sans Interface" panose="020B0604020202020204" charset="-52"/>
            </a:endParaRPr>
          </a:p>
        </p:txBody>
      </p:sp>
      <p:sp>
        <p:nvSpPr>
          <p:cNvPr id="29" name="Text 0">
            <a:extLst>
              <a:ext uri="{FF2B5EF4-FFF2-40B4-BE49-F238E27FC236}">
                <a16:creationId xmlns:a16="http://schemas.microsoft.com/office/drawing/2014/main" xmlns="" id="{1B1007C7-4813-4D67-8DA3-FE4D38F42C1F}"/>
              </a:ext>
            </a:extLst>
          </p:cNvPr>
          <p:cNvSpPr/>
          <p:nvPr/>
        </p:nvSpPr>
        <p:spPr bwMode="auto">
          <a:xfrm>
            <a:off x="820582" y="301248"/>
            <a:ext cx="5545712" cy="360000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</a:schemeClr>
          </a:solidFill>
          <a:ln/>
        </p:spPr>
        <p:txBody>
          <a:bodyPr wrap="square" rtlCol="0" anchor="ctr"/>
          <a:lstStyle/>
          <a:p>
            <a:pPr marL="0" indent="0" algn="ctr">
              <a:buNone/>
              <a:defRPr/>
            </a:pPr>
            <a:r>
              <a:rPr lang="ru-RU" sz="1100" b="1" spc="250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ГОСПРОГРАММА «РАЗВИТИЕ ТУРИЗМА»</a:t>
            </a:r>
            <a:endParaRPr lang="ru-RU" sz="1100" b="1" spc="250" dirty="0">
              <a:solidFill>
                <a:srgbClr val="0B2A45"/>
              </a:solidFill>
              <a:latin typeface="SB Sans Interface" panose="020B0503040504020204" pitchFamily="34" charset="-52"/>
              <a:cs typeface="SB Sans Interface" panose="020B0503040504020204" pitchFamily="34" charset="-52"/>
            </a:endParaRPr>
          </a:p>
        </p:txBody>
      </p:sp>
      <p:sp>
        <p:nvSpPr>
          <p:cNvPr id="30" name="Text 4">
            <a:extLst>
              <a:ext uri="{FF2B5EF4-FFF2-40B4-BE49-F238E27FC236}">
                <a16:creationId xmlns:a16="http://schemas.microsoft.com/office/drawing/2014/main" xmlns="" id="{E68D6A5E-CD76-436C-BC1C-7B60E9392266}"/>
              </a:ext>
            </a:extLst>
          </p:cNvPr>
          <p:cNvSpPr/>
          <p:nvPr/>
        </p:nvSpPr>
        <p:spPr bwMode="auto">
          <a:xfrm>
            <a:off x="820582" y="1673577"/>
            <a:ext cx="3094634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marL="0" indent="0" algn="l">
              <a:buNone/>
              <a:defRPr/>
            </a:pPr>
            <a:r>
              <a:rPr lang="ru-RU" sz="6600" b="1" dirty="0">
                <a:solidFill>
                  <a:schemeClr val="accent2">
                    <a:lumMod val="75000"/>
                  </a:schemeClr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15</a:t>
            </a:r>
            <a:endParaRPr lang="en-US" sz="8000" b="1" dirty="0">
              <a:solidFill>
                <a:schemeClr val="accent2">
                  <a:lumMod val="75000"/>
                </a:schemeClr>
              </a:solidFill>
              <a:latin typeface="SB Sans Interface" panose="020B0503040504020204" pitchFamily="34" charset="-52"/>
              <a:ea typeface="Arial"/>
              <a:cs typeface="SB Sans Interface" panose="020B0503040504020204" pitchFamily="34" charset="-52"/>
            </a:endParaRPr>
          </a:p>
        </p:txBody>
      </p:sp>
      <p:sp>
        <p:nvSpPr>
          <p:cNvPr id="31" name="Text 5">
            <a:extLst>
              <a:ext uri="{FF2B5EF4-FFF2-40B4-BE49-F238E27FC236}">
                <a16:creationId xmlns:a16="http://schemas.microsoft.com/office/drawing/2014/main" xmlns="" id="{6497D2E4-66C1-4251-861A-36F04B7AE387}"/>
              </a:ext>
            </a:extLst>
          </p:cNvPr>
          <p:cNvSpPr/>
          <p:nvPr/>
        </p:nvSpPr>
        <p:spPr bwMode="auto">
          <a:xfrm>
            <a:off x="1796496" y="2182799"/>
            <a:ext cx="8204815" cy="446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5000"/>
              </a:lnSpc>
              <a:defRPr/>
            </a:pPr>
            <a:r>
              <a:rPr lang="ru-RU" sz="2000" b="1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проектов поддержано на общую сумму более 10 млн. руб. в 2025 году: </a:t>
            </a:r>
          </a:p>
        </p:txBody>
      </p:sp>
      <p:sp>
        <p:nvSpPr>
          <p:cNvPr id="33" name="Text 8">
            <a:extLst>
              <a:ext uri="{FF2B5EF4-FFF2-40B4-BE49-F238E27FC236}">
                <a16:creationId xmlns:a16="http://schemas.microsoft.com/office/drawing/2014/main" xmlns="" id="{92098382-3BA7-44BB-873C-FCBB80A48282}"/>
              </a:ext>
            </a:extLst>
          </p:cNvPr>
          <p:cNvSpPr/>
          <p:nvPr/>
        </p:nvSpPr>
        <p:spPr bwMode="auto">
          <a:xfrm>
            <a:off x="820581" y="2862433"/>
            <a:ext cx="10462770" cy="33988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5000"/>
              </a:lnSpc>
              <a:defRPr/>
            </a:pPr>
            <a:r>
              <a:rPr lang="ru-RU" sz="2000" b="1" u="sng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3</a:t>
            </a:r>
            <a:r>
              <a:rPr lang="ru-RU" sz="1600" b="1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 проекта на приобретение и установку бензиновых, газовых и дизельных электростанций в средстве размещения; </a:t>
            </a:r>
          </a:p>
          <a:p>
            <a:pPr>
              <a:lnSpc>
                <a:spcPct val="105000"/>
              </a:lnSpc>
              <a:defRPr/>
            </a:pPr>
            <a:r>
              <a:rPr lang="ru-RU" sz="2000" b="1" u="sng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2</a:t>
            </a:r>
            <a:r>
              <a:rPr lang="ru-RU" sz="1600" b="1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 проекта на приобретение снегоходов, снегоболотоходов, </a:t>
            </a:r>
            <a:r>
              <a:rPr lang="ru-RU" sz="1600" b="1" dirty="0" err="1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аэролодок</a:t>
            </a:r>
            <a:r>
              <a:rPr lang="ru-RU" sz="1600" b="1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, судов на воздушной подушке, вездеходов; </a:t>
            </a:r>
          </a:p>
          <a:p>
            <a:pPr>
              <a:lnSpc>
                <a:spcPct val="105000"/>
              </a:lnSpc>
              <a:defRPr/>
            </a:pPr>
            <a:r>
              <a:rPr lang="ru-RU" sz="2000" b="1" u="sng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2</a:t>
            </a:r>
            <a:r>
              <a:rPr lang="ru-RU" sz="1600" b="1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 проекта на приобретение технологического оборудования для пищеблока в средстве размещения; </a:t>
            </a:r>
          </a:p>
          <a:p>
            <a:pPr>
              <a:lnSpc>
                <a:spcPct val="105000"/>
              </a:lnSpc>
              <a:defRPr/>
            </a:pPr>
            <a:r>
              <a:rPr lang="ru-RU" sz="2000" b="1" u="sng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2</a:t>
            </a:r>
            <a:r>
              <a:rPr lang="ru-RU" sz="1600" b="1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 проекта на  приобретение, установку и монтаж локальных очистных сооружений и септиков;</a:t>
            </a:r>
          </a:p>
          <a:p>
            <a:pPr>
              <a:lnSpc>
                <a:spcPct val="105000"/>
              </a:lnSpc>
              <a:defRPr/>
            </a:pPr>
            <a:r>
              <a:rPr lang="ru-RU" sz="2000" b="1" u="sng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2</a:t>
            </a:r>
            <a:r>
              <a:rPr lang="ru-RU" sz="1600" b="1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 проекта на приобретение, установку и монтаж оборудования для обеспечения антитеррористической защищенности;</a:t>
            </a:r>
          </a:p>
          <a:p>
            <a:pPr>
              <a:lnSpc>
                <a:spcPct val="105000"/>
              </a:lnSpc>
              <a:defRPr/>
            </a:pPr>
            <a:r>
              <a:rPr lang="ru-RU" sz="2000" b="1" u="sng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1</a:t>
            </a:r>
            <a:r>
              <a:rPr lang="ru-RU" sz="1600" b="1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 проект на приобретение, установку и монтаж систем вентиляции и кондиционирования воздуха;</a:t>
            </a:r>
          </a:p>
          <a:p>
            <a:pPr>
              <a:lnSpc>
                <a:spcPct val="105000"/>
              </a:lnSpc>
              <a:defRPr/>
            </a:pPr>
            <a:r>
              <a:rPr lang="ru-RU" sz="2000" b="1" u="sng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2</a:t>
            </a:r>
            <a:r>
              <a:rPr lang="ru-RU" sz="1600" b="1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 проекта на строительство и (или) приобретение, установку и монтаж оборудования котельных;</a:t>
            </a:r>
          </a:p>
          <a:p>
            <a:pPr>
              <a:lnSpc>
                <a:spcPct val="105000"/>
              </a:lnSpc>
              <a:defRPr/>
            </a:pPr>
            <a:r>
              <a:rPr lang="ru-RU" sz="2000" b="1" u="sng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1</a:t>
            </a:r>
            <a:r>
              <a:rPr lang="ru-RU" sz="1600" b="1" dirty="0">
                <a:solidFill>
                  <a:srgbClr val="0B2A45"/>
                </a:solidFill>
                <a:latin typeface="SB Sans Interface" panose="020B0503040504020204" pitchFamily="34" charset="-52"/>
                <a:ea typeface="Arial"/>
                <a:cs typeface="SB Sans Interface" panose="020B0503040504020204" pitchFamily="34" charset="-52"/>
              </a:rPr>
              <a:t> проект на строительство общественных благоустроенных туалетов.</a:t>
            </a:r>
          </a:p>
        </p:txBody>
      </p:sp>
    </p:spTree>
    <p:extLst>
      <p:ext uri="{BB962C8B-B14F-4D97-AF65-F5344CB8AC3E}">
        <p14:creationId xmlns:p14="http://schemas.microsoft.com/office/powerpoint/2010/main" val="695451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72E9A07-2112-43F4-9E63-736EEFEE96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4930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E81B96E7-E08D-4C68-9463-0D5905D5ABB6}"/>
              </a:ext>
            </a:extLst>
          </p:cNvPr>
          <p:cNvSpPr/>
          <p:nvPr/>
        </p:nvSpPr>
        <p:spPr>
          <a:xfrm>
            <a:off x="272598" y="151574"/>
            <a:ext cx="47339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SB Sans Interface" panose="020B0604020202020204" charset="-52"/>
                <a:cs typeface="SB Sans Interface" panose="020B0604020202020204" charset="-52"/>
              </a:rPr>
              <a:t>Этнокомплекс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SB Sans Interface" panose="020B0604020202020204" charset="-52"/>
                <a:cs typeface="SB Sans Interface" panose="020B0604020202020204" charset="-52"/>
              </a:rPr>
              <a:t> «Саянский Марал»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461D64CD-105B-4FA8-9529-9FDB7859C9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9611" y="3386325"/>
            <a:ext cx="4628509" cy="326464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F7C8CF85-7B9F-487A-A426-8978258A58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9031" y="466590"/>
            <a:ext cx="2279089" cy="280604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6C336BDB-DEDB-4186-AEAE-3CC091D56C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9612" y="466590"/>
            <a:ext cx="2248596" cy="2806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4789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990B324-C867-4522-AA29-7E06F3F4EC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3868FB2A-B8C0-4B24-AA97-F047511C18BF}"/>
              </a:ext>
            </a:extLst>
          </p:cNvPr>
          <p:cNvSpPr/>
          <p:nvPr/>
        </p:nvSpPr>
        <p:spPr>
          <a:xfrm>
            <a:off x="553404" y="250968"/>
            <a:ext cx="57697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B Sans Interface" panose="020B0604020202020204" charset="-52"/>
                <a:cs typeface="SB Sans Interface" panose="020B0604020202020204" charset="-52"/>
              </a:rPr>
              <a:t>Экоотель</a:t>
            </a:r>
            <a:r>
              <a:rPr lang="ru-RU" sz="2400" b="1" dirty="0"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SB Sans Interface" panose="020B0604020202020204" charset="-52"/>
                <a:cs typeface="SB Sans Interface" panose="020B0604020202020204" charset="-52"/>
              </a:rPr>
              <a:t> «Вилла Малина», пос. Аршан</a:t>
            </a:r>
          </a:p>
        </p:txBody>
      </p:sp>
    </p:spTree>
    <p:extLst>
      <p:ext uri="{BB962C8B-B14F-4D97-AF65-F5344CB8AC3E}">
        <p14:creationId xmlns:p14="http://schemas.microsoft.com/office/powerpoint/2010/main" val="34985526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rcRect r="-1"/>
          <a:stretch/>
        </p:blipFill>
        <p:spPr bwMode="auto"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 bwMode="auto">
          <a:xfrm rot="5400000">
            <a:off x="184680" y="-205831"/>
            <a:ext cx="6879147" cy="7248523"/>
          </a:xfrm>
          <a:prstGeom prst="rect">
            <a:avLst/>
          </a:prstGeom>
          <a:gradFill>
            <a:gsLst>
              <a:gs pos="0">
                <a:srgbClr val="0094DA">
                  <a:alpha val="0"/>
                </a:srgbClr>
              </a:gs>
              <a:gs pos="100000">
                <a:srgbClr val="0094DA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900"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839098" y="403103"/>
            <a:ext cx="10994835" cy="37548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ru-RU" sz="3200" b="1" spc="-100" dirty="0">
                <a:solidFill>
                  <a:schemeClr val="bg1"/>
                </a:solidFill>
                <a:latin typeface="Montserrat" charset="0"/>
              </a:rPr>
              <a:t>МИНИСТЕРСТВО ТУРИЗМА</a:t>
            </a:r>
          </a:p>
          <a:p>
            <a:pPr>
              <a:defRPr/>
            </a:pPr>
            <a:r>
              <a:rPr lang="ru-RU" sz="3200" b="1" spc="-100" dirty="0">
                <a:solidFill>
                  <a:schemeClr val="bg1"/>
                </a:solidFill>
                <a:latin typeface="Montserrat" charset="0"/>
              </a:rPr>
              <a:t>РЕСПУБЛИКИ БУРЯТИЯ</a:t>
            </a:r>
            <a:br>
              <a:rPr lang="ru-RU" sz="3200" b="1" spc="-100" dirty="0">
                <a:solidFill>
                  <a:schemeClr val="bg1"/>
                </a:solidFill>
                <a:latin typeface="Montserrat" charset="0"/>
              </a:rPr>
            </a:br>
            <a:endParaRPr lang="ru-RU" sz="4000" b="1" spc="-100" dirty="0">
              <a:solidFill>
                <a:schemeClr val="bg1"/>
              </a:solidFill>
              <a:latin typeface="Montserrat" charset="0"/>
            </a:endParaRPr>
          </a:p>
          <a:p>
            <a:pPr>
              <a:defRPr/>
            </a:pPr>
            <a:r>
              <a:rPr lang="ru-RU" sz="2000" dirty="0">
                <a:solidFill>
                  <a:schemeClr val="bg1"/>
                </a:solidFill>
              </a:rPr>
              <a:t>670000, Республика Бурятия</a:t>
            </a:r>
            <a:endParaRPr dirty="0"/>
          </a:p>
          <a:p>
            <a:pPr>
              <a:defRPr/>
            </a:pPr>
            <a:r>
              <a:rPr lang="ru-RU" sz="2000" dirty="0">
                <a:solidFill>
                  <a:schemeClr val="bg1"/>
                </a:solidFill>
              </a:rPr>
              <a:t>Улан-Удэ, ул. </a:t>
            </a:r>
            <a:r>
              <a:rPr lang="ru-RU" sz="2000" dirty="0" err="1">
                <a:solidFill>
                  <a:schemeClr val="bg1"/>
                </a:solidFill>
              </a:rPr>
              <a:t>Ербанова</a:t>
            </a:r>
            <a:r>
              <a:rPr lang="ru-RU" sz="2000" dirty="0">
                <a:solidFill>
                  <a:schemeClr val="bg1"/>
                </a:solidFill>
              </a:rPr>
              <a:t>, 7</a:t>
            </a:r>
            <a:endParaRPr dirty="0"/>
          </a:p>
          <a:p>
            <a:pPr>
              <a:defRPr/>
            </a:pPr>
            <a:r>
              <a:rPr lang="ru-RU" sz="2000" dirty="0">
                <a:solidFill>
                  <a:schemeClr val="bg1"/>
                </a:solidFill>
              </a:rPr>
              <a:t>Дом Правительства, </a:t>
            </a:r>
            <a:r>
              <a:rPr lang="ru-RU" sz="2000" dirty="0" err="1">
                <a:solidFill>
                  <a:schemeClr val="bg1"/>
                </a:solidFill>
              </a:rPr>
              <a:t>зд</a:t>
            </a:r>
            <a:r>
              <a:rPr lang="ru-RU" sz="2000" dirty="0">
                <a:solidFill>
                  <a:schemeClr val="bg1"/>
                </a:solidFill>
              </a:rPr>
              <a:t>. № 2</a:t>
            </a:r>
            <a:endParaRPr dirty="0"/>
          </a:p>
          <a:p>
            <a:pPr>
              <a:defRPr/>
            </a:pPr>
            <a:r>
              <a:rPr lang="ru-RU" sz="2000" dirty="0">
                <a:solidFill>
                  <a:schemeClr val="bg1"/>
                </a:solidFill>
              </a:rPr>
              <a:t>Телефон приемной: +7 (3012) 55–97–57</a:t>
            </a:r>
            <a:endParaRPr dirty="0"/>
          </a:p>
          <a:p>
            <a:pPr>
              <a:defRPr/>
            </a:pPr>
            <a:r>
              <a:rPr lang="ru-RU" sz="2000" b="1" dirty="0">
                <a:solidFill>
                  <a:schemeClr val="bg1"/>
                </a:solidFill>
              </a:rPr>
              <a:t>Телефон для справок: +7 (3012) 55</a:t>
            </a:r>
            <a:r>
              <a:rPr lang="en-US" sz="2000" b="1" dirty="0">
                <a:solidFill>
                  <a:schemeClr val="bg1"/>
                </a:solidFill>
              </a:rPr>
              <a:t>–</a:t>
            </a:r>
            <a:r>
              <a:rPr lang="ru-RU" sz="2000" b="1" dirty="0">
                <a:solidFill>
                  <a:schemeClr val="bg1"/>
                </a:solidFill>
              </a:rPr>
              <a:t>97</a:t>
            </a:r>
            <a:r>
              <a:rPr lang="en-US" sz="2000" b="1" dirty="0">
                <a:solidFill>
                  <a:schemeClr val="bg1"/>
                </a:solidFill>
              </a:rPr>
              <a:t>–</a:t>
            </a:r>
            <a:r>
              <a:rPr lang="ru-RU" sz="2000" b="1" dirty="0">
                <a:solidFill>
                  <a:schemeClr val="bg1"/>
                </a:solidFill>
              </a:rPr>
              <a:t>46, 21-27-14</a:t>
            </a:r>
            <a:endParaRPr dirty="0"/>
          </a:p>
          <a:p>
            <a:pPr>
              <a:defRPr/>
            </a:pPr>
            <a:r>
              <a:rPr lang="ru-RU" sz="2000" dirty="0">
                <a:solidFill>
                  <a:schemeClr val="bg1"/>
                </a:solidFill>
              </a:rPr>
              <a:t>E-</a:t>
            </a:r>
            <a:r>
              <a:rPr lang="ru-RU" sz="2000" dirty="0" err="1">
                <a:solidFill>
                  <a:schemeClr val="bg1"/>
                </a:solidFill>
              </a:rPr>
              <a:t>mail</a:t>
            </a:r>
            <a:r>
              <a:rPr lang="en-US" sz="2000" dirty="0">
                <a:solidFill>
                  <a:schemeClr val="bg1"/>
                </a:solidFill>
              </a:rPr>
              <a:t>:</a:t>
            </a:r>
            <a:r>
              <a:rPr lang="ru-RU" sz="2000" dirty="0">
                <a:solidFill>
                  <a:schemeClr val="bg1"/>
                </a:solidFill>
              </a:rPr>
              <a:t> info@baikal.govrb.ru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</a:p>
          <a:p>
            <a:pPr>
              <a:defRPr/>
            </a:pPr>
            <a:r>
              <a:rPr lang="en-US" sz="2000" b="1" dirty="0">
                <a:solidFill>
                  <a:schemeClr val="bg1"/>
                </a:solidFill>
              </a:rPr>
              <a:t>www.egov-buryatia.ru/minturizm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10582097" y="374666"/>
            <a:ext cx="980985" cy="125582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58646A8F-C8A7-446A-8DDB-C985F35E3CC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1534" t="37761" r="22313" b="21998"/>
          <a:stretch/>
        </p:blipFill>
        <p:spPr>
          <a:xfrm>
            <a:off x="839098" y="4271809"/>
            <a:ext cx="1700511" cy="1724129"/>
          </a:xfrm>
          <a:prstGeom prst="rect">
            <a:avLst/>
          </a:prstGeom>
        </p:spPr>
      </p:pic>
      <p:graphicFrame>
        <p:nvGraphicFramePr>
          <p:cNvPr id="10" name="Объект 9">
            <a:extLst>
              <a:ext uri="{FF2B5EF4-FFF2-40B4-BE49-F238E27FC236}">
                <a16:creationId xmlns:a16="http://schemas.microsoft.com/office/drawing/2014/main" xmlns="" id="{86944AD4-EB46-4D0F-B24B-AFD2A0581F8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169932" y="4271808"/>
          <a:ext cx="1724130" cy="17241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name="Acrobat Document" r:id="rId7" imgW="5657696" imgH="5657850" progId="Acrobat.Document.DC">
                  <p:embed/>
                </p:oleObj>
              </mc:Choice>
              <mc:Fallback>
                <p:oleObj name="Acrobat Document" r:id="rId7" imgW="5657696" imgH="5657850" progId="Acrobat.Document.DC">
                  <p:embed/>
                  <p:pic>
                    <p:nvPicPr>
                      <p:cNvPr id="10" name="Объект 9">
                        <a:extLst>
                          <a:ext uri="{FF2B5EF4-FFF2-40B4-BE49-F238E27FC236}">
                            <a16:creationId xmlns:a16="http://schemas.microsoft.com/office/drawing/2014/main" xmlns="" id="{86944AD4-EB46-4D0F-B24B-AFD2A0581F8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169932" y="4271808"/>
                        <a:ext cx="1724130" cy="17241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22D9E73D-BDB8-4734-AE7B-CC6C10D6D634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4053" t="24944" r="23734" b="50000"/>
          <a:stretch/>
        </p:blipFill>
        <p:spPr>
          <a:xfrm>
            <a:off x="5452569" y="4271808"/>
            <a:ext cx="1700511" cy="172484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1747</Words>
  <Application>Microsoft Office PowerPoint</Application>
  <PresentationFormat>Широкоэкранный</PresentationFormat>
  <Paragraphs>241</Paragraphs>
  <Slides>19</Slides>
  <Notes>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9" baseType="lpstr">
      <vt:lpstr>Arial</vt:lpstr>
      <vt:lpstr>Calibri</vt:lpstr>
      <vt:lpstr>Calibri Light</vt:lpstr>
      <vt:lpstr>Montserrat</vt:lpstr>
      <vt:lpstr>Open Sans</vt:lpstr>
      <vt:lpstr>SB Sans Interface</vt:lpstr>
      <vt:lpstr>Times New Roman</vt:lpstr>
      <vt:lpstr>Wingdings</vt:lpstr>
      <vt:lpstr>Тема Office</vt:lpstr>
      <vt:lpstr>Acrobat Document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Федеральная грантовая поддержка (2027 год)</vt:lpstr>
      <vt:lpstr>Федеральная грантовая поддержка (2027 год)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dugarovatb</dc:creator>
  <cp:lastModifiedBy>Фрицлер Надежда Владимировна</cp:lastModifiedBy>
  <cp:revision>16</cp:revision>
  <dcterms:created xsi:type="dcterms:W3CDTF">2026-08-19T10:46:28Z</dcterms:created>
  <dcterms:modified xsi:type="dcterms:W3CDTF">2026-08-31T08:57:07Z</dcterms:modified>
</cp:coreProperties>
</file>