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9"/>
  </p:notesMasterIdLst>
  <p:sldIdLst>
    <p:sldId id="256" r:id="rId2"/>
    <p:sldId id="258" r:id="rId3"/>
    <p:sldId id="259" r:id="rId4"/>
    <p:sldId id="264" r:id="rId5"/>
    <p:sldId id="267" r:id="rId6"/>
    <p:sldId id="265" r:id="rId7"/>
    <p:sldId id="266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5" autoAdjust="0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12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rubzov\Downloads\shablon_otcheta%20(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3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3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cat>
            <c:strRef>
              <c:f>'[shablon_otcheta (3).xlsx]Отчет региона - Здравоохранение'!$A$24:$A$26</c:f>
              <c:strCache>
                <c:ptCount val="3"/>
                <c:pt idx="0">
                  <c:v>Пожилые люди (60+ лет)</c:v>
                </c:pt>
                <c:pt idx="1">
                  <c:v>Средний возраст (40-59 лет)</c:v>
                </c:pt>
                <c:pt idx="2">
                  <c:v>Молодежь (до 39 лет)</c:v>
                </c:pt>
              </c:strCache>
            </c:strRef>
          </c:cat>
          <c:val>
            <c:numRef>
              <c:f>'[shablon_otcheta (3).xlsx]Отчет региона - Здравоохранение'!$B$24:$B$26</c:f>
              <c:numCache>
                <c:formatCode>General</c:formatCode>
                <c:ptCount val="3"/>
                <c:pt idx="0">
                  <c:v>32</c:v>
                </c:pt>
                <c:pt idx="1">
                  <c:v>30</c:v>
                </c:pt>
                <c:pt idx="2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063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37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79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8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4222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89007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133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45409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3326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7069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1690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27673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5900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40061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0524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456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767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1127633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ru-RU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«Старшее поколение в цифровой среде: доступ к социальным услугам и информационная безопасность</a:t>
            </a:r>
            <a:r>
              <a:rPr lang="ru-RU" sz="38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604217" y="4301525"/>
            <a:ext cx="5533693" cy="6098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16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Министр цифрового развития и связи Иркутской области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1600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Селедцов</a:t>
            </a:r>
            <a:r>
              <a:rPr lang="ru-RU" sz="16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Александр Анатольевич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270" y="10287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13" y="3673748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275" y="1632667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2030" y="2779394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501" y="447402"/>
            <a:ext cx="4436249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28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</a:t>
            </a: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874520" y="3439898"/>
            <a:ext cx="5592168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Министерство цифрового 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развития</a:t>
            </a: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 связи Иркутской области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Координирует </a:t>
            </a: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деятельность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874520" y="1358947"/>
            <a:ext cx="684478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Молодежное 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правительство</a:t>
            </a: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Иркутской области (Цифровые </a:t>
            </a:r>
            <a:r>
              <a:rPr lang="ru-RU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волонтёры</a:t>
            </a: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), о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тдел внешних коммуникаций</a:t>
            </a:r>
            <a:r>
              <a:rPr lang="ru-RU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ГКУ ИО </a:t>
            </a: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«Безопасный регион», ГАУ МФЦ ИО 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
</a:t>
            </a:r>
            <a:endParaRPr lang="ru-RU" sz="1600" dirty="0" smtClean="0">
              <a:solidFill>
                <a:srgbClr val="FFFFFF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Активно участву</a:t>
            </a: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ю</a:t>
            </a:r>
            <a:r>
              <a:rPr lang="en-US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 </a:t>
            </a: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 организации мероприятий</a:t>
            </a:r>
            <a:r>
              <a:rPr lang="en-US" sz="1100" dirty="0">
                <a:solidFill>
                  <a:srgbClr val="FFFFFF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
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725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27450"/>
            <a:ext cx="9144000" cy="5143500"/>
          </a:xfrm>
          <a:prstGeom prst="rect">
            <a:avLst/>
          </a:prstGeom>
        </p:spPr>
      </p:pic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937325"/>
              </p:ext>
            </p:extLst>
          </p:nvPr>
        </p:nvGraphicFramePr>
        <p:xfrm>
          <a:off x="402022" y="1608083"/>
          <a:ext cx="3940762" cy="2735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 0"/>
          <p:cNvSpPr txBox="1"/>
          <p:nvPr/>
        </p:nvSpPr>
        <p:spPr>
          <a:xfrm>
            <a:off x="4906740" y="1025297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0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</a:t>
            </a: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мероприятий</a:t>
            </a: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405197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 населения и мероприятия 2025 года
</a:t>
            </a:r>
            <a:endParaRPr lang="en-US" sz="2439" dirty="0"/>
          </a:p>
        </p:txBody>
      </p:sp>
      <p:sp>
        <p:nvSpPr>
          <p:cNvPr id="11" name="Text 0"/>
          <p:cNvSpPr txBox="1"/>
          <p:nvPr/>
        </p:nvSpPr>
        <p:spPr>
          <a:xfrm>
            <a:off x="4906740" y="3011794"/>
            <a:ext cx="3762220" cy="120065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32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</a:t>
            </a:r>
            <a:r>
              <a:rPr lang="en-US" sz="3200" dirty="0" err="1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2165 </a:t>
            </a:r>
            <a:r>
              <a:rPr lang="en-US" sz="320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</a:t>
            </a: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2817270" y="1895467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32%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364149" y="2074968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38%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47806" y="2666747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30%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Координационный совет по цифровой грамотности населения
</a:t>
            </a:r>
            <a:endParaRPr lang="en-US" sz="1977" dirty="0"/>
          </a:p>
        </p:txBody>
      </p:sp>
      <p:sp>
        <p:nvSpPr>
          <p:cNvPr id="9" name="Text 2"/>
          <p:cNvSpPr txBox="1"/>
          <p:nvPr/>
        </p:nvSpPr>
        <p:spPr>
          <a:xfrm>
            <a:off x="3343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2025 года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Утверждение состава Координационного совета распоряжением Минцифры Иркутской области.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09500" y="3023001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2026 года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Первое заседание Совета, посвящённое итогам деятельности и выработке стратегий дальнейшего развития.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05495" y="2363818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3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</a:t>
            </a:r>
            <a:r>
              <a:rPr lang="en-US" sz="13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года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11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мероприятие плана на тему: «Повышение </a:t>
            </a:r>
            <a:r>
              <a:rPr lang="ru-RU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грамотности, обучение противодействию </a:t>
            </a:r>
            <a:r>
              <a:rPr lang="ru-RU" sz="11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кибермошенничеству».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3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</a:t>
            </a:r>
            <a:r>
              <a:rPr lang="en-US" sz="13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года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инициатив по повышению кибергигиены среди старшего поколения и профилактике мошенничества. 
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88312" y="625157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электронные госуслуги для </a:t>
            </a:r>
            <a:r>
              <a:rPr lang="ru-RU" sz="213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 старшего поколения</a:t>
            </a:r>
            <a:r>
              <a:rPr lang="en-US" sz="2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130" dirty="0"/>
          </a:p>
        </p:txBody>
      </p:sp>
      <p:sp>
        <p:nvSpPr>
          <p:cNvPr id="9" name="Text 2"/>
          <p:cNvSpPr txBox="1"/>
          <p:nvPr/>
        </p:nvSpPr>
        <p:spPr>
          <a:xfrm>
            <a:off x="1545890" y="4207572"/>
            <a:ext cx="7187554" cy="599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услуги позволяют отказаться от очных визитов, облегчая доступ </a:t>
            </a:r>
            <a:r>
              <a:rPr lang="ru-RU" sz="16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 старшего поколения </a:t>
            </a:r>
            <a:r>
              <a:rPr lang="en-US" sz="16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</a:t>
            </a: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социальной </a:t>
            </a:r>
            <a:r>
              <a:rPr lang="en-US" sz="16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поддержке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821" y="1943349"/>
            <a:ext cx="425700" cy="34056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7560" y="1943349"/>
            <a:ext cx="425700" cy="340560"/>
          </a:xfrm>
          <a:prstGeom prst="rect">
            <a:avLst/>
          </a:prstGeom>
        </p:spPr>
      </p:pic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1860" y="2624588"/>
            <a:ext cx="425700" cy="3405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8286" y="1114568"/>
            <a:ext cx="5477134" cy="293926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450215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Примеры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услуг: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ежемесячная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денежная выплата отдельным категориям 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граждан; компенсация расходов на ЖКУ и капремонт; присвоение звания «Ветеран труда»; льготный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проезд на общественном транспорте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постановка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 учёт для санаторно‑курортного лечения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выдача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электронного социального проездного билета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признание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нуждающимся в социальном обслуживании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компенсация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расходов на зубные протезы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 ЖКУ.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5976" y="1352154"/>
            <a:ext cx="225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&gt;</a:t>
            </a:r>
            <a:r>
              <a:rPr lang="ru-RU" dirty="0" smtClean="0"/>
              <a:t> 100 услуг на ЕПГУ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641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88312" y="625157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13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</a:t>
            </a:r>
            <a:r>
              <a:rPr lang="ru-RU" sz="2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 </a:t>
            </a:r>
            <a:r>
              <a:rPr lang="ru-RU" sz="213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лиц старшего поколения</a:t>
            </a:r>
            <a:r>
              <a:rPr lang="en-US" sz="2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13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8312" y="1226064"/>
            <a:ext cx="6902761" cy="120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Причины низкой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обращений на ЕПГУ: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трудности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 освоении ИТ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 стать жертвой мошенников.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0773" y="2800061"/>
            <a:ext cx="6104639" cy="1977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ts val="1800"/>
              </a:lnSpc>
              <a:spcBef>
                <a:spcPts val="1500"/>
              </a:spcBef>
              <a:spcAft>
                <a:spcPts val="300"/>
              </a:spcAf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Секторы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пользовательского сопровождения (СПС) в МФЦ: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94 рабочих места в 48 отделах МФЦ и 3 ТОСП МФЦ;</a:t>
            </a:r>
            <a:endParaRPr lang="ru-RU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 2025 год проведено 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256 079 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консультаций</a:t>
            </a: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 smtClean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914400" algn="l"/>
              </a:tabLst>
            </a:pP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Сервис «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Видеоконсультант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(работает 24/7 на сайте МФЦ):</a:t>
            </a:r>
            <a:endParaRPr lang="ru-RU" sz="11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 2025 год проведено 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3 040 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видеоконсультаций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303946">
            <a:off x="4359150" y="2401470"/>
            <a:ext cx="425700" cy="340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1" t="5603" r="17380" b="6299"/>
          <a:stretch/>
        </p:blipFill>
        <p:spPr>
          <a:xfrm>
            <a:off x="1048631" y="2966660"/>
            <a:ext cx="2521465" cy="164426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484" y="1061162"/>
            <a:ext cx="3245204" cy="160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4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2050712"/>
            <a:ext cx="7623900" cy="72278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ru-RU" sz="38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 внимание!</a:t>
            </a:r>
            <a:endParaRPr lang="en-US" sz="3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551" y="3375401"/>
            <a:ext cx="1455931" cy="139949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5157" y="4047086"/>
            <a:ext cx="6966503" cy="72781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/>
            <a:r>
              <a:rPr lang="ru-RU" sz="1200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канал Министерства цифрового развития и связи Иркутской области в МАХ: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6551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1083</TotalTime>
  <Words>150</Words>
  <Application>Microsoft Office PowerPoint</Application>
  <PresentationFormat>Экран (16:9)</PresentationFormat>
  <Paragraphs>42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Рубцов Андрей Васильевич</cp:lastModifiedBy>
  <cp:revision>18</cp:revision>
  <dcterms:created xsi:type="dcterms:W3CDTF">2026-01-22T10:52:51Z</dcterms:created>
  <dcterms:modified xsi:type="dcterms:W3CDTF">2026-01-26T02:30:03Z</dcterms:modified>
</cp:coreProperties>
</file>