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eg"/>
  <Override PartName="/ppt/media/image15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3" r:id="rId2"/>
    <p:sldId id="273" r:id="rId3"/>
    <p:sldId id="274" r:id="rId4"/>
    <p:sldId id="276" r:id="rId5"/>
    <p:sldId id="268" r:id="rId6"/>
    <p:sldId id="281" r:id="rId7"/>
  </p:sldIdLst>
  <p:sldSz cx="12192000" cy="6858000"/>
  <p:notesSz cx="9940925" cy="680878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3936" userDrawn="1">
          <p15:clr>
            <a:srgbClr val="A4A3A4"/>
          </p15:clr>
        </p15:guide>
        <p15:guide id="2" pos="3552" userDrawn="1">
          <p15:clr>
            <a:srgbClr val="A4A3A4"/>
          </p15:clr>
        </p15:guide>
        <p15:guide id="3" pos="1056" userDrawn="1">
          <p15:clr>
            <a:srgbClr val="A4A3A4"/>
          </p15:clr>
        </p15:guide>
        <p15:guide id="4" pos="1008" userDrawn="1">
          <p15:clr>
            <a:srgbClr val="A4A3A4"/>
          </p15:clr>
        </p15:guide>
        <p15:guide id="5" pos="5232" userDrawn="1">
          <p15:clr>
            <a:srgbClr val="A4A3A4"/>
          </p15:clr>
        </p15:guide>
        <p15:guide id="7" pos="5616" userDrawn="1">
          <p15:clr>
            <a:srgbClr val="A4A3A4"/>
          </p15:clr>
        </p15:guide>
        <p15:guide id="8" pos="57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4" autoAdjust="0"/>
    <p:restoredTop sz="94724" autoAdjust="0"/>
  </p:normalViewPr>
  <p:slideViewPr>
    <p:cSldViewPr>
      <p:cViewPr varScale="1">
        <p:scale>
          <a:sx n="109" d="100"/>
          <a:sy n="109" d="100"/>
        </p:scale>
        <p:origin x="825" y="77"/>
      </p:cViewPr>
      <p:guideLst>
        <p:guide orient="horz" pos="3936"/>
        <p:guide pos="3552"/>
        <p:guide pos="1056"/>
        <p:guide pos="1008"/>
        <p:guide pos="5232"/>
        <p:guide pos="5616"/>
        <p:guide pos="57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34" cy="342016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3" y="0"/>
            <a:ext cx="4307734" cy="342016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r">
              <a:defRPr sz="1200"/>
            </a:lvl1pPr>
          </a:lstStyle>
          <a:p>
            <a:fld id="{8DD6C2A1-6AD4-4B30-A272-F14C22B6B95A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31" tIns="44166" rIns="88331" bIns="4416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0"/>
          </a:xfrm>
          <a:prstGeom prst="rect">
            <a:avLst/>
          </a:prstGeom>
        </p:spPr>
        <p:txBody>
          <a:bodyPr vert="horz" lIns="88331" tIns="44166" rIns="88331" bIns="4416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66774"/>
            <a:ext cx="4307734" cy="342015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3" y="6466774"/>
            <a:ext cx="4307734" cy="342015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r">
              <a:defRPr sz="1200"/>
            </a:lvl1pPr>
          </a:lstStyle>
          <a:p>
            <a:fld id="{63739C37-E164-43F8-8E68-6FF8AF956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8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A74367-31E3-3903-F231-026FD6915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0ECE7A5F-6695-9C3E-99CA-B7D698ECD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BC4121DD-E566-B625-6582-445D86843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1DF1B74-CDD0-C9CA-92F2-039AFA5C9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39C37-E164-43F8-8E68-6FF8AF9564E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356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A74367-31E3-3903-F231-026FD6915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0ECE7A5F-6695-9C3E-99CA-B7D698ECD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BC4121DD-E566-B625-6582-445D86843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1DF1B74-CDD0-C9CA-92F2-039AFA5C9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39C37-E164-43F8-8E68-6FF8AF9564E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7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864235"/>
          </a:xfrm>
          <a:custGeom>
            <a:avLst/>
            <a:gdLst/>
            <a:ahLst/>
            <a:cxnLst/>
            <a:rect l="l" t="t" r="r" b="b"/>
            <a:pathLst>
              <a:path w="12192000" h="864235">
                <a:moveTo>
                  <a:pt x="12192000" y="0"/>
                </a:moveTo>
                <a:lnTo>
                  <a:pt x="0" y="0"/>
                </a:lnTo>
                <a:lnTo>
                  <a:pt x="0" y="864108"/>
                </a:lnTo>
                <a:lnTo>
                  <a:pt x="12192000" y="864108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864235"/>
          </a:xfrm>
          <a:custGeom>
            <a:avLst/>
            <a:gdLst/>
            <a:ahLst/>
            <a:cxnLst/>
            <a:rect l="l" t="t" r="r" b="b"/>
            <a:pathLst>
              <a:path w="12192000" h="864235">
                <a:moveTo>
                  <a:pt x="0" y="864108"/>
                </a:moveTo>
                <a:lnTo>
                  <a:pt x="12192000" y="864108"/>
                </a:lnTo>
                <a:lnTo>
                  <a:pt x="12192000" y="0"/>
                </a:lnTo>
                <a:lnTo>
                  <a:pt x="0" y="0"/>
                </a:lnTo>
                <a:lnTo>
                  <a:pt x="0" y="864108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4514" y="123824"/>
            <a:ext cx="7320280" cy="8362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1466" y="1228725"/>
            <a:ext cx="9535795" cy="2425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8925" y="6361002"/>
            <a:ext cx="230504" cy="35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8" Type="http://schemas.openxmlformats.org/officeDocument/2006/relationships/image" Target="../media/image23.png"/><Relationship Id="rId3" Type="http://schemas.openxmlformats.org/officeDocument/2006/relationships/image" Target="../media/image16.png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21.png"/><Relationship Id="rId17" Type="http://schemas.openxmlformats.org/officeDocument/2006/relationships/image" Target="NUL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NULL"/><Relationship Id="rId4" Type="http://schemas.openxmlformats.org/officeDocument/2006/relationships/image" Target="../media/image17.png"/><Relationship Id="rId9" Type="http://schemas.openxmlformats.org/officeDocument/2006/relationships/image" Target="NULL"/><Relationship Id="rId2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9467" y="522731"/>
            <a:ext cx="893063" cy="11079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1838331"/>
            <a:ext cx="10280541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развитии особых экономических </a:t>
            </a:r>
            <a:r>
              <a:rPr lang="ru-RU">
                <a:solidFill>
                  <a:schemeClr val="tx2">
                    <a:lumMod val="75000"/>
                  </a:schemeClr>
                </a:solidFill>
              </a:rPr>
              <a:t>зон </a:t>
            </a: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mtClean="0">
                <a:solidFill>
                  <a:schemeClr val="tx2">
                    <a:lumMod val="75000"/>
                  </a:schemeClr>
                </a:solidFill>
              </a:rPr>
              <a:t>туристско-рекреационного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типа на территории Иркутской области</a:t>
            </a:r>
            <a:endParaRPr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97499" y="4191000"/>
            <a:ext cx="5294501" cy="1307409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ru-RU" sz="2400" b="1" spc="-2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Министр экономического развития и промышленности </a:t>
            </a:r>
            <a:r>
              <a:rPr lang="ru-RU" sz="2400" b="1" spc="-20" dirty="0">
                <a:solidFill>
                  <a:schemeClr val="bg1"/>
                </a:solidFill>
                <a:latin typeface="Microsoft Sans Serif"/>
                <a:cs typeface="Microsoft Sans Serif"/>
              </a:rPr>
              <a:t>Иркутской области</a:t>
            </a: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ru-RU" sz="2400" b="1" spc="-2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В.Ю. Цишковский</a:t>
            </a:r>
            <a:endParaRPr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5400" y="6353404"/>
            <a:ext cx="27032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2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август</a:t>
            </a:r>
            <a:r>
              <a:rPr lang="ru-RU" sz="1800" b="1" spc="-2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 </a:t>
            </a:r>
            <a:r>
              <a:rPr lang="ru-RU" sz="1800" b="1" spc="-20" dirty="0">
                <a:solidFill>
                  <a:schemeClr val="bg1"/>
                </a:solidFill>
                <a:latin typeface="Microsoft Sans Serif"/>
                <a:cs typeface="Microsoft Sans Serif"/>
              </a:rPr>
              <a:t>2026 </a:t>
            </a:r>
            <a:r>
              <a:rPr sz="1800" b="1" spc="-20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года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400" y="2685311"/>
            <a:ext cx="8325484" cy="0"/>
          </a:xfrm>
          <a:custGeom>
            <a:avLst/>
            <a:gdLst/>
            <a:ahLst/>
            <a:cxnLst/>
            <a:rect l="l" t="t" r="r" b="b"/>
            <a:pathLst>
              <a:path w="8325484">
                <a:moveTo>
                  <a:pt x="0" y="0"/>
                </a:moveTo>
                <a:lnTo>
                  <a:pt x="8325231" y="0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154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4">
            <a:extLst>
              <a:ext uri="{FF2B5EF4-FFF2-40B4-BE49-F238E27FC236}">
                <a16:creationId xmlns:a16="http://schemas.microsoft.com/office/drawing/2014/main" xmlns="" id="{482CE6C6-FCE3-5054-7EEA-E9136E5E02CF}"/>
              </a:ext>
            </a:extLst>
          </p:cNvPr>
          <p:cNvSpPr txBox="1"/>
          <p:nvPr/>
        </p:nvSpPr>
        <p:spPr>
          <a:xfrm>
            <a:off x="6386696" y="183918"/>
            <a:ext cx="562495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chemeClr val="bg1"/>
                </a:solidFill>
              </a:rPr>
              <a:t>О развитии особых экономических зон туристско-рекреационного типа на территории Иркутской области</a:t>
            </a:r>
            <a:endParaRPr sz="9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4" name="object 12">
            <a:extLst>
              <a:ext uri="{FF2B5EF4-FFF2-40B4-BE49-F238E27FC236}">
                <a16:creationId xmlns:a16="http://schemas.microsoft.com/office/drawing/2014/main" xmlns="" id="{41777943-A583-24AB-2D24-766F35AC0F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6708" y="212741"/>
            <a:ext cx="487679" cy="644651"/>
          </a:xfrm>
          <a:prstGeom prst="rect">
            <a:avLst/>
          </a:prstGeom>
        </p:spPr>
      </p:pic>
      <p:pic>
        <p:nvPicPr>
          <p:cNvPr id="16" name="object 3"/>
          <p:cNvPicPr/>
          <p:nvPr/>
        </p:nvPicPr>
        <p:blipFill>
          <a:blip r:embed="rId3" cstate="print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2421" y="27276"/>
            <a:ext cx="6613175" cy="6705578"/>
          </a:xfrm>
          <a:prstGeom prst="rect">
            <a:avLst/>
          </a:prstGeom>
        </p:spPr>
      </p:pic>
      <p:pic>
        <p:nvPicPr>
          <p:cNvPr id="17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45551" y="4242815"/>
            <a:ext cx="1786890" cy="2294382"/>
          </a:xfrm>
          <a:prstGeom prst="rect">
            <a:avLst/>
          </a:prstGeom>
        </p:spPr>
      </p:pic>
      <p:sp>
        <p:nvSpPr>
          <p:cNvPr id="18" name="object 6"/>
          <p:cNvSpPr/>
          <p:nvPr/>
        </p:nvSpPr>
        <p:spPr>
          <a:xfrm>
            <a:off x="7973226" y="6412989"/>
            <a:ext cx="341757" cy="343156"/>
          </a:xfrm>
          <a:custGeom>
            <a:avLst/>
            <a:gdLst/>
            <a:ahLst/>
            <a:cxnLst/>
            <a:rect l="l" t="t" r="r" b="b"/>
            <a:pathLst>
              <a:path w="379729" h="417829">
                <a:moveTo>
                  <a:pt x="189737" y="0"/>
                </a:moveTo>
                <a:lnTo>
                  <a:pt x="146237" y="5513"/>
                </a:lnTo>
                <a:lnTo>
                  <a:pt x="106302" y="21220"/>
                </a:lnTo>
                <a:lnTo>
                  <a:pt x="71072" y="45866"/>
                </a:lnTo>
                <a:lnTo>
                  <a:pt x="41687" y="78199"/>
                </a:lnTo>
                <a:lnTo>
                  <a:pt x="19287" y="116965"/>
                </a:lnTo>
                <a:lnTo>
                  <a:pt x="5011" y="160913"/>
                </a:lnTo>
                <a:lnTo>
                  <a:pt x="0" y="208788"/>
                </a:lnTo>
                <a:lnTo>
                  <a:pt x="5011" y="256658"/>
                </a:lnTo>
                <a:lnTo>
                  <a:pt x="19287" y="300604"/>
                </a:lnTo>
                <a:lnTo>
                  <a:pt x="41687" y="339371"/>
                </a:lnTo>
                <a:lnTo>
                  <a:pt x="71072" y="371705"/>
                </a:lnTo>
                <a:lnTo>
                  <a:pt x="106302" y="396353"/>
                </a:lnTo>
                <a:lnTo>
                  <a:pt x="146237" y="412061"/>
                </a:lnTo>
                <a:lnTo>
                  <a:pt x="189737" y="417576"/>
                </a:lnTo>
                <a:lnTo>
                  <a:pt x="233238" y="412061"/>
                </a:lnTo>
                <a:lnTo>
                  <a:pt x="273173" y="396353"/>
                </a:lnTo>
                <a:lnTo>
                  <a:pt x="308403" y="371705"/>
                </a:lnTo>
                <a:lnTo>
                  <a:pt x="337788" y="339371"/>
                </a:lnTo>
                <a:lnTo>
                  <a:pt x="360188" y="300604"/>
                </a:lnTo>
                <a:lnTo>
                  <a:pt x="374464" y="256658"/>
                </a:lnTo>
                <a:lnTo>
                  <a:pt x="379475" y="208788"/>
                </a:lnTo>
                <a:lnTo>
                  <a:pt x="374464" y="160913"/>
                </a:lnTo>
                <a:lnTo>
                  <a:pt x="360188" y="116965"/>
                </a:lnTo>
                <a:lnTo>
                  <a:pt x="337788" y="78199"/>
                </a:lnTo>
                <a:lnTo>
                  <a:pt x="308403" y="45866"/>
                </a:lnTo>
                <a:lnTo>
                  <a:pt x="273173" y="21220"/>
                </a:lnTo>
                <a:lnTo>
                  <a:pt x="233238" y="5513"/>
                </a:lnTo>
                <a:lnTo>
                  <a:pt x="189737" y="0"/>
                </a:lnTo>
                <a:close/>
              </a:path>
            </a:pathLst>
          </a:custGeom>
          <a:solidFill>
            <a:srgbClr val="D0213E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7510171" y="1924856"/>
            <a:ext cx="10407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spc="-25" dirty="0" smtClean="0">
                <a:solidFill>
                  <a:schemeClr val="bg1"/>
                </a:solidFill>
                <a:latin typeface="Arial Black"/>
                <a:cs typeface="Arial Black"/>
              </a:rPr>
              <a:t>27</a:t>
            </a:r>
            <a:endParaRPr sz="6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8601202" y="1875930"/>
            <a:ext cx="1393375" cy="4430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295"/>
              </a:spcBef>
              <a:defRPr>
                <a:solidFill>
                  <a:srgbClr val="333E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 err="1">
                <a:solidFill>
                  <a:schemeClr val="bg1"/>
                </a:solidFill>
              </a:rPr>
              <a:t>резидент</a:t>
            </a:r>
            <a:r>
              <a:rPr lang="ru-RU" dirty="0" err="1">
                <a:solidFill>
                  <a:schemeClr val="bg1"/>
                </a:solidFill>
              </a:rPr>
              <a:t>ов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object 15"/>
          <p:cNvSpPr txBox="1"/>
          <p:nvPr/>
        </p:nvSpPr>
        <p:spPr>
          <a:xfrm>
            <a:off x="6557164" y="2749264"/>
            <a:ext cx="151492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15,0</a:t>
            </a:r>
            <a:endParaRPr sz="4800" dirty="0">
              <a:solidFill>
                <a:schemeClr val="bg1"/>
              </a:solidFill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8072088" y="2862508"/>
            <a:ext cx="358346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800">
                <a:solidFill>
                  <a:srgbClr val="333E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м</a:t>
            </a:r>
            <a:r>
              <a:rPr dirty="0" err="1" smtClean="0">
                <a:solidFill>
                  <a:schemeClr val="bg1"/>
                </a:solidFill>
              </a:rPr>
              <a:t>лрд</a:t>
            </a:r>
            <a:r>
              <a:rPr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руб. частных инвестиций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6061482" y="4224124"/>
            <a:ext cx="1851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spc="-4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5000</a:t>
            </a:r>
            <a:endParaRPr lang="ru-RU" sz="4800" dirty="0">
              <a:solidFill>
                <a:schemeClr val="bg1"/>
              </a:solidFill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24" name="object 19"/>
          <p:cNvSpPr txBox="1"/>
          <p:nvPr/>
        </p:nvSpPr>
        <p:spPr>
          <a:xfrm>
            <a:off x="7775797" y="4277744"/>
            <a:ext cx="192947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spc="-2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r>
              <a:rPr sz="1700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размещения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0"/>
          <p:cNvSpPr txBox="1"/>
          <p:nvPr/>
        </p:nvSpPr>
        <p:spPr>
          <a:xfrm>
            <a:off x="8356641" y="6412989"/>
            <a:ext cx="13404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4" dirty="0">
                <a:solidFill>
                  <a:schemeClr val="bg1"/>
                </a:solidFill>
                <a:latin typeface="BM DoHyeon"/>
                <a:cs typeface="BM DoHyeon"/>
              </a:rPr>
              <a:t>Байкальск</a:t>
            </a:r>
            <a:endParaRPr sz="20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26" name="object 45"/>
          <p:cNvSpPr txBox="1"/>
          <p:nvPr/>
        </p:nvSpPr>
        <p:spPr>
          <a:xfrm>
            <a:off x="8072088" y="3492418"/>
            <a:ext cx="168754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</a:t>
            </a:r>
            <a:r>
              <a:rPr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46"/>
          <p:cNvSpPr txBox="1"/>
          <p:nvPr/>
        </p:nvSpPr>
        <p:spPr>
          <a:xfrm>
            <a:off x="6655597" y="3432854"/>
            <a:ext cx="217881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spc="-30" dirty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8</a:t>
            </a:r>
            <a: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50</a:t>
            </a:r>
            <a:endParaRPr sz="4800" spc="-30" dirty="0">
              <a:solidFill>
                <a:schemeClr val="bg1"/>
              </a:solidFill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xmlns="" id="{FFE9AE89-B925-4BA2-96A0-6CD934CCF7C0}"/>
              </a:ext>
            </a:extLst>
          </p:cNvPr>
          <p:cNvSpPr txBox="1"/>
          <p:nvPr/>
        </p:nvSpPr>
        <p:spPr>
          <a:xfrm>
            <a:off x="6061482" y="4999302"/>
            <a:ext cx="18510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spc="-4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1900</a:t>
            </a:r>
            <a:endParaRPr lang="ru-RU" sz="4800" dirty="0">
              <a:solidFill>
                <a:schemeClr val="bg1"/>
              </a:solidFill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29" name="object 19">
            <a:extLst>
              <a:ext uri="{FF2B5EF4-FFF2-40B4-BE49-F238E27FC236}">
                <a16:creationId xmlns:a16="http://schemas.microsoft.com/office/drawing/2014/main" xmlns="" id="{D601A7BD-5F39-4C57-BDF3-4BA94786C6F2}"/>
              </a:ext>
            </a:extLst>
          </p:cNvPr>
          <p:cNvSpPr txBox="1"/>
          <p:nvPr/>
        </p:nvSpPr>
        <p:spPr>
          <a:xfrm>
            <a:off x="7819037" y="5045096"/>
            <a:ext cx="117792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 marR="5080">
              <a:lnSpc>
                <a:spcPct val="100000"/>
              </a:lnSpc>
              <a:spcBef>
                <a:spcPts val="100"/>
              </a:spcBef>
              <a:defRPr sz="1700" spc="-20">
                <a:solidFill>
                  <a:srgbClr val="333E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номеров</a:t>
            </a:r>
          </a:p>
        </p:txBody>
      </p:sp>
      <p:sp>
        <p:nvSpPr>
          <p:cNvPr id="30" name="object 13"/>
          <p:cNvSpPr txBox="1"/>
          <p:nvPr/>
        </p:nvSpPr>
        <p:spPr>
          <a:xfrm>
            <a:off x="7775797" y="970391"/>
            <a:ext cx="168754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spc="-25" dirty="0">
                <a:solidFill>
                  <a:schemeClr val="bg1"/>
                </a:solidFill>
                <a:latin typeface="Arial Black"/>
                <a:cs typeface="Arial Black"/>
              </a:rPr>
              <a:t>768</a:t>
            </a:r>
            <a:endParaRPr sz="60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31" name="object 25"/>
          <p:cNvSpPr/>
          <p:nvPr/>
        </p:nvSpPr>
        <p:spPr>
          <a:xfrm>
            <a:off x="486615" y="1093427"/>
            <a:ext cx="5154930" cy="102870"/>
          </a:xfrm>
          <a:custGeom>
            <a:avLst/>
            <a:gdLst/>
            <a:ahLst/>
            <a:cxnLst/>
            <a:rect l="l" t="t" r="r" b="b"/>
            <a:pathLst>
              <a:path w="5141595" h="102870">
                <a:moveTo>
                  <a:pt x="5057555" y="73659"/>
                </a:moveTo>
                <a:lnTo>
                  <a:pt x="5058014" y="75989"/>
                </a:lnTo>
                <a:lnTo>
                  <a:pt x="5067281" y="89852"/>
                </a:lnTo>
                <a:lnTo>
                  <a:pt x="5081072" y="99238"/>
                </a:lnTo>
                <a:lnTo>
                  <a:pt x="5097983" y="102743"/>
                </a:lnTo>
                <a:lnTo>
                  <a:pt x="5114898" y="99333"/>
                </a:lnTo>
                <a:lnTo>
                  <a:pt x="5128717" y="90043"/>
                </a:lnTo>
                <a:lnTo>
                  <a:pt x="5138059" y="76275"/>
                </a:lnTo>
                <a:lnTo>
                  <a:pt x="5138574" y="73787"/>
                </a:lnTo>
                <a:lnTo>
                  <a:pt x="5098110" y="73787"/>
                </a:lnTo>
                <a:lnTo>
                  <a:pt x="5057555" y="73659"/>
                </a:lnTo>
                <a:close/>
              </a:path>
              <a:path w="5141595" h="102870">
                <a:moveTo>
                  <a:pt x="43523" y="0"/>
                </a:moveTo>
                <a:lnTo>
                  <a:pt x="3416" y="26396"/>
                </a:lnTo>
                <a:lnTo>
                  <a:pt x="0" y="43561"/>
                </a:lnTo>
                <a:lnTo>
                  <a:pt x="3308" y="60221"/>
                </a:lnTo>
                <a:lnTo>
                  <a:pt x="12571" y="74041"/>
                </a:lnTo>
                <a:lnTo>
                  <a:pt x="26347" y="83383"/>
                </a:lnTo>
                <a:lnTo>
                  <a:pt x="43243" y="86868"/>
                </a:lnTo>
                <a:lnTo>
                  <a:pt x="60162" y="83530"/>
                </a:lnTo>
                <a:lnTo>
                  <a:pt x="73998" y="74263"/>
                </a:lnTo>
                <a:lnTo>
                  <a:pt x="83350" y="60471"/>
                </a:lnTo>
                <a:lnTo>
                  <a:pt x="83849" y="58039"/>
                </a:lnTo>
                <a:lnTo>
                  <a:pt x="43332" y="57912"/>
                </a:lnTo>
                <a:lnTo>
                  <a:pt x="43434" y="28956"/>
                </a:lnTo>
                <a:lnTo>
                  <a:pt x="83915" y="28956"/>
                </a:lnTo>
                <a:lnTo>
                  <a:pt x="83456" y="26646"/>
                </a:lnTo>
                <a:lnTo>
                  <a:pt x="74190" y="12827"/>
                </a:lnTo>
                <a:lnTo>
                  <a:pt x="60414" y="3484"/>
                </a:lnTo>
                <a:lnTo>
                  <a:pt x="43523" y="0"/>
                </a:lnTo>
                <a:close/>
              </a:path>
              <a:path w="5141595" h="102870">
                <a:moveTo>
                  <a:pt x="5057646" y="44703"/>
                </a:moveTo>
                <a:lnTo>
                  <a:pt x="5054676" y="59055"/>
                </a:lnTo>
                <a:lnTo>
                  <a:pt x="5057555" y="73659"/>
                </a:lnTo>
                <a:lnTo>
                  <a:pt x="5098110" y="73787"/>
                </a:lnTo>
                <a:lnTo>
                  <a:pt x="5098110" y="44831"/>
                </a:lnTo>
                <a:lnTo>
                  <a:pt x="5057646" y="44703"/>
                </a:lnTo>
                <a:close/>
              </a:path>
              <a:path w="5141595" h="102870">
                <a:moveTo>
                  <a:pt x="5098237" y="15875"/>
                </a:moveTo>
                <a:lnTo>
                  <a:pt x="5081322" y="19210"/>
                </a:lnTo>
                <a:lnTo>
                  <a:pt x="5067503" y="28463"/>
                </a:lnTo>
                <a:lnTo>
                  <a:pt x="5058161" y="42217"/>
                </a:lnTo>
                <a:lnTo>
                  <a:pt x="5057646" y="44703"/>
                </a:lnTo>
                <a:lnTo>
                  <a:pt x="5098110" y="44831"/>
                </a:lnTo>
                <a:lnTo>
                  <a:pt x="5098110" y="73787"/>
                </a:lnTo>
                <a:lnTo>
                  <a:pt x="5138574" y="73787"/>
                </a:lnTo>
                <a:lnTo>
                  <a:pt x="5141381" y="60221"/>
                </a:lnTo>
                <a:lnTo>
                  <a:pt x="5141469" y="59055"/>
                </a:lnTo>
                <a:lnTo>
                  <a:pt x="5138206" y="42503"/>
                </a:lnTo>
                <a:lnTo>
                  <a:pt x="5128939" y="28654"/>
                </a:lnTo>
                <a:lnTo>
                  <a:pt x="5115148" y="19305"/>
                </a:lnTo>
                <a:lnTo>
                  <a:pt x="5098237" y="15875"/>
                </a:lnTo>
                <a:close/>
              </a:path>
              <a:path w="5141595" h="102870">
                <a:moveTo>
                  <a:pt x="83941" y="29083"/>
                </a:moveTo>
                <a:lnTo>
                  <a:pt x="86817" y="43561"/>
                </a:lnTo>
                <a:lnTo>
                  <a:pt x="83849" y="58039"/>
                </a:lnTo>
                <a:lnTo>
                  <a:pt x="5057555" y="73659"/>
                </a:lnTo>
                <a:lnTo>
                  <a:pt x="5054676" y="59055"/>
                </a:lnTo>
                <a:lnTo>
                  <a:pt x="5057646" y="44703"/>
                </a:lnTo>
                <a:lnTo>
                  <a:pt x="83941" y="29083"/>
                </a:lnTo>
                <a:close/>
              </a:path>
              <a:path w="5141595" h="102870">
                <a:moveTo>
                  <a:pt x="43434" y="28956"/>
                </a:moveTo>
                <a:lnTo>
                  <a:pt x="43332" y="57912"/>
                </a:lnTo>
                <a:lnTo>
                  <a:pt x="83849" y="58039"/>
                </a:lnTo>
                <a:lnTo>
                  <a:pt x="86817" y="43561"/>
                </a:lnTo>
                <a:lnTo>
                  <a:pt x="83941" y="29083"/>
                </a:lnTo>
                <a:lnTo>
                  <a:pt x="43434" y="28956"/>
                </a:lnTo>
                <a:close/>
              </a:path>
              <a:path w="5141595" h="102870">
                <a:moveTo>
                  <a:pt x="83915" y="28956"/>
                </a:moveTo>
                <a:lnTo>
                  <a:pt x="43434" y="28956"/>
                </a:lnTo>
                <a:lnTo>
                  <a:pt x="83941" y="29083"/>
                </a:lnTo>
                <a:lnTo>
                  <a:pt x="83915" y="289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2" name="object 28"/>
          <p:cNvSpPr txBox="1"/>
          <p:nvPr/>
        </p:nvSpPr>
        <p:spPr>
          <a:xfrm>
            <a:off x="807157" y="861387"/>
            <a:ext cx="4465412" cy="57708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153035">
              <a:lnSpc>
                <a:spcPts val="4515"/>
              </a:lnSpc>
            </a:pPr>
            <a:r>
              <a:rPr lang="ru-RU" sz="4000" b="1" spc="-150" dirty="0" smtClean="0">
                <a:solidFill>
                  <a:schemeClr val="bg1"/>
                </a:solidFill>
                <a:latin typeface="Arial"/>
                <a:cs typeface="Arial"/>
              </a:rPr>
              <a:t>Меры поддержки </a:t>
            </a:r>
            <a:endParaRPr sz="4000" spc="-1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3" name="Google Shape;600;p53"/>
          <p:cNvSpPr txBox="1">
            <a:spLocks/>
          </p:cNvSpPr>
          <p:nvPr/>
        </p:nvSpPr>
        <p:spPr>
          <a:xfrm>
            <a:off x="552493" y="1688824"/>
            <a:ext cx="5136675" cy="44242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800">
                <a:solidFill>
                  <a:srgbClr val="333E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  <a:sym typeface="Muli"/>
              </a:rPr>
              <a:t>13,5%</a:t>
            </a:r>
            <a:r>
              <a:rPr lang="ru-RU" sz="2000" b="1" dirty="0" smtClean="0">
                <a:solidFill>
                  <a:schemeClr val="bg1"/>
                </a:solidFill>
                <a:sym typeface="Muli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sym typeface="Muli"/>
              </a:rPr>
              <a:t>– налог на прибыль в ОБ </a:t>
            </a:r>
            <a:br>
              <a:rPr lang="ru-RU" sz="2000" dirty="0" smtClean="0">
                <a:solidFill>
                  <a:schemeClr val="bg1"/>
                </a:solidFill>
                <a:sym typeface="Muli"/>
              </a:rPr>
            </a:br>
            <a:r>
              <a:rPr lang="ru-RU" sz="2000" dirty="0" smtClean="0">
                <a:solidFill>
                  <a:schemeClr val="bg1"/>
                </a:solidFill>
                <a:sym typeface="Muli"/>
              </a:rPr>
              <a:t>(на срок действия соглашения)</a:t>
            </a:r>
          </a:p>
          <a:p>
            <a:endParaRPr lang="ru-RU" sz="1600" dirty="0" smtClean="0">
              <a:solidFill>
                <a:schemeClr val="bg1"/>
              </a:solidFill>
              <a:sym typeface="Muli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sym typeface="Muli"/>
              </a:rPr>
              <a:t>0% </a:t>
            </a:r>
            <a:r>
              <a:rPr lang="ru-RU" sz="2000" dirty="0" smtClean="0">
                <a:solidFill>
                  <a:schemeClr val="bg1"/>
                </a:solidFill>
                <a:sym typeface="Muli"/>
              </a:rPr>
              <a:t>– налог на имущество организаций </a:t>
            </a:r>
          </a:p>
          <a:p>
            <a:r>
              <a:rPr lang="ru-RU" sz="2000" dirty="0" smtClean="0">
                <a:solidFill>
                  <a:schemeClr val="bg1"/>
                </a:solidFill>
                <a:sym typeface="Muli"/>
              </a:rPr>
              <a:t>(в течение 10 лет)</a:t>
            </a:r>
          </a:p>
          <a:p>
            <a:endParaRPr lang="ru-RU" sz="1600" dirty="0">
              <a:solidFill>
                <a:schemeClr val="bg1"/>
              </a:solidFill>
              <a:sym typeface="Muli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sym typeface="Muli"/>
              </a:rPr>
              <a:t>1</a:t>
            </a:r>
            <a:r>
              <a:rPr lang="ru-RU" sz="2400" b="1" dirty="0">
                <a:solidFill>
                  <a:schemeClr val="bg1"/>
                </a:solidFill>
                <a:sym typeface="Muli"/>
              </a:rPr>
              <a:t>%</a:t>
            </a:r>
            <a:r>
              <a:rPr lang="ru-RU" sz="2400" dirty="0">
                <a:solidFill>
                  <a:schemeClr val="bg1"/>
                </a:solidFill>
                <a:sym typeface="Muli"/>
              </a:rPr>
              <a:t> </a:t>
            </a:r>
            <a:r>
              <a:rPr lang="ru-RU" sz="2000" dirty="0">
                <a:solidFill>
                  <a:schemeClr val="bg1"/>
                </a:solidFill>
                <a:sym typeface="Muli"/>
              </a:rPr>
              <a:t>и </a:t>
            </a:r>
            <a:r>
              <a:rPr lang="ru-RU" sz="2400" b="1" dirty="0">
                <a:solidFill>
                  <a:schemeClr val="bg1"/>
                </a:solidFill>
                <a:sym typeface="Muli"/>
              </a:rPr>
              <a:t>5%</a:t>
            </a:r>
            <a:r>
              <a:rPr lang="ru-RU" sz="2400" dirty="0">
                <a:solidFill>
                  <a:schemeClr val="bg1"/>
                </a:solidFill>
                <a:sym typeface="Muli"/>
              </a:rPr>
              <a:t> </a:t>
            </a:r>
            <a:r>
              <a:rPr lang="ru-RU" sz="2000" dirty="0">
                <a:solidFill>
                  <a:schemeClr val="bg1"/>
                </a:solidFill>
                <a:sym typeface="Muli"/>
              </a:rPr>
              <a:t>- при применении упрощенной системы налогообложения</a:t>
            </a:r>
          </a:p>
          <a:p>
            <a:endParaRPr lang="ru-RU" sz="1600" dirty="0">
              <a:solidFill>
                <a:schemeClr val="bg1"/>
              </a:solidFill>
              <a:sym typeface="Muli"/>
            </a:endParaRPr>
          </a:p>
          <a:p>
            <a:r>
              <a:rPr lang="ru-RU" sz="2400" b="1" dirty="0">
                <a:solidFill>
                  <a:schemeClr val="bg1"/>
                </a:solidFill>
                <a:sym typeface="Muli"/>
              </a:rPr>
              <a:t>0,01%</a:t>
            </a:r>
            <a:r>
              <a:rPr lang="ru-RU" sz="2400" dirty="0">
                <a:solidFill>
                  <a:schemeClr val="bg1"/>
                </a:solidFill>
                <a:sym typeface="Muli"/>
              </a:rPr>
              <a:t> </a:t>
            </a:r>
            <a:r>
              <a:rPr lang="ru-RU" sz="2000" dirty="0">
                <a:solidFill>
                  <a:schemeClr val="bg1"/>
                </a:solidFill>
                <a:sym typeface="Muli"/>
              </a:rPr>
              <a:t>- от кадастровой стоимости – за аренду земельных участков </a:t>
            </a:r>
            <a:r>
              <a:rPr lang="ru-RU" sz="2000" dirty="0" smtClean="0">
                <a:solidFill>
                  <a:schemeClr val="bg1"/>
                </a:solidFill>
                <a:sym typeface="Muli"/>
              </a:rPr>
              <a:t/>
            </a:r>
            <a:br>
              <a:rPr lang="ru-RU" sz="2000" dirty="0" smtClean="0">
                <a:solidFill>
                  <a:schemeClr val="bg1"/>
                </a:solidFill>
                <a:sym typeface="Muli"/>
              </a:rPr>
            </a:br>
            <a:r>
              <a:rPr lang="ru-RU" sz="2000" dirty="0" smtClean="0">
                <a:solidFill>
                  <a:schemeClr val="bg1"/>
                </a:solidFill>
                <a:sym typeface="Muli"/>
              </a:rPr>
              <a:t>(</a:t>
            </a:r>
            <a:r>
              <a:rPr lang="ru-RU" sz="2000" dirty="0">
                <a:solidFill>
                  <a:schemeClr val="bg1"/>
                </a:solidFill>
                <a:sym typeface="Muli"/>
              </a:rPr>
              <a:t>в течение </a:t>
            </a:r>
            <a:r>
              <a:rPr lang="ru-RU" sz="2000" dirty="0" smtClean="0">
                <a:solidFill>
                  <a:schemeClr val="bg1"/>
                </a:solidFill>
                <a:sym typeface="Muli"/>
              </a:rPr>
              <a:t>3-15 </a:t>
            </a:r>
            <a:r>
              <a:rPr lang="ru-RU" sz="2000" dirty="0">
                <a:solidFill>
                  <a:schemeClr val="bg1"/>
                </a:solidFill>
                <a:sym typeface="Muli"/>
              </a:rPr>
              <a:t>лет в зависимости от объема инвестиций)</a:t>
            </a:r>
          </a:p>
          <a:p>
            <a:endParaRPr lang="ru-RU" sz="1600" dirty="0">
              <a:solidFill>
                <a:schemeClr val="bg1"/>
              </a:solidFill>
              <a:sym typeface="Muli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9994576" y="3116674"/>
            <a:ext cx="2197423" cy="1041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+5</a:t>
            </a:r>
            <a:r>
              <a:rPr lang="ru-RU" sz="4800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руб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потенциально 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15"/>
          <p:cNvSpPr txBox="1"/>
          <p:nvPr/>
        </p:nvSpPr>
        <p:spPr>
          <a:xfrm>
            <a:off x="9587872" y="1420776"/>
            <a:ext cx="261223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+12,4</a:t>
            </a:r>
            <a:r>
              <a:rPr lang="ru-RU" sz="4800" spc="-30" dirty="0" smtClean="0">
                <a:solidFill>
                  <a:srgbClr val="00B0F0"/>
                </a:solidFill>
                <a:latin typeface="Arial Black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15"/>
          <p:cNvSpPr txBox="1"/>
          <p:nvPr/>
        </p:nvSpPr>
        <p:spPr>
          <a:xfrm>
            <a:off x="9538818" y="4422655"/>
            <a:ext cx="219742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  <a:t>+270</a:t>
            </a:r>
            <a:br>
              <a:rPr lang="ru-RU" sz="4800" spc="-30" dirty="0" smtClean="0">
                <a:solidFill>
                  <a:schemeClr val="bg1"/>
                </a:solidFill>
                <a:latin typeface="Arial Black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номеров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14"/>
          <p:cNvSpPr txBox="1"/>
          <p:nvPr/>
        </p:nvSpPr>
        <p:spPr>
          <a:xfrm>
            <a:off x="9352552" y="1041282"/>
            <a:ext cx="1022536" cy="4430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гектаров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59B1E5EA-6654-417E-9443-58F381281A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57" y="45529"/>
            <a:ext cx="3505200" cy="69983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4256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77195" y="5383874"/>
            <a:ext cx="2761705" cy="691207"/>
          </a:xfrm>
          <a:prstGeom prst="rect">
            <a:avLst/>
          </a:prstGeom>
        </p:spPr>
      </p:pic>
      <p:sp>
        <p:nvSpPr>
          <p:cNvPr id="14" name="object 29"/>
          <p:cNvSpPr txBox="1"/>
          <p:nvPr/>
        </p:nvSpPr>
        <p:spPr>
          <a:xfrm>
            <a:off x="8915208" y="5092435"/>
            <a:ext cx="2830346" cy="876407"/>
          </a:xfrm>
          <a:prstGeom prst="rect">
            <a:avLst/>
          </a:prstGeom>
          <a:solidFill>
            <a:srgbClr val="14967A"/>
          </a:solidFill>
        </p:spPr>
        <p:txBody>
          <a:bodyPr vert="horz" wrap="square" lIns="0" tIns="0" rIns="0" bIns="0" rtlCol="0">
            <a:spAutoFit/>
          </a:bodyPr>
          <a:lstStyle/>
          <a:p>
            <a:pPr marL="95250">
              <a:lnSpc>
                <a:spcPts val="4625"/>
              </a:lnSpc>
            </a:pPr>
            <a:endParaRPr lang="ru-RU" sz="8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6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025" y="3736685"/>
            <a:ext cx="4878179" cy="725436"/>
          </a:xfrm>
          <a:prstGeom prst="rect">
            <a:avLst/>
          </a:prstGeom>
        </p:spPr>
      </p:pic>
      <p:sp>
        <p:nvSpPr>
          <p:cNvPr id="17" name="object 2"/>
          <p:cNvSpPr/>
          <p:nvPr/>
        </p:nvSpPr>
        <p:spPr>
          <a:xfrm>
            <a:off x="2977784" y="1950085"/>
            <a:ext cx="140765" cy="1664841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1617725"/>
                </a:moveTo>
                <a:lnTo>
                  <a:pt x="0" y="0"/>
                </a:lnTo>
              </a:path>
            </a:pathLst>
          </a:custGeom>
          <a:ln w="6096">
            <a:solidFill>
              <a:srgbClr val="D0213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pic>
        <p:nvPicPr>
          <p:cNvPr id="18" name="object 6"/>
          <p:cNvPicPr/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4278963" y="922396"/>
            <a:ext cx="1483088" cy="419850"/>
          </a:xfrm>
          <a:prstGeom prst="rect">
            <a:avLst/>
          </a:prstGeom>
        </p:spPr>
      </p:pic>
      <p:sp>
        <p:nvSpPr>
          <p:cNvPr id="19" name="object 7"/>
          <p:cNvSpPr/>
          <p:nvPr/>
        </p:nvSpPr>
        <p:spPr>
          <a:xfrm>
            <a:off x="626716" y="833452"/>
            <a:ext cx="5135336" cy="79291"/>
          </a:xfrm>
          <a:custGeom>
            <a:avLst/>
            <a:gdLst/>
            <a:ahLst/>
            <a:cxnLst/>
            <a:rect l="l" t="t" r="r" b="b"/>
            <a:pathLst>
              <a:path w="5141595" h="102869">
                <a:moveTo>
                  <a:pt x="5057555" y="73659"/>
                </a:moveTo>
                <a:lnTo>
                  <a:pt x="5058014" y="75989"/>
                </a:lnTo>
                <a:lnTo>
                  <a:pt x="5067281" y="89852"/>
                </a:lnTo>
                <a:lnTo>
                  <a:pt x="5081072" y="99238"/>
                </a:lnTo>
                <a:lnTo>
                  <a:pt x="5097983" y="102742"/>
                </a:lnTo>
                <a:lnTo>
                  <a:pt x="5114898" y="99333"/>
                </a:lnTo>
                <a:lnTo>
                  <a:pt x="5128717" y="90043"/>
                </a:lnTo>
                <a:lnTo>
                  <a:pt x="5138059" y="76275"/>
                </a:lnTo>
                <a:lnTo>
                  <a:pt x="5138574" y="73787"/>
                </a:lnTo>
                <a:lnTo>
                  <a:pt x="5098110" y="73787"/>
                </a:lnTo>
                <a:lnTo>
                  <a:pt x="5057555" y="73659"/>
                </a:lnTo>
                <a:close/>
              </a:path>
              <a:path w="5141595" h="102869">
                <a:moveTo>
                  <a:pt x="43523" y="0"/>
                </a:moveTo>
                <a:lnTo>
                  <a:pt x="3416" y="26396"/>
                </a:lnTo>
                <a:lnTo>
                  <a:pt x="0" y="43561"/>
                </a:lnTo>
                <a:lnTo>
                  <a:pt x="3308" y="60221"/>
                </a:lnTo>
                <a:lnTo>
                  <a:pt x="12571" y="74041"/>
                </a:lnTo>
                <a:lnTo>
                  <a:pt x="26347" y="83383"/>
                </a:lnTo>
                <a:lnTo>
                  <a:pt x="43243" y="86867"/>
                </a:lnTo>
                <a:lnTo>
                  <a:pt x="60162" y="83530"/>
                </a:lnTo>
                <a:lnTo>
                  <a:pt x="73998" y="74263"/>
                </a:lnTo>
                <a:lnTo>
                  <a:pt x="83350" y="60471"/>
                </a:lnTo>
                <a:lnTo>
                  <a:pt x="83849" y="58039"/>
                </a:lnTo>
                <a:lnTo>
                  <a:pt x="43332" y="57912"/>
                </a:lnTo>
                <a:lnTo>
                  <a:pt x="43434" y="28955"/>
                </a:lnTo>
                <a:lnTo>
                  <a:pt x="83915" y="28955"/>
                </a:lnTo>
                <a:lnTo>
                  <a:pt x="83456" y="26646"/>
                </a:lnTo>
                <a:lnTo>
                  <a:pt x="74190" y="12827"/>
                </a:lnTo>
                <a:lnTo>
                  <a:pt x="60414" y="3484"/>
                </a:lnTo>
                <a:lnTo>
                  <a:pt x="43523" y="0"/>
                </a:lnTo>
                <a:close/>
              </a:path>
              <a:path w="5141595" h="102869">
                <a:moveTo>
                  <a:pt x="5057646" y="44703"/>
                </a:moveTo>
                <a:lnTo>
                  <a:pt x="5054676" y="59054"/>
                </a:lnTo>
                <a:lnTo>
                  <a:pt x="5057555" y="73659"/>
                </a:lnTo>
                <a:lnTo>
                  <a:pt x="5098110" y="73787"/>
                </a:lnTo>
                <a:lnTo>
                  <a:pt x="5098110" y="44830"/>
                </a:lnTo>
                <a:lnTo>
                  <a:pt x="5057646" y="44703"/>
                </a:lnTo>
                <a:close/>
              </a:path>
              <a:path w="5141595" h="102869">
                <a:moveTo>
                  <a:pt x="5098237" y="15875"/>
                </a:moveTo>
                <a:lnTo>
                  <a:pt x="5081322" y="19210"/>
                </a:lnTo>
                <a:lnTo>
                  <a:pt x="5067503" y="28463"/>
                </a:lnTo>
                <a:lnTo>
                  <a:pt x="5058161" y="42217"/>
                </a:lnTo>
                <a:lnTo>
                  <a:pt x="5057646" y="44703"/>
                </a:lnTo>
                <a:lnTo>
                  <a:pt x="5098110" y="44830"/>
                </a:lnTo>
                <a:lnTo>
                  <a:pt x="5098110" y="73787"/>
                </a:lnTo>
                <a:lnTo>
                  <a:pt x="5138574" y="73787"/>
                </a:lnTo>
                <a:lnTo>
                  <a:pt x="5141381" y="60221"/>
                </a:lnTo>
                <a:lnTo>
                  <a:pt x="5141469" y="59054"/>
                </a:lnTo>
                <a:lnTo>
                  <a:pt x="5138206" y="42503"/>
                </a:lnTo>
                <a:lnTo>
                  <a:pt x="5128939" y="28654"/>
                </a:lnTo>
                <a:lnTo>
                  <a:pt x="5115148" y="19305"/>
                </a:lnTo>
                <a:lnTo>
                  <a:pt x="5098237" y="15875"/>
                </a:lnTo>
                <a:close/>
              </a:path>
              <a:path w="5141595" h="102869">
                <a:moveTo>
                  <a:pt x="83941" y="29083"/>
                </a:moveTo>
                <a:lnTo>
                  <a:pt x="86817" y="43561"/>
                </a:lnTo>
                <a:lnTo>
                  <a:pt x="83849" y="58039"/>
                </a:lnTo>
                <a:lnTo>
                  <a:pt x="5057555" y="73659"/>
                </a:lnTo>
                <a:lnTo>
                  <a:pt x="5054676" y="59054"/>
                </a:lnTo>
                <a:lnTo>
                  <a:pt x="5057646" y="44703"/>
                </a:lnTo>
                <a:lnTo>
                  <a:pt x="83941" y="29083"/>
                </a:lnTo>
                <a:close/>
              </a:path>
              <a:path w="5141595" h="102869">
                <a:moveTo>
                  <a:pt x="43434" y="28955"/>
                </a:moveTo>
                <a:lnTo>
                  <a:pt x="43332" y="57912"/>
                </a:lnTo>
                <a:lnTo>
                  <a:pt x="83849" y="58039"/>
                </a:lnTo>
                <a:lnTo>
                  <a:pt x="86817" y="43561"/>
                </a:lnTo>
                <a:lnTo>
                  <a:pt x="83941" y="29083"/>
                </a:lnTo>
                <a:lnTo>
                  <a:pt x="43434" y="28955"/>
                </a:lnTo>
                <a:close/>
              </a:path>
              <a:path w="5141595" h="102869">
                <a:moveTo>
                  <a:pt x="83915" y="28955"/>
                </a:moveTo>
                <a:lnTo>
                  <a:pt x="43434" y="28955"/>
                </a:lnTo>
                <a:lnTo>
                  <a:pt x="83941" y="29083"/>
                </a:lnTo>
                <a:lnTo>
                  <a:pt x="83915" y="28955"/>
                </a:lnTo>
                <a:close/>
              </a:path>
            </a:pathLst>
          </a:custGeom>
          <a:solidFill>
            <a:srgbClr val="D0213E"/>
          </a:solidFill>
          <a:ln>
            <a:solidFill>
              <a:srgbClr val="D0213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pic>
        <p:nvPicPr>
          <p:cNvPr id="2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816" y="705423"/>
            <a:ext cx="3492245" cy="725436"/>
          </a:xfrm>
          <a:prstGeom prst="rect">
            <a:avLst/>
          </a:prstGeom>
        </p:spPr>
      </p:pic>
      <p:pic>
        <p:nvPicPr>
          <p:cNvPr id="21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9505" y="562192"/>
            <a:ext cx="3375660" cy="1168895"/>
          </a:xfrm>
          <a:prstGeom prst="rect">
            <a:avLst/>
          </a:prstGeom>
        </p:spPr>
      </p:pic>
      <p:grpSp>
        <p:nvGrpSpPr>
          <p:cNvPr id="22" name="object 10"/>
          <p:cNvGrpSpPr/>
          <p:nvPr/>
        </p:nvGrpSpPr>
        <p:grpSpPr>
          <a:xfrm>
            <a:off x="6432866" y="2990408"/>
            <a:ext cx="5334000" cy="1168895"/>
            <a:chOff x="6489191" y="3869448"/>
            <a:chExt cx="5334000" cy="1168895"/>
          </a:xfrm>
        </p:grpSpPr>
        <p:sp>
          <p:nvSpPr>
            <p:cNvPr id="23" name="object 11"/>
            <p:cNvSpPr/>
            <p:nvPr/>
          </p:nvSpPr>
          <p:spPr>
            <a:xfrm>
              <a:off x="6545630" y="4125468"/>
              <a:ext cx="5277561" cy="92984"/>
            </a:xfrm>
            <a:custGeom>
              <a:avLst/>
              <a:gdLst/>
              <a:ahLst/>
              <a:cxnLst/>
              <a:rect l="l" t="t" r="r" b="b"/>
              <a:pathLst>
                <a:path w="5141595" h="102870">
                  <a:moveTo>
                    <a:pt x="5057555" y="73659"/>
                  </a:moveTo>
                  <a:lnTo>
                    <a:pt x="5058014" y="75989"/>
                  </a:lnTo>
                  <a:lnTo>
                    <a:pt x="5067281" y="89852"/>
                  </a:lnTo>
                  <a:lnTo>
                    <a:pt x="5081073" y="99238"/>
                  </a:lnTo>
                  <a:lnTo>
                    <a:pt x="5097983" y="102742"/>
                  </a:lnTo>
                  <a:lnTo>
                    <a:pt x="5114898" y="99333"/>
                  </a:lnTo>
                  <a:lnTo>
                    <a:pt x="5128717" y="90042"/>
                  </a:lnTo>
                  <a:lnTo>
                    <a:pt x="5138060" y="76275"/>
                  </a:lnTo>
                  <a:lnTo>
                    <a:pt x="5138575" y="73786"/>
                  </a:lnTo>
                  <a:lnTo>
                    <a:pt x="5098110" y="73786"/>
                  </a:lnTo>
                  <a:lnTo>
                    <a:pt x="5057555" y="73659"/>
                  </a:lnTo>
                  <a:close/>
                </a:path>
                <a:path w="5141595" h="102870">
                  <a:moveTo>
                    <a:pt x="43510" y="0"/>
                  </a:moveTo>
                  <a:lnTo>
                    <a:pt x="3434" y="26396"/>
                  </a:lnTo>
                  <a:lnTo>
                    <a:pt x="0" y="43560"/>
                  </a:lnTo>
                  <a:lnTo>
                    <a:pt x="3287" y="60221"/>
                  </a:lnTo>
                  <a:lnTo>
                    <a:pt x="12554" y="74040"/>
                  </a:lnTo>
                  <a:lnTo>
                    <a:pt x="26346" y="83383"/>
                  </a:lnTo>
                  <a:lnTo>
                    <a:pt x="43256" y="86867"/>
                  </a:lnTo>
                  <a:lnTo>
                    <a:pt x="60171" y="83530"/>
                  </a:lnTo>
                  <a:lnTo>
                    <a:pt x="73990" y="74263"/>
                  </a:lnTo>
                  <a:lnTo>
                    <a:pt x="83333" y="60471"/>
                  </a:lnTo>
                  <a:lnTo>
                    <a:pt x="83834" y="58039"/>
                  </a:lnTo>
                  <a:lnTo>
                    <a:pt x="43383" y="57911"/>
                  </a:lnTo>
                  <a:lnTo>
                    <a:pt x="43383" y="28955"/>
                  </a:lnTo>
                  <a:lnTo>
                    <a:pt x="83935" y="28955"/>
                  </a:lnTo>
                  <a:lnTo>
                    <a:pt x="83480" y="26646"/>
                  </a:lnTo>
                  <a:lnTo>
                    <a:pt x="74213" y="12826"/>
                  </a:lnTo>
                  <a:lnTo>
                    <a:pt x="60421" y="3484"/>
                  </a:lnTo>
                  <a:lnTo>
                    <a:pt x="43510" y="0"/>
                  </a:lnTo>
                  <a:close/>
                </a:path>
                <a:path w="5141595" h="102870">
                  <a:moveTo>
                    <a:pt x="5057646" y="44703"/>
                  </a:moveTo>
                  <a:lnTo>
                    <a:pt x="5054676" y="59054"/>
                  </a:lnTo>
                  <a:lnTo>
                    <a:pt x="5057555" y="73659"/>
                  </a:lnTo>
                  <a:lnTo>
                    <a:pt x="5098110" y="73786"/>
                  </a:lnTo>
                  <a:lnTo>
                    <a:pt x="5098110" y="44830"/>
                  </a:lnTo>
                  <a:lnTo>
                    <a:pt x="5057646" y="44703"/>
                  </a:lnTo>
                  <a:close/>
                </a:path>
                <a:path w="5141595" h="102870">
                  <a:moveTo>
                    <a:pt x="5098237" y="15874"/>
                  </a:moveTo>
                  <a:lnTo>
                    <a:pt x="5081323" y="19210"/>
                  </a:lnTo>
                  <a:lnTo>
                    <a:pt x="5067503" y="28463"/>
                  </a:lnTo>
                  <a:lnTo>
                    <a:pt x="5058161" y="42217"/>
                  </a:lnTo>
                  <a:lnTo>
                    <a:pt x="5057646" y="44703"/>
                  </a:lnTo>
                  <a:lnTo>
                    <a:pt x="5098110" y="44830"/>
                  </a:lnTo>
                  <a:lnTo>
                    <a:pt x="5098110" y="73786"/>
                  </a:lnTo>
                  <a:lnTo>
                    <a:pt x="5138575" y="73786"/>
                  </a:lnTo>
                  <a:lnTo>
                    <a:pt x="5141382" y="60221"/>
                  </a:lnTo>
                  <a:lnTo>
                    <a:pt x="5141469" y="59054"/>
                  </a:lnTo>
                  <a:lnTo>
                    <a:pt x="5138207" y="42503"/>
                  </a:lnTo>
                  <a:lnTo>
                    <a:pt x="5128940" y="28654"/>
                  </a:lnTo>
                  <a:lnTo>
                    <a:pt x="5115148" y="19305"/>
                  </a:lnTo>
                  <a:lnTo>
                    <a:pt x="5098237" y="15874"/>
                  </a:lnTo>
                  <a:close/>
                </a:path>
                <a:path w="5141595" h="102870">
                  <a:moveTo>
                    <a:pt x="83961" y="29083"/>
                  </a:moveTo>
                  <a:lnTo>
                    <a:pt x="86817" y="43560"/>
                  </a:lnTo>
                  <a:lnTo>
                    <a:pt x="83834" y="58039"/>
                  </a:lnTo>
                  <a:lnTo>
                    <a:pt x="5057555" y="73659"/>
                  </a:lnTo>
                  <a:lnTo>
                    <a:pt x="5054676" y="59054"/>
                  </a:lnTo>
                  <a:lnTo>
                    <a:pt x="5057646" y="44703"/>
                  </a:lnTo>
                  <a:lnTo>
                    <a:pt x="83961" y="29083"/>
                  </a:lnTo>
                  <a:close/>
                </a:path>
                <a:path w="5141595" h="102870">
                  <a:moveTo>
                    <a:pt x="43383" y="28955"/>
                  </a:moveTo>
                  <a:lnTo>
                    <a:pt x="43383" y="57911"/>
                  </a:lnTo>
                  <a:lnTo>
                    <a:pt x="83834" y="58039"/>
                  </a:lnTo>
                  <a:lnTo>
                    <a:pt x="86817" y="43560"/>
                  </a:lnTo>
                  <a:lnTo>
                    <a:pt x="83961" y="29083"/>
                  </a:lnTo>
                  <a:lnTo>
                    <a:pt x="43383" y="28955"/>
                  </a:lnTo>
                  <a:close/>
                </a:path>
                <a:path w="5141595" h="102870">
                  <a:moveTo>
                    <a:pt x="83935" y="28955"/>
                  </a:moveTo>
                  <a:lnTo>
                    <a:pt x="43383" y="28955"/>
                  </a:lnTo>
                  <a:lnTo>
                    <a:pt x="83961" y="29083"/>
                  </a:lnTo>
                  <a:lnTo>
                    <a:pt x="83935" y="28955"/>
                  </a:lnTo>
                  <a:close/>
                </a:path>
              </a:pathLst>
            </a:custGeom>
            <a:solidFill>
              <a:srgbClr val="1F7886"/>
            </a:solidFill>
            <a:ln>
              <a:solidFill>
                <a:srgbClr val="D0213E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24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4639" y="4012679"/>
              <a:ext cx="4994148" cy="723912"/>
            </a:xfrm>
            <a:prstGeom prst="rect">
              <a:avLst/>
            </a:prstGeom>
          </p:spPr>
        </p:pic>
        <p:pic>
          <p:nvPicPr>
            <p:cNvPr id="25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9191" y="3869448"/>
              <a:ext cx="4942332" cy="1168895"/>
            </a:xfrm>
            <a:prstGeom prst="rect">
              <a:avLst/>
            </a:prstGeom>
          </p:spPr>
        </p:pic>
      </p:grpSp>
      <p:sp>
        <p:nvSpPr>
          <p:cNvPr id="26" name="object 14"/>
          <p:cNvSpPr txBox="1"/>
          <p:nvPr/>
        </p:nvSpPr>
        <p:spPr>
          <a:xfrm>
            <a:off x="6614221" y="3159560"/>
            <a:ext cx="5024679" cy="547522"/>
          </a:xfrm>
          <a:prstGeom prst="rect">
            <a:avLst/>
          </a:prstGeom>
          <a:solidFill>
            <a:srgbClr val="D0213E"/>
          </a:solidFill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 marL="95250">
              <a:lnSpc>
                <a:spcPts val="4625"/>
              </a:lnSpc>
              <a:defRPr sz="36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dirty="0" err="1" smtClean="0">
                <a:solidFill>
                  <a:schemeClr val="bg1"/>
                </a:solidFill>
              </a:rPr>
              <a:t>Предпроектные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sz="1400" dirty="0" err="1">
                <a:solidFill>
                  <a:schemeClr val="bg1"/>
                </a:solidFill>
              </a:rPr>
              <a:t>работы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27" name="object 16"/>
          <p:cNvSpPr txBox="1"/>
          <p:nvPr/>
        </p:nvSpPr>
        <p:spPr>
          <a:xfrm>
            <a:off x="7136321" y="1220839"/>
            <a:ext cx="948692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5"/>
              </a:spcBef>
              <a:defRPr sz="6500" b="1" spc="-484">
                <a:solidFill>
                  <a:srgbClr val="333E50"/>
                </a:solidFill>
                <a:latin typeface="Arial"/>
                <a:cs typeface="Arial"/>
              </a:defRPr>
            </a:lvl1pPr>
          </a:lstStyle>
          <a:p>
            <a:r>
              <a:rPr lang="ru-RU" sz="6000" dirty="0" smtClean="0">
                <a:solidFill>
                  <a:schemeClr val="bg1"/>
                </a:solidFill>
              </a:rPr>
              <a:t>8</a:t>
            </a:r>
            <a:endParaRPr sz="6000" dirty="0">
              <a:solidFill>
                <a:schemeClr val="bg1"/>
              </a:solidFill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1219563" y="2030939"/>
            <a:ext cx="1245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 marR="5080" indent="-163195">
              <a:lnSpc>
                <a:spcPct val="100000"/>
              </a:lnSpc>
              <a:spcBef>
                <a:spcPts val="100"/>
              </a:spcBef>
            </a:pPr>
            <a:r>
              <a:rPr sz="1200" b="1" spc="-110" dirty="0">
                <a:solidFill>
                  <a:schemeClr val="bg1"/>
                </a:solidFill>
                <a:latin typeface="Arial"/>
                <a:cs typeface="Arial"/>
              </a:rPr>
              <a:t>объектов</a:t>
            </a:r>
            <a:r>
              <a:rPr sz="1200" b="1" spc="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spc="-100" dirty="0">
                <a:solidFill>
                  <a:schemeClr val="bg1"/>
                </a:solidFill>
                <a:latin typeface="Arial"/>
                <a:cs typeface="Arial"/>
              </a:rPr>
              <a:t>введено </a:t>
            </a:r>
            <a:r>
              <a:rPr sz="1200" b="1" spc="-150" dirty="0">
                <a:solidFill>
                  <a:schemeClr val="bg1"/>
                </a:solidFill>
                <a:latin typeface="Arial"/>
                <a:cs typeface="Arial"/>
              </a:rPr>
              <a:t>в</a:t>
            </a:r>
            <a:r>
              <a:rPr sz="1200" b="1" spc="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200" b="1" spc="-105" dirty="0">
                <a:solidFill>
                  <a:schemeClr val="bg1"/>
                </a:solidFill>
                <a:latin typeface="Arial"/>
                <a:cs typeface="Arial"/>
              </a:rPr>
              <a:t>эксплуатацию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9" name="object 19"/>
          <p:cNvSpPr/>
          <p:nvPr/>
        </p:nvSpPr>
        <p:spPr>
          <a:xfrm>
            <a:off x="626714" y="5396997"/>
            <a:ext cx="5247514" cy="79872"/>
          </a:xfrm>
          <a:custGeom>
            <a:avLst/>
            <a:gdLst/>
            <a:ahLst/>
            <a:cxnLst/>
            <a:rect l="l" t="t" r="r" b="b"/>
            <a:pathLst>
              <a:path w="5154930" h="86995">
                <a:moveTo>
                  <a:pt x="43434" y="0"/>
                </a:moveTo>
                <a:lnTo>
                  <a:pt x="26526" y="3411"/>
                </a:lnTo>
                <a:lnTo>
                  <a:pt x="12720" y="12715"/>
                </a:lnTo>
                <a:lnTo>
                  <a:pt x="3412" y="26521"/>
                </a:lnTo>
                <a:lnTo>
                  <a:pt x="0" y="43434"/>
                </a:lnTo>
                <a:lnTo>
                  <a:pt x="3412" y="60346"/>
                </a:lnTo>
                <a:lnTo>
                  <a:pt x="12720" y="74152"/>
                </a:lnTo>
                <a:lnTo>
                  <a:pt x="26526" y="83456"/>
                </a:lnTo>
                <a:lnTo>
                  <a:pt x="43434" y="86868"/>
                </a:lnTo>
                <a:lnTo>
                  <a:pt x="60341" y="83456"/>
                </a:lnTo>
                <a:lnTo>
                  <a:pt x="74147" y="74152"/>
                </a:lnTo>
                <a:lnTo>
                  <a:pt x="83455" y="60346"/>
                </a:lnTo>
                <a:lnTo>
                  <a:pt x="83946" y="57912"/>
                </a:lnTo>
                <a:lnTo>
                  <a:pt x="43434" y="57912"/>
                </a:lnTo>
                <a:lnTo>
                  <a:pt x="43434" y="28956"/>
                </a:lnTo>
                <a:lnTo>
                  <a:pt x="83946" y="28956"/>
                </a:lnTo>
                <a:lnTo>
                  <a:pt x="83455" y="26521"/>
                </a:lnTo>
                <a:lnTo>
                  <a:pt x="74147" y="12715"/>
                </a:lnTo>
                <a:lnTo>
                  <a:pt x="60341" y="3411"/>
                </a:lnTo>
                <a:lnTo>
                  <a:pt x="43434" y="0"/>
                </a:lnTo>
                <a:close/>
              </a:path>
              <a:path w="5154930" h="86995">
                <a:moveTo>
                  <a:pt x="5111369" y="0"/>
                </a:moveTo>
                <a:lnTo>
                  <a:pt x="5094456" y="3411"/>
                </a:lnTo>
                <a:lnTo>
                  <a:pt x="5080650" y="12715"/>
                </a:lnTo>
                <a:lnTo>
                  <a:pt x="5071346" y="26521"/>
                </a:lnTo>
                <a:lnTo>
                  <a:pt x="5067935" y="43434"/>
                </a:lnTo>
                <a:lnTo>
                  <a:pt x="5071346" y="60346"/>
                </a:lnTo>
                <a:lnTo>
                  <a:pt x="5080650" y="74152"/>
                </a:lnTo>
                <a:lnTo>
                  <a:pt x="5094456" y="83456"/>
                </a:lnTo>
                <a:lnTo>
                  <a:pt x="5111369" y="86868"/>
                </a:lnTo>
                <a:lnTo>
                  <a:pt x="5128228" y="83456"/>
                </a:lnTo>
                <a:lnTo>
                  <a:pt x="5142039" y="74152"/>
                </a:lnTo>
                <a:lnTo>
                  <a:pt x="5151374" y="60346"/>
                </a:lnTo>
                <a:lnTo>
                  <a:pt x="5151867" y="57912"/>
                </a:lnTo>
                <a:lnTo>
                  <a:pt x="5111369" y="57912"/>
                </a:lnTo>
                <a:lnTo>
                  <a:pt x="5111369" y="28956"/>
                </a:lnTo>
                <a:lnTo>
                  <a:pt x="5151867" y="28956"/>
                </a:lnTo>
                <a:lnTo>
                  <a:pt x="5151374" y="26521"/>
                </a:lnTo>
                <a:lnTo>
                  <a:pt x="5142039" y="12715"/>
                </a:lnTo>
                <a:lnTo>
                  <a:pt x="5128228" y="3411"/>
                </a:lnTo>
                <a:lnTo>
                  <a:pt x="5111369" y="0"/>
                </a:lnTo>
                <a:close/>
              </a:path>
              <a:path w="5154930" h="86995">
                <a:moveTo>
                  <a:pt x="83946" y="28956"/>
                </a:moveTo>
                <a:lnTo>
                  <a:pt x="43434" y="28956"/>
                </a:lnTo>
                <a:lnTo>
                  <a:pt x="43434" y="57912"/>
                </a:lnTo>
                <a:lnTo>
                  <a:pt x="83946" y="57912"/>
                </a:lnTo>
                <a:lnTo>
                  <a:pt x="86867" y="43434"/>
                </a:lnTo>
                <a:lnTo>
                  <a:pt x="83946" y="28956"/>
                </a:lnTo>
                <a:close/>
              </a:path>
              <a:path w="5154930" h="86995">
                <a:moveTo>
                  <a:pt x="5070855" y="28956"/>
                </a:moveTo>
                <a:lnTo>
                  <a:pt x="83946" y="28956"/>
                </a:lnTo>
                <a:lnTo>
                  <a:pt x="86867" y="43434"/>
                </a:lnTo>
                <a:lnTo>
                  <a:pt x="83946" y="57912"/>
                </a:lnTo>
                <a:lnTo>
                  <a:pt x="5070855" y="57912"/>
                </a:lnTo>
                <a:lnTo>
                  <a:pt x="5067935" y="43434"/>
                </a:lnTo>
                <a:lnTo>
                  <a:pt x="5070855" y="28956"/>
                </a:lnTo>
                <a:close/>
              </a:path>
              <a:path w="5154930" h="86995">
                <a:moveTo>
                  <a:pt x="5151867" y="28956"/>
                </a:moveTo>
                <a:lnTo>
                  <a:pt x="5111369" y="28956"/>
                </a:lnTo>
                <a:lnTo>
                  <a:pt x="5111369" y="57912"/>
                </a:lnTo>
                <a:lnTo>
                  <a:pt x="5151867" y="57912"/>
                </a:lnTo>
                <a:lnTo>
                  <a:pt x="5154803" y="43434"/>
                </a:lnTo>
                <a:lnTo>
                  <a:pt x="5151867" y="28956"/>
                </a:lnTo>
                <a:close/>
              </a:path>
            </a:pathLst>
          </a:custGeom>
          <a:solidFill>
            <a:srgbClr val="0D53A5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pic>
        <p:nvPicPr>
          <p:cNvPr id="3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233" y="5247463"/>
            <a:ext cx="4845481" cy="691207"/>
          </a:xfrm>
          <a:prstGeom prst="rect">
            <a:avLst/>
          </a:prstGeom>
        </p:spPr>
      </p:pic>
      <p:sp>
        <p:nvSpPr>
          <p:cNvPr id="31" name="object 22"/>
          <p:cNvSpPr txBox="1"/>
          <p:nvPr/>
        </p:nvSpPr>
        <p:spPr>
          <a:xfrm>
            <a:off x="725723" y="5255559"/>
            <a:ext cx="4997298" cy="557140"/>
          </a:xfrm>
          <a:prstGeom prst="rect">
            <a:avLst/>
          </a:prstGeom>
          <a:solidFill>
            <a:srgbClr val="0D53A5"/>
          </a:solidFill>
        </p:spPr>
        <p:txBody>
          <a:bodyPr vert="horz" wrap="square" lIns="0" tIns="0" rIns="0" bIns="0" rtlCol="0">
            <a:spAutoFit/>
          </a:bodyPr>
          <a:lstStyle/>
          <a:p>
            <a:pPr marL="97200" algn="l">
              <a:lnSpc>
                <a:spcPts val="4735"/>
              </a:lnSpc>
            </a:pPr>
            <a:r>
              <a:rPr lang="ru-RU" sz="3600" b="1" spc="-15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3600" b="1" spc="-150" dirty="0" err="1" smtClean="0">
                <a:solidFill>
                  <a:schemeClr val="bg1"/>
                </a:solidFill>
                <a:latin typeface="Arial"/>
                <a:cs typeface="Arial"/>
              </a:rPr>
              <a:t>Строительство</a:t>
            </a:r>
            <a:endParaRPr sz="3600" b="1" spc="-1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32" name="object 23"/>
          <p:cNvGrpSpPr/>
          <p:nvPr/>
        </p:nvGrpSpPr>
        <p:grpSpPr>
          <a:xfrm>
            <a:off x="6596771" y="308633"/>
            <a:ext cx="5253178" cy="694969"/>
            <a:chOff x="6481622" y="1146022"/>
            <a:chExt cx="5253178" cy="694969"/>
          </a:xfrm>
        </p:grpSpPr>
        <p:sp>
          <p:nvSpPr>
            <p:cNvPr id="33" name="object 24"/>
            <p:cNvSpPr/>
            <p:nvPr/>
          </p:nvSpPr>
          <p:spPr>
            <a:xfrm>
              <a:off x="6481622" y="1272540"/>
              <a:ext cx="5253178" cy="120104"/>
            </a:xfrm>
            <a:custGeom>
              <a:avLst/>
              <a:gdLst/>
              <a:ahLst/>
              <a:cxnLst/>
              <a:rect l="l" t="t" r="r" b="b"/>
              <a:pathLst>
                <a:path w="5141595" h="102869">
                  <a:moveTo>
                    <a:pt x="5057555" y="73659"/>
                  </a:moveTo>
                  <a:lnTo>
                    <a:pt x="5058014" y="75989"/>
                  </a:lnTo>
                  <a:lnTo>
                    <a:pt x="5067281" y="89852"/>
                  </a:lnTo>
                  <a:lnTo>
                    <a:pt x="5081073" y="99238"/>
                  </a:lnTo>
                  <a:lnTo>
                    <a:pt x="5097983" y="102743"/>
                  </a:lnTo>
                  <a:lnTo>
                    <a:pt x="5114898" y="99333"/>
                  </a:lnTo>
                  <a:lnTo>
                    <a:pt x="5128717" y="90043"/>
                  </a:lnTo>
                  <a:lnTo>
                    <a:pt x="5138060" y="76275"/>
                  </a:lnTo>
                  <a:lnTo>
                    <a:pt x="5138575" y="73787"/>
                  </a:lnTo>
                  <a:lnTo>
                    <a:pt x="5098110" y="73787"/>
                  </a:lnTo>
                  <a:lnTo>
                    <a:pt x="5057555" y="73659"/>
                  </a:lnTo>
                  <a:close/>
                </a:path>
                <a:path w="5141595" h="102869">
                  <a:moveTo>
                    <a:pt x="43510" y="0"/>
                  </a:moveTo>
                  <a:lnTo>
                    <a:pt x="3434" y="26396"/>
                  </a:lnTo>
                  <a:lnTo>
                    <a:pt x="0" y="43561"/>
                  </a:lnTo>
                  <a:lnTo>
                    <a:pt x="3287" y="60221"/>
                  </a:lnTo>
                  <a:lnTo>
                    <a:pt x="12554" y="74040"/>
                  </a:lnTo>
                  <a:lnTo>
                    <a:pt x="26346" y="83383"/>
                  </a:lnTo>
                  <a:lnTo>
                    <a:pt x="43256" y="86868"/>
                  </a:lnTo>
                  <a:lnTo>
                    <a:pt x="60171" y="83530"/>
                  </a:lnTo>
                  <a:lnTo>
                    <a:pt x="73990" y="74263"/>
                  </a:lnTo>
                  <a:lnTo>
                    <a:pt x="83333" y="60471"/>
                  </a:lnTo>
                  <a:lnTo>
                    <a:pt x="83834" y="58039"/>
                  </a:lnTo>
                  <a:lnTo>
                    <a:pt x="43383" y="57912"/>
                  </a:lnTo>
                  <a:lnTo>
                    <a:pt x="43383" y="28956"/>
                  </a:lnTo>
                  <a:lnTo>
                    <a:pt x="83935" y="28956"/>
                  </a:lnTo>
                  <a:lnTo>
                    <a:pt x="83480" y="26646"/>
                  </a:lnTo>
                  <a:lnTo>
                    <a:pt x="74213" y="12827"/>
                  </a:lnTo>
                  <a:lnTo>
                    <a:pt x="60421" y="3484"/>
                  </a:lnTo>
                  <a:lnTo>
                    <a:pt x="43510" y="0"/>
                  </a:lnTo>
                  <a:close/>
                </a:path>
                <a:path w="5141595" h="102869">
                  <a:moveTo>
                    <a:pt x="5057646" y="44703"/>
                  </a:moveTo>
                  <a:lnTo>
                    <a:pt x="5054676" y="59055"/>
                  </a:lnTo>
                  <a:lnTo>
                    <a:pt x="5057555" y="73659"/>
                  </a:lnTo>
                  <a:lnTo>
                    <a:pt x="5098110" y="73787"/>
                  </a:lnTo>
                  <a:lnTo>
                    <a:pt x="5098110" y="44831"/>
                  </a:lnTo>
                  <a:lnTo>
                    <a:pt x="5057646" y="44703"/>
                  </a:lnTo>
                  <a:close/>
                </a:path>
                <a:path w="5141595" h="102869">
                  <a:moveTo>
                    <a:pt x="5098237" y="15875"/>
                  </a:moveTo>
                  <a:lnTo>
                    <a:pt x="5081323" y="19210"/>
                  </a:lnTo>
                  <a:lnTo>
                    <a:pt x="5067503" y="28463"/>
                  </a:lnTo>
                  <a:lnTo>
                    <a:pt x="5058161" y="42217"/>
                  </a:lnTo>
                  <a:lnTo>
                    <a:pt x="5057646" y="44703"/>
                  </a:lnTo>
                  <a:lnTo>
                    <a:pt x="5098110" y="44831"/>
                  </a:lnTo>
                  <a:lnTo>
                    <a:pt x="5098110" y="73787"/>
                  </a:lnTo>
                  <a:lnTo>
                    <a:pt x="5138575" y="73787"/>
                  </a:lnTo>
                  <a:lnTo>
                    <a:pt x="5141382" y="60221"/>
                  </a:lnTo>
                  <a:lnTo>
                    <a:pt x="5141469" y="59055"/>
                  </a:lnTo>
                  <a:lnTo>
                    <a:pt x="5138207" y="42503"/>
                  </a:lnTo>
                  <a:lnTo>
                    <a:pt x="5128940" y="28654"/>
                  </a:lnTo>
                  <a:lnTo>
                    <a:pt x="5115148" y="19305"/>
                  </a:lnTo>
                  <a:lnTo>
                    <a:pt x="5098237" y="15875"/>
                  </a:lnTo>
                  <a:close/>
                </a:path>
                <a:path w="5141595" h="102869">
                  <a:moveTo>
                    <a:pt x="83961" y="29083"/>
                  </a:moveTo>
                  <a:lnTo>
                    <a:pt x="86817" y="43561"/>
                  </a:lnTo>
                  <a:lnTo>
                    <a:pt x="83834" y="58039"/>
                  </a:lnTo>
                  <a:lnTo>
                    <a:pt x="5057555" y="73659"/>
                  </a:lnTo>
                  <a:lnTo>
                    <a:pt x="5054676" y="59055"/>
                  </a:lnTo>
                  <a:lnTo>
                    <a:pt x="5057646" y="44703"/>
                  </a:lnTo>
                  <a:lnTo>
                    <a:pt x="83961" y="29083"/>
                  </a:lnTo>
                  <a:close/>
                </a:path>
                <a:path w="5141595" h="102869">
                  <a:moveTo>
                    <a:pt x="43383" y="28956"/>
                  </a:moveTo>
                  <a:lnTo>
                    <a:pt x="43383" y="57912"/>
                  </a:lnTo>
                  <a:lnTo>
                    <a:pt x="83834" y="58039"/>
                  </a:lnTo>
                  <a:lnTo>
                    <a:pt x="86817" y="43561"/>
                  </a:lnTo>
                  <a:lnTo>
                    <a:pt x="83961" y="29083"/>
                  </a:lnTo>
                  <a:lnTo>
                    <a:pt x="43383" y="28956"/>
                  </a:lnTo>
                  <a:close/>
                </a:path>
                <a:path w="5141595" h="102869">
                  <a:moveTo>
                    <a:pt x="83935" y="28956"/>
                  </a:moveTo>
                  <a:lnTo>
                    <a:pt x="43383" y="28956"/>
                  </a:lnTo>
                  <a:lnTo>
                    <a:pt x="83961" y="29083"/>
                  </a:lnTo>
                  <a:lnTo>
                    <a:pt x="83935" y="28956"/>
                  </a:lnTo>
                  <a:close/>
                </a:path>
              </a:pathLst>
            </a:custGeom>
            <a:solidFill>
              <a:srgbClr val="0D53A5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pic>
          <p:nvPicPr>
            <p:cNvPr id="34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6248" y="1146022"/>
              <a:ext cx="4507738" cy="694969"/>
            </a:xfrm>
            <a:prstGeom prst="rect">
              <a:avLst/>
            </a:prstGeom>
          </p:spPr>
        </p:pic>
      </p:grpSp>
      <p:sp>
        <p:nvSpPr>
          <p:cNvPr id="35" name="object 27"/>
          <p:cNvSpPr txBox="1"/>
          <p:nvPr/>
        </p:nvSpPr>
        <p:spPr>
          <a:xfrm>
            <a:off x="6788683" y="349907"/>
            <a:ext cx="4481831" cy="537904"/>
          </a:xfrm>
          <a:prstGeom prst="rect">
            <a:avLst/>
          </a:prstGeom>
          <a:solidFill>
            <a:srgbClr val="0D53A5"/>
          </a:solidFill>
        </p:spPr>
        <p:txBody>
          <a:bodyPr vert="horz" wrap="square" lIns="0" tIns="0" rIns="0" bIns="0" rtlCol="0">
            <a:spAutoFit/>
          </a:bodyPr>
          <a:lstStyle/>
          <a:p>
            <a:pPr marL="97200">
              <a:lnSpc>
                <a:spcPts val="45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3600" b="1" dirty="0" err="1" smtClean="0">
                <a:solidFill>
                  <a:schemeClr val="bg1"/>
                </a:solidFill>
                <a:latin typeface="Arial"/>
                <a:cs typeface="Arial"/>
              </a:rPr>
              <a:t>Проектирование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object 28"/>
          <p:cNvSpPr txBox="1"/>
          <p:nvPr/>
        </p:nvSpPr>
        <p:spPr>
          <a:xfrm>
            <a:off x="7696272" y="1797676"/>
            <a:ext cx="90551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10" dirty="0">
                <a:solidFill>
                  <a:schemeClr val="bg1"/>
                </a:solidFill>
                <a:latin typeface="BM DoHyeon"/>
                <a:cs typeface="BM DoHyeon"/>
              </a:rPr>
              <a:t>резидентов</a:t>
            </a:r>
            <a:endParaRPr sz="14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37" name="object 29"/>
          <p:cNvSpPr txBox="1"/>
          <p:nvPr/>
        </p:nvSpPr>
        <p:spPr>
          <a:xfrm>
            <a:off x="725724" y="731343"/>
            <a:ext cx="3466338" cy="589905"/>
          </a:xfrm>
          <a:prstGeom prst="rect">
            <a:avLst/>
          </a:prstGeom>
          <a:solidFill>
            <a:srgbClr val="D0213E"/>
          </a:solidFill>
        </p:spPr>
        <p:txBody>
          <a:bodyPr vert="horz" wrap="square" lIns="0" tIns="0" rIns="0" bIns="0" rtlCol="0">
            <a:spAutoFit/>
          </a:bodyPr>
          <a:lstStyle/>
          <a:p>
            <a:pPr marL="95250">
              <a:lnSpc>
                <a:spcPts val="4625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3600" b="1" dirty="0" err="1" smtClean="0">
                <a:solidFill>
                  <a:schemeClr val="bg1"/>
                </a:solidFill>
                <a:latin typeface="Arial"/>
                <a:cs typeface="Arial"/>
              </a:rPr>
              <a:t>Якорный</a:t>
            </a:r>
            <a:r>
              <a:rPr sz="4000" b="1" spc="22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chemeClr val="bg1"/>
                </a:solidFill>
                <a:latin typeface="Arial"/>
                <a:cs typeface="Arial"/>
              </a:rPr>
              <a:t>резидент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8" name="object 32"/>
          <p:cNvSpPr txBox="1"/>
          <p:nvPr/>
        </p:nvSpPr>
        <p:spPr>
          <a:xfrm>
            <a:off x="724465" y="1734828"/>
            <a:ext cx="33718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5000" b="1" spc="-385" dirty="0" smtClean="0">
                <a:solidFill>
                  <a:schemeClr val="bg1"/>
                </a:solidFill>
                <a:latin typeface="Arial"/>
                <a:cs typeface="Arial"/>
              </a:rPr>
              <a:t>6</a:t>
            </a:r>
            <a:endParaRPr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9" name="object 33"/>
          <p:cNvSpPr txBox="1"/>
          <p:nvPr/>
        </p:nvSpPr>
        <p:spPr>
          <a:xfrm>
            <a:off x="719479" y="5787986"/>
            <a:ext cx="430530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6000" b="1" spc="-484" dirty="0" smtClean="0">
                <a:solidFill>
                  <a:schemeClr val="bg1"/>
                </a:solidFill>
                <a:latin typeface="Arial"/>
                <a:cs typeface="Arial"/>
              </a:rPr>
              <a:t>6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object 34"/>
          <p:cNvSpPr txBox="1"/>
          <p:nvPr/>
        </p:nvSpPr>
        <p:spPr>
          <a:xfrm>
            <a:off x="1263031" y="6342657"/>
            <a:ext cx="97343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400">
                <a:solidFill>
                  <a:srgbClr val="333E50"/>
                </a:solidFill>
                <a:latin typeface="BM DoHyeon"/>
                <a:cs typeface="Arial"/>
              </a:defRPr>
            </a:lvl1pPr>
          </a:lstStyle>
          <a:p>
            <a:r>
              <a:rPr dirty="0" err="1" smtClean="0">
                <a:solidFill>
                  <a:schemeClr val="bg1"/>
                </a:solidFill>
              </a:rPr>
              <a:t>резидент</a:t>
            </a:r>
            <a:r>
              <a:rPr lang="ru-RU" dirty="0" err="1" smtClean="0">
                <a:solidFill>
                  <a:schemeClr val="bg1"/>
                </a:solidFill>
              </a:rPr>
              <a:t>ов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1" name="object 37"/>
          <p:cNvSpPr txBox="1"/>
          <p:nvPr/>
        </p:nvSpPr>
        <p:spPr>
          <a:xfrm>
            <a:off x="989407" y="1392266"/>
            <a:ext cx="363993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chemeClr val="bg1"/>
                </a:solidFill>
                <a:latin typeface="Arial"/>
                <a:cs typeface="Arial"/>
              </a:rPr>
              <a:t>ООО «</a:t>
            </a:r>
            <a:r>
              <a:rPr sz="1600" b="1" dirty="0" smtClean="0">
                <a:solidFill>
                  <a:schemeClr val="bg1"/>
                </a:solidFill>
                <a:latin typeface="Arial"/>
                <a:cs typeface="Arial"/>
              </a:rPr>
              <a:t>Б</a:t>
            </a:r>
            <a:r>
              <a:rPr lang="ru-RU" sz="1600" b="1" dirty="0" err="1" smtClean="0">
                <a:solidFill>
                  <a:schemeClr val="bg1"/>
                </a:solidFill>
                <a:latin typeface="Arial"/>
                <a:cs typeface="Arial"/>
              </a:rPr>
              <a:t>айкальский</a:t>
            </a:r>
            <a:r>
              <a:rPr lang="ru-RU" sz="1600" b="1" dirty="0" smtClean="0">
                <a:solidFill>
                  <a:schemeClr val="bg1"/>
                </a:solidFill>
                <a:latin typeface="Arial"/>
                <a:cs typeface="Arial"/>
              </a:rPr>
              <a:t> горнолыжный курорт</a:t>
            </a:r>
            <a:r>
              <a:rPr sz="16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chemeClr val="bg1"/>
                </a:solidFill>
                <a:latin typeface="Arial"/>
                <a:cs typeface="Arial"/>
              </a:rPr>
              <a:t>«Гора Соболиная»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2" name="object 38"/>
          <p:cNvSpPr txBox="1"/>
          <p:nvPr/>
        </p:nvSpPr>
        <p:spPr>
          <a:xfrm>
            <a:off x="456260" y="2494107"/>
            <a:ext cx="255109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 algn="l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BM DoHyeon"/>
                <a:cs typeface="BM DoHyeon"/>
              </a:rPr>
              <a:t>кресельная канатная дорога</a:t>
            </a:r>
          </a:p>
          <a:p>
            <a:pPr marL="184150" marR="508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BM DoHyeon"/>
                <a:cs typeface="BM DoHyeon"/>
              </a:rPr>
              <a:t>к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афе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«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Высота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900</a:t>
            </a: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»</a:t>
            </a:r>
          </a:p>
          <a:p>
            <a:pPr marL="184150" marR="508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о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тель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«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Гранд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Байкал</a:t>
            </a: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»</a:t>
            </a:r>
          </a:p>
          <a:p>
            <a:pPr marL="184150" marR="508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в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еревочный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парк</a:t>
            </a:r>
            <a:endParaRPr lang="ru-RU" sz="1200" dirty="0">
              <a:solidFill>
                <a:schemeClr val="bg1"/>
              </a:solidFill>
              <a:latin typeface="BM DoHyeon"/>
              <a:cs typeface="BM DoHyeon"/>
            </a:endParaRPr>
          </a:p>
          <a:p>
            <a:pPr marL="184150" marR="508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BM DoHyeon"/>
                <a:cs typeface="BM DoHyeon"/>
              </a:rPr>
              <a:t>ресторан-б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ургерная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«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Прожарка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BM DoHyeon"/>
              </a:rPr>
              <a:t>»</a:t>
            </a:r>
            <a:endParaRPr lang="ru-RU" sz="1200" dirty="0" smtClean="0">
              <a:solidFill>
                <a:schemeClr val="bg1"/>
              </a:solidFill>
              <a:latin typeface="BM DoHyeon"/>
              <a:cs typeface="BM DoHyeon"/>
            </a:endParaRPr>
          </a:p>
          <a:p>
            <a:pPr marL="184150" marR="508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BM DoHyeon"/>
                <a:cs typeface="BM DoHyeon"/>
              </a:rPr>
              <a:t>гараж для </a:t>
            </a:r>
            <a:r>
              <a:rPr lang="ru-RU" sz="1200" dirty="0" err="1" smtClean="0">
                <a:solidFill>
                  <a:schemeClr val="bg1"/>
                </a:solidFill>
                <a:latin typeface="BM DoHyeon"/>
                <a:cs typeface="BM DoHyeon"/>
              </a:rPr>
              <a:t>ратраков</a:t>
            </a:r>
            <a:endParaRPr sz="12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43" name="object 40"/>
          <p:cNvSpPr txBox="1"/>
          <p:nvPr/>
        </p:nvSpPr>
        <p:spPr>
          <a:xfrm>
            <a:off x="2687492" y="5978325"/>
            <a:ext cx="205816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Тау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-</a:t>
            </a: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Тур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»</a:t>
            </a: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Уют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+»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sz="1200" dirty="0" err="1" smtClean="0">
                <a:solidFill>
                  <a:schemeClr val="bg1"/>
                </a:solidFill>
                <a:latin typeface="BM DoHyeon"/>
                <a:cs typeface="Arial"/>
              </a:rPr>
              <a:t>Байкал</a:t>
            </a:r>
            <a:r>
              <a:rPr sz="1200" dirty="0" err="1" smtClean="0">
                <a:solidFill>
                  <a:schemeClr val="bg1"/>
                </a:solidFill>
                <a:latin typeface="BM DoHyeon"/>
                <a:cs typeface="Arial Black"/>
              </a:rPr>
              <a:t>-</a:t>
            </a:r>
            <a:r>
              <a:rPr sz="1200" dirty="0" err="1" smtClean="0">
                <a:solidFill>
                  <a:schemeClr val="bg1"/>
                </a:solidFill>
                <a:latin typeface="BM DoHyeon"/>
                <a:cs typeface="Arial"/>
              </a:rPr>
              <a:t>Альпика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»</a:t>
            </a:r>
            <a:endParaRPr lang="ru-RU" sz="1200" dirty="0">
              <a:solidFill>
                <a:schemeClr val="bg1"/>
              </a:solidFill>
              <a:latin typeface="BM DoHyeon"/>
              <a:cs typeface="Arial Black"/>
            </a:endParaRPr>
          </a:p>
        </p:txBody>
      </p:sp>
      <p:sp>
        <p:nvSpPr>
          <p:cNvPr id="44" name="object 41"/>
          <p:cNvSpPr txBox="1"/>
          <p:nvPr/>
        </p:nvSpPr>
        <p:spPr>
          <a:xfrm>
            <a:off x="6874610" y="4098779"/>
            <a:ext cx="875999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6000" b="1" spc="-484" dirty="0" smtClean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object 42"/>
          <p:cNvSpPr txBox="1"/>
          <p:nvPr/>
        </p:nvSpPr>
        <p:spPr>
          <a:xfrm>
            <a:off x="7766999" y="4669211"/>
            <a:ext cx="9055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0" dirty="0">
                <a:solidFill>
                  <a:schemeClr val="bg1"/>
                </a:solidFill>
                <a:latin typeface="BM DoHyeon"/>
                <a:cs typeface="BM DoHyeon"/>
              </a:rPr>
              <a:t>резидентов</a:t>
            </a:r>
            <a:endParaRPr sz="14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46" name="object 43"/>
          <p:cNvSpPr txBox="1"/>
          <p:nvPr/>
        </p:nvSpPr>
        <p:spPr>
          <a:xfrm>
            <a:off x="8979774" y="3883472"/>
            <a:ext cx="2441956" cy="138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200">
                <a:solidFill>
                  <a:srgbClr val="333E50"/>
                </a:solidFill>
                <a:latin typeface="BM DoHyeon"/>
                <a:cs typeface="Arial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ООО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err="1">
                <a:solidFill>
                  <a:schemeClr val="bg1"/>
                </a:solidFill>
              </a:rPr>
              <a:t>Гринвальд</a:t>
            </a:r>
            <a:r>
              <a:rPr lang="ru-RU" dirty="0">
                <a:solidFill>
                  <a:schemeClr val="bg1"/>
                </a:solidFill>
              </a:rPr>
              <a:t> Байкал»</a:t>
            </a:r>
          </a:p>
          <a:p>
            <a:r>
              <a:rPr lang="ru-RU" dirty="0">
                <a:solidFill>
                  <a:schemeClr val="bg1"/>
                </a:solidFill>
              </a:rPr>
              <a:t>ООО «Планета И»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ООО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err="1">
                <a:solidFill>
                  <a:schemeClr val="bg1"/>
                </a:solidFill>
              </a:rPr>
              <a:t>Регионэнерго</a:t>
            </a:r>
            <a:r>
              <a:rPr lang="ru-RU" dirty="0">
                <a:solidFill>
                  <a:schemeClr val="bg1"/>
                </a:solidFill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</a:rPr>
              <a:t>ООО </a:t>
            </a:r>
            <a:r>
              <a:rPr lang="ru-RU" dirty="0" smtClean="0">
                <a:solidFill>
                  <a:schemeClr val="bg1"/>
                </a:solidFill>
              </a:rPr>
              <a:t>«Родина Байкальск»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ООО </a:t>
            </a:r>
            <a:r>
              <a:rPr lang="ru-RU" dirty="0">
                <a:solidFill>
                  <a:schemeClr val="bg1"/>
                </a:solidFill>
              </a:rPr>
              <a:t>«Гостиничный сервис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</a:rPr>
              <a:t>ООО «Южный берег»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47" name="object 44"/>
          <p:cNvSpPr txBox="1"/>
          <p:nvPr/>
        </p:nvSpPr>
        <p:spPr>
          <a:xfrm>
            <a:off x="3158944" y="1748596"/>
            <a:ext cx="33718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5000" b="1" spc="-385" dirty="0" smtClean="0">
                <a:solidFill>
                  <a:schemeClr val="bg1"/>
                </a:solidFill>
                <a:latin typeface="Arial"/>
                <a:cs typeface="Arial"/>
              </a:rPr>
              <a:t>4</a:t>
            </a:r>
            <a:endParaRPr sz="5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8" name="object 45"/>
          <p:cNvSpPr txBox="1"/>
          <p:nvPr/>
        </p:nvSpPr>
        <p:spPr>
          <a:xfrm>
            <a:off x="3611954" y="2036059"/>
            <a:ext cx="942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5" dirty="0">
                <a:solidFill>
                  <a:schemeClr val="bg1"/>
                </a:solidFill>
                <a:latin typeface="Arial"/>
                <a:cs typeface="Arial"/>
              </a:rPr>
              <a:t>планируемых </a:t>
            </a:r>
            <a:r>
              <a:rPr sz="1200" b="1" spc="-10" dirty="0">
                <a:solidFill>
                  <a:schemeClr val="bg1"/>
                </a:solidFill>
                <a:latin typeface="Arial"/>
                <a:cs typeface="Arial"/>
              </a:rPr>
              <a:t>объектов</a:t>
            </a:r>
            <a:endParaRPr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9" name="object 46"/>
          <p:cNvSpPr txBox="1"/>
          <p:nvPr/>
        </p:nvSpPr>
        <p:spPr>
          <a:xfrm>
            <a:off x="3130378" y="2475170"/>
            <a:ext cx="302316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 err="1" smtClean="0">
                <a:solidFill>
                  <a:schemeClr val="bg1"/>
                </a:solidFill>
                <a:latin typeface="BM DoHyeon"/>
                <a:cs typeface="BM DoHyeon"/>
              </a:rPr>
              <a:t>Проектирование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:</a:t>
            </a:r>
          </a:p>
          <a:p>
            <a:pPr marL="184150" marR="5080" indent="-171450" algn="l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о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тель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4 </a:t>
            </a:r>
            <a:r>
              <a:rPr lang="ru-RU" sz="1200" dirty="0" smtClean="0">
                <a:solidFill>
                  <a:schemeClr val="bg1"/>
                </a:solidFill>
                <a:latin typeface="BM DoHyeon"/>
                <a:cs typeface="BM DoHyeon"/>
              </a:rPr>
              <a:t>звезды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+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ресторан</a:t>
            </a:r>
            <a:endParaRPr lang="ru-RU" sz="1200" dirty="0">
              <a:solidFill>
                <a:schemeClr val="bg1"/>
              </a:solidFill>
              <a:latin typeface="BM DoHyeon"/>
              <a:cs typeface="BM DoHyeon"/>
            </a:endParaRPr>
          </a:p>
          <a:p>
            <a:pPr marL="184150" marR="5080" indent="-171450" algn="l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сервисный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центр</a:t>
            </a:r>
            <a:endParaRPr lang="ru-RU" sz="1200" dirty="0">
              <a:solidFill>
                <a:schemeClr val="bg1"/>
              </a:solidFill>
              <a:latin typeface="BM DoHyeon"/>
              <a:cs typeface="BM DoHyeon"/>
            </a:endParaRPr>
          </a:p>
          <a:p>
            <a:pPr marL="184150" marR="5080" indent="-171450" algn="l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к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анатная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дорога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гондольного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тип</a:t>
            </a: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а</a:t>
            </a:r>
          </a:p>
          <a:p>
            <a:pPr marL="184150" marR="5080" indent="-171450" algn="l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BM DoHyeon"/>
                <a:cs typeface="BM DoHyeon"/>
              </a:rPr>
              <a:t>с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истема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искусственного</a:t>
            </a:r>
            <a:r>
              <a:rPr sz="1200" dirty="0">
                <a:solidFill>
                  <a:schemeClr val="bg1"/>
                </a:solidFill>
                <a:latin typeface="BM DoHyeon"/>
                <a:cs typeface="BM DoHyeon"/>
              </a:rPr>
              <a:t> </a:t>
            </a:r>
            <a:r>
              <a:rPr sz="1200" dirty="0" err="1">
                <a:solidFill>
                  <a:schemeClr val="bg1"/>
                </a:solidFill>
                <a:latin typeface="BM DoHyeon"/>
                <a:cs typeface="BM DoHyeon"/>
              </a:rPr>
              <a:t>оснежения</a:t>
            </a:r>
            <a:endParaRPr sz="12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50" name="object 47"/>
          <p:cNvSpPr/>
          <p:nvPr/>
        </p:nvSpPr>
        <p:spPr>
          <a:xfrm>
            <a:off x="8772510" y="3942110"/>
            <a:ext cx="55447" cy="1880343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1617738"/>
                </a:moveTo>
                <a:lnTo>
                  <a:pt x="0" y="0"/>
                </a:lnTo>
              </a:path>
            </a:pathLst>
          </a:custGeom>
          <a:ln w="609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1" name="object 14">
            <a:extLst>
              <a:ext uri="{FF2B5EF4-FFF2-40B4-BE49-F238E27FC236}">
                <a16:creationId xmlns:a16="http://schemas.microsoft.com/office/drawing/2014/main" xmlns="" id="{D137ACA7-DD09-4536-B572-E6CE3999BD69}"/>
              </a:ext>
            </a:extLst>
          </p:cNvPr>
          <p:cNvSpPr txBox="1"/>
          <p:nvPr/>
        </p:nvSpPr>
        <p:spPr>
          <a:xfrm>
            <a:off x="724465" y="202546"/>
            <a:ext cx="337564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100"/>
              </a:spcBef>
            </a:pPr>
            <a:r>
              <a:rPr lang="ru-RU" sz="1900" b="1" spc="-150" dirty="0" smtClean="0">
                <a:solidFill>
                  <a:schemeClr val="bg1"/>
                </a:solidFill>
                <a:latin typeface="Arial"/>
                <a:cs typeface="Arial"/>
              </a:rPr>
              <a:t>РЕЗИДЕНТЫ</a:t>
            </a:r>
            <a:endParaRPr sz="19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53" name="object 7"/>
          <p:cNvSpPr/>
          <p:nvPr/>
        </p:nvSpPr>
        <p:spPr>
          <a:xfrm>
            <a:off x="626715" y="3877395"/>
            <a:ext cx="5247513" cy="94680"/>
          </a:xfrm>
          <a:custGeom>
            <a:avLst/>
            <a:gdLst/>
            <a:ahLst/>
            <a:cxnLst/>
            <a:rect l="l" t="t" r="r" b="b"/>
            <a:pathLst>
              <a:path w="5141595" h="102869">
                <a:moveTo>
                  <a:pt x="5057555" y="73659"/>
                </a:moveTo>
                <a:lnTo>
                  <a:pt x="5058014" y="75989"/>
                </a:lnTo>
                <a:lnTo>
                  <a:pt x="5067281" y="89852"/>
                </a:lnTo>
                <a:lnTo>
                  <a:pt x="5081072" y="99238"/>
                </a:lnTo>
                <a:lnTo>
                  <a:pt x="5097983" y="102742"/>
                </a:lnTo>
                <a:lnTo>
                  <a:pt x="5114898" y="99333"/>
                </a:lnTo>
                <a:lnTo>
                  <a:pt x="5128717" y="90043"/>
                </a:lnTo>
                <a:lnTo>
                  <a:pt x="5138059" y="76275"/>
                </a:lnTo>
                <a:lnTo>
                  <a:pt x="5138574" y="73787"/>
                </a:lnTo>
                <a:lnTo>
                  <a:pt x="5098110" y="73787"/>
                </a:lnTo>
                <a:lnTo>
                  <a:pt x="5057555" y="73659"/>
                </a:lnTo>
                <a:close/>
              </a:path>
              <a:path w="5141595" h="102869">
                <a:moveTo>
                  <a:pt x="43523" y="0"/>
                </a:moveTo>
                <a:lnTo>
                  <a:pt x="3416" y="26396"/>
                </a:lnTo>
                <a:lnTo>
                  <a:pt x="0" y="43561"/>
                </a:lnTo>
                <a:lnTo>
                  <a:pt x="3308" y="60221"/>
                </a:lnTo>
                <a:lnTo>
                  <a:pt x="12571" y="74041"/>
                </a:lnTo>
                <a:lnTo>
                  <a:pt x="26347" y="83383"/>
                </a:lnTo>
                <a:lnTo>
                  <a:pt x="43243" y="86867"/>
                </a:lnTo>
                <a:lnTo>
                  <a:pt x="60162" y="83530"/>
                </a:lnTo>
                <a:lnTo>
                  <a:pt x="73998" y="74263"/>
                </a:lnTo>
                <a:lnTo>
                  <a:pt x="83350" y="60471"/>
                </a:lnTo>
                <a:lnTo>
                  <a:pt x="83849" y="58039"/>
                </a:lnTo>
                <a:lnTo>
                  <a:pt x="43332" y="57912"/>
                </a:lnTo>
                <a:lnTo>
                  <a:pt x="43434" y="28955"/>
                </a:lnTo>
                <a:lnTo>
                  <a:pt x="83915" y="28955"/>
                </a:lnTo>
                <a:lnTo>
                  <a:pt x="83456" y="26646"/>
                </a:lnTo>
                <a:lnTo>
                  <a:pt x="74190" y="12827"/>
                </a:lnTo>
                <a:lnTo>
                  <a:pt x="60414" y="3484"/>
                </a:lnTo>
                <a:lnTo>
                  <a:pt x="43523" y="0"/>
                </a:lnTo>
                <a:close/>
              </a:path>
              <a:path w="5141595" h="102869">
                <a:moveTo>
                  <a:pt x="5057646" y="44703"/>
                </a:moveTo>
                <a:lnTo>
                  <a:pt x="5054676" y="59054"/>
                </a:lnTo>
                <a:lnTo>
                  <a:pt x="5057555" y="73659"/>
                </a:lnTo>
                <a:lnTo>
                  <a:pt x="5098110" y="73787"/>
                </a:lnTo>
                <a:lnTo>
                  <a:pt x="5098110" y="44830"/>
                </a:lnTo>
                <a:lnTo>
                  <a:pt x="5057646" y="44703"/>
                </a:lnTo>
                <a:close/>
              </a:path>
              <a:path w="5141595" h="102869">
                <a:moveTo>
                  <a:pt x="5098237" y="15875"/>
                </a:moveTo>
                <a:lnTo>
                  <a:pt x="5081322" y="19210"/>
                </a:lnTo>
                <a:lnTo>
                  <a:pt x="5067503" y="28463"/>
                </a:lnTo>
                <a:lnTo>
                  <a:pt x="5058161" y="42217"/>
                </a:lnTo>
                <a:lnTo>
                  <a:pt x="5057646" y="44703"/>
                </a:lnTo>
                <a:lnTo>
                  <a:pt x="5098110" y="44830"/>
                </a:lnTo>
                <a:lnTo>
                  <a:pt x="5098110" y="73787"/>
                </a:lnTo>
                <a:lnTo>
                  <a:pt x="5138574" y="73787"/>
                </a:lnTo>
                <a:lnTo>
                  <a:pt x="5141381" y="60221"/>
                </a:lnTo>
                <a:lnTo>
                  <a:pt x="5141469" y="59054"/>
                </a:lnTo>
                <a:lnTo>
                  <a:pt x="5138206" y="42503"/>
                </a:lnTo>
                <a:lnTo>
                  <a:pt x="5128939" y="28654"/>
                </a:lnTo>
                <a:lnTo>
                  <a:pt x="5115148" y="19305"/>
                </a:lnTo>
                <a:lnTo>
                  <a:pt x="5098237" y="15875"/>
                </a:lnTo>
                <a:close/>
              </a:path>
              <a:path w="5141595" h="102869">
                <a:moveTo>
                  <a:pt x="83941" y="29083"/>
                </a:moveTo>
                <a:lnTo>
                  <a:pt x="86817" y="43561"/>
                </a:lnTo>
                <a:lnTo>
                  <a:pt x="83849" y="58039"/>
                </a:lnTo>
                <a:lnTo>
                  <a:pt x="5057555" y="73659"/>
                </a:lnTo>
                <a:lnTo>
                  <a:pt x="5054676" y="59054"/>
                </a:lnTo>
                <a:lnTo>
                  <a:pt x="5057646" y="44703"/>
                </a:lnTo>
                <a:lnTo>
                  <a:pt x="83941" y="29083"/>
                </a:lnTo>
                <a:close/>
              </a:path>
              <a:path w="5141595" h="102869">
                <a:moveTo>
                  <a:pt x="43434" y="28955"/>
                </a:moveTo>
                <a:lnTo>
                  <a:pt x="43332" y="57912"/>
                </a:lnTo>
                <a:lnTo>
                  <a:pt x="83849" y="58039"/>
                </a:lnTo>
                <a:lnTo>
                  <a:pt x="86817" y="43561"/>
                </a:lnTo>
                <a:lnTo>
                  <a:pt x="83941" y="29083"/>
                </a:lnTo>
                <a:lnTo>
                  <a:pt x="43434" y="28955"/>
                </a:lnTo>
                <a:close/>
              </a:path>
              <a:path w="5141595" h="102869">
                <a:moveTo>
                  <a:pt x="83915" y="28955"/>
                </a:moveTo>
                <a:lnTo>
                  <a:pt x="43434" y="28955"/>
                </a:lnTo>
                <a:lnTo>
                  <a:pt x="83941" y="29083"/>
                </a:lnTo>
                <a:lnTo>
                  <a:pt x="83915" y="28955"/>
                </a:lnTo>
                <a:close/>
              </a:path>
            </a:pathLst>
          </a:custGeom>
          <a:solidFill>
            <a:srgbClr val="14967A"/>
          </a:solidFill>
          <a:ln>
            <a:solidFill>
              <a:srgbClr val="14967A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4" name="object 29"/>
          <p:cNvSpPr txBox="1"/>
          <p:nvPr/>
        </p:nvSpPr>
        <p:spPr>
          <a:xfrm>
            <a:off x="719549" y="3774438"/>
            <a:ext cx="5003472" cy="547522"/>
          </a:xfrm>
          <a:prstGeom prst="rect">
            <a:avLst/>
          </a:prstGeom>
          <a:solidFill>
            <a:srgbClr val="14967A"/>
          </a:solidFill>
        </p:spPr>
        <p:txBody>
          <a:bodyPr vert="horz" wrap="square" lIns="0" tIns="0" rIns="0" bIns="0" rtlCol="0">
            <a:spAutoFit/>
          </a:bodyPr>
          <a:lstStyle/>
          <a:p>
            <a:pPr marL="95250">
              <a:lnSpc>
                <a:spcPts val="4625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Arial"/>
                <a:cs typeface="Arial"/>
              </a:rPr>
              <a:t> Ведут деятельность</a:t>
            </a:r>
            <a:endParaRPr lang="ru-RU" sz="14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5" name="object 2"/>
          <p:cNvSpPr/>
          <p:nvPr/>
        </p:nvSpPr>
        <p:spPr>
          <a:xfrm>
            <a:off x="2520712" y="6004591"/>
            <a:ext cx="89547" cy="490576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1617725"/>
                </a:moveTo>
                <a:lnTo>
                  <a:pt x="0" y="0"/>
                </a:lnTo>
              </a:path>
            </a:pathLst>
          </a:custGeom>
          <a:ln w="6096">
            <a:solidFill>
              <a:srgbClr val="0D53A5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6" name="object 41"/>
          <p:cNvSpPr txBox="1"/>
          <p:nvPr/>
        </p:nvSpPr>
        <p:spPr>
          <a:xfrm>
            <a:off x="714233" y="4278623"/>
            <a:ext cx="432027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6000" b="1" spc="-484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7" name="object 42"/>
          <p:cNvSpPr txBox="1"/>
          <p:nvPr/>
        </p:nvSpPr>
        <p:spPr>
          <a:xfrm>
            <a:off x="1252912" y="4757124"/>
            <a:ext cx="9055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0" dirty="0" smtClean="0">
                <a:solidFill>
                  <a:schemeClr val="bg1"/>
                </a:solidFill>
                <a:latin typeface="BM DoHyeon"/>
                <a:cs typeface="BM DoHyeon"/>
              </a:rPr>
              <a:t>резидент</a:t>
            </a:r>
            <a:r>
              <a:rPr lang="ru-RU" sz="1400" spc="-110" dirty="0" smtClean="0">
                <a:solidFill>
                  <a:schemeClr val="bg1"/>
                </a:solidFill>
                <a:latin typeface="BM DoHyeon"/>
                <a:cs typeface="BM DoHyeon"/>
              </a:rPr>
              <a:t>а</a:t>
            </a:r>
            <a:endParaRPr sz="1400" dirty="0">
              <a:solidFill>
                <a:schemeClr val="bg1"/>
              </a:solidFill>
              <a:latin typeface="BM DoHyeon"/>
              <a:cs typeface="BM DoHyeon"/>
            </a:endParaRPr>
          </a:p>
        </p:txBody>
      </p:sp>
      <p:sp>
        <p:nvSpPr>
          <p:cNvPr id="58" name="object 2"/>
          <p:cNvSpPr/>
          <p:nvPr/>
        </p:nvSpPr>
        <p:spPr>
          <a:xfrm>
            <a:off x="2544544" y="4558178"/>
            <a:ext cx="65715" cy="512067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1617725"/>
                </a:moveTo>
                <a:lnTo>
                  <a:pt x="0" y="0"/>
                </a:lnTo>
              </a:path>
            </a:pathLst>
          </a:custGeom>
          <a:ln w="6096">
            <a:solidFill>
              <a:srgbClr val="14967A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9" name="object 43"/>
          <p:cNvSpPr txBox="1"/>
          <p:nvPr/>
        </p:nvSpPr>
        <p:spPr>
          <a:xfrm>
            <a:off x="2696852" y="4529000"/>
            <a:ext cx="2876714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200">
                <a:solidFill>
                  <a:srgbClr val="333E50"/>
                </a:solidFill>
                <a:latin typeface="BM DoHyeon"/>
                <a:cs typeface="Arial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ООО «БГК «Гора соболиная» (якорный)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ООО «Космос»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ООО </a:t>
            </a:r>
            <a:r>
              <a:rPr lang="ru-RU" dirty="0" smtClean="0">
                <a:solidFill>
                  <a:schemeClr val="bg1"/>
                </a:solidFill>
              </a:rPr>
              <a:t>«Атлас Байкала»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0" name="object 2"/>
          <p:cNvSpPr/>
          <p:nvPr/>
        </p:nvSpPr>
        <p:spPr>
          <a:xfrm>
            <a:off x="8821317" y="1043196"/>
            <a:ext cx="45719" cy="1862651"/>
          </a:xfrm>
          <a:custGeom>
            <a:avLst/>
            <a:gdLst/>
            <a:ahLst/>
            <a:cxnLst/>
            <a:rect l="l" t="t" r="r" b="b"/>
            <a:pathLst>
              <a:path h="1617979">
                <a:moveTo>
                  <a:pt x="0" y="1617725"/>
                </a:moveTo>
                <a:lnTo>
                  <a:pt x="0" y="0"/>
                </a:lnTo>
              </a:path>
            </a:pathLst>
          </a:custGeom>
          <a:ln w="6096">
            <a:solidFill>
              <a:srgbClr val="0D53A5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61" name="object 45"/>
          <p:cNvSpPr txBox="1"/>
          <p:nvPr/>
        </p:nvSpPr>
        <p:spPr>
          <a:xfrm>
            <a:off x="7241440" y="5435680"/>
            <a:ext cx="19566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400" spc="-110">
                <a:solidFill>
                  <a:srgbClr val="333E50"/>
                </a:solidFill>
                <a:latin typeface="BM DoHyeon"/>
                <a:cs typeface="BM DoHyeon"/>
              </a:defRPr>
            </a:lvl1pPr>
          </a:lstStyle>
          <a:p>
            <a:r>
              <a:rPr lang="ru-RU" sz="1600" dirty="0">
                <a:solidFill>
                  <a:schemeClr val="bg1"/>
                </a:solidFill>
              </a:rPr>
              <a:t>Из них новые резиденты 2025 г.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62" name="object 43"/>
          <p:cNvSpPr txBox="1"/>
          <p:nvPr/>
        </p:nvSpPr>
        <p:spPr>
          <a:xfrm>
            <a:off x="8979774" y="5128354"/>
            <a:ext cx="2441956" cy="9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200">
                <a:solidFill>
                  <a:srgbClr val="333E50"/>
                </a:solidFill>
                <a:latin typeface="BM DoHyeon"/>
                <a:cs typeface="Arial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ООО «</a:t>
            </a:r>
            <a:r>
              <a:rPr lang="ru-RU" dirty="0">
                <a:solidFill>
                  <a:schemeClr val="bg1"/>
                </a:solidFill>
              </a:rPr>
              <a:t>Горы Байкала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</a:rPr>
              <a:t>ООО </a:t>
            </a:r>
            <a:r>
              <a:rPr lang="ru-RU" dirty="0" smtClean="0">
                <a:solidFill>
                  <a:schemeClr val="bg1"/>
                </a:solidFill>
              </a:rPr>
              <a:t>«</a:t>
            </a:r>
            <a:r>
              <a:rPr lang="ru-RU" dirty="0" err="1" smtClean="0">
                <a:solidFill>
                  <a:schemeClr val="bg1"/>
                </a:solidFill>
              </a:rPr>
              <a:t>Байкалсиб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ООО </a:t>
            </a:r>
            <a:r>
              <a:rPr lang="ru-RU" dirty="0" smtClean="0">
                <a:solidFill>
                  <a:schemeClr val="bg1"/>
                </a:solidFill>
              </a:rPr>
              <a:t>«</a:t>
            </a:r>
            <a:r>
              <a:rPr lang="ru-RU" dirty="0">
                <a:solidFill>
                  <a:schemeClr val="bg1"/>
                </a:solidFill>
              </a:rPr>
              <a:t>Байкальская шишка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ООО Байкальский курорт»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3" name="object 7"/>
          <p:cNvSpPr/>
          <p:nvPr/>
        </p:nvSpPr>
        <p:spPr>
          <a:xfrm>
            <a:off x="6614222" y="6143700"/>
            <a:ext cx="5237988" cy="76102"/>
          </a:xfrm>
          <a:custGeom>
            <a:avLst/>
            <a:gdLst/>
            <a:ahLst/>
            <a:cxnLst/>
            <a:rect l="l" t="t" r="r" b="b"/>
            <a:pathLst>
              <a:path w="5141595" h="102869">
                <a:moveTo>
                  <a:pt x="5057555" y="73659"/>
                </a:moveTo>
                <a:lnTo>
                  <a:pt x="5058014" y="75989"/>
                </a:lnTo>
                <a:lnTo>
                  <a:pt x="5067281" y="89852"/>
                </a:lnTo>
                <a:lnTo>
                  <a:pt x="5081072" y="99238"/>
                </a:lnTo>
                <a:lnTo>
                  <a:pt x="5097983" y="102742"/>
                </a:lnTo>
                <a:lnTo>
                  <a:pt x="5114898" y="99333"/>
                </a:lnTo>
                <a:lnTo>
                  <a:pt x="5128717" y="90043"/>
                </a:lnTo>
                <a:lnTo>
                  <a:pt x="5138059" y="76275"/>
                </a:lnTo>
                <a:lnTo>
                  <a:pt x="5138574" y="73787"/>
                </a:lnTo>
                <a:lnTo>
                  <a:pt x="5098110" y="73787"/>
                </a:lnTo>
                <a:lnTo>
                  <a:pt x="5057555" y="73659"/>
                </a:lnTo>
                <a:close/>
              </a:path>
              <a:path w="5141595" h="102869">
                <a:moveTo>
                  <a:pt x="43523" y="0"/>
                </a:moveTo>
                <a:lnTo>
                  <a:pt x="3416" y="26396"/>
                </a:lnTo>
                <a:lnTo>
                  <a:pt x="0" y="43561"/>
                </a:lnTo>
                <a:lnTo>
                  <a:pt x="3308" y="60221"/>
                </a:lnTo>
                <a:lnTo>
                  <a:pt x="12571" y="74041"/>
                </a:lnTo>
                <a:lnTo>
                  <a:pt x="26347" y="83383"/>
                </a:lnTo>
                <a:lnTo>
                  <a:pt x="43243" y="86867"/>
                </a:lnTo>
                <a:lnTo>
                  <a:pt x="60162" y="83530"/>
                </a:lnTo>
                <a:lnTo>
                  <a:pt x="73998" y="74263"/>
                </a:lnTo>
                <a:lnTo>
                  <a:pt x="83350" y="60471"/>
                </a:lnTo>
                <a:lnTo>
                  <a:pt x="83849" y="58039"/>
                </a:lnTo>
                <a:lnTo>
                  <a:pt x="43332" y="57912"/>
                </a:lnTo>
                <a:lnTo>
                  <a:pt x="43434" y="28955"/>
                </a:lnTo>
                <a:lnTo>
                  <a:pt x="83915" y="28955"/>
                </a:lnTo>
                <a:lnTo>
                  <a:pt x="83456" y="26646"/>
                </a:lnTo>
                <a:lnTo>
                  <a:pt x="74190" y="12827"/>
                </a:lnTo>
                <a:lnTo>
                  <a:pt x="60414" y="3484"/>
                </a:lnTo>
                <a:lnTo>
                  <a:pt x="43523" y="0"/>
                </a:lnTo>
                <a:close/>
              </a:path>
              <a:path w="5141595" h="102869">
                <a:moveTo>
                  <a:pt x="5057646" y="44703"/>
                </a:moveTo>
                <a:lnTo>
                  <a:pt x="5054676" y="59054"/>
                </a:lnTo>
                <a:lnTo>
                  <a:pt x="5057555" y="73659"/>
                </a:lnTo>
                <a:lnTo>
                  <a:pt x="5098110" y="73787"/>
                </a:lnTo>
                <a:lnTo>
                  <a:pt x="5098110" y="44830"/>
                </a:lnTo>
                <a:lnTo>
                  <a:pt x="5057646" y="44703"/>
                </a:lnTo>
                <a:close/>
              </a:path>
              <a:path w="5141595" h="102869">
                <a:moveTo>
                  <a:pt x="5098237" y="15875"/>
                </a:moveTo>
                <a:lnTo>
                  <a:pt x="5081322" y="19210"/>
                </a:lnTo>
                <a:lnTo>
                  <a:pt x="5067503" y="28463"/>
                </a:lnTo>
                <a:lnTo>
                  <a:pt x="5058161" y="42217"/>
                </a:lnTo>
                <a:lnTo>
                  <a:pt x="5057646" y="44703"/>
                </a:lnTo>
                <a:lnTo>
                  <a:pt x="5098110" y="44830"/>
                </a:lnTo>
                <a:lnTo>
                  <a:pt x="5098110" y="73787"/>
                </a:lnTo>
                <a:lnTo>
                  <a:pt x="5138574" y="73787"/>
                </a:lnTo>
                <a:lnTo>
                  <a:pt x="5141381" y="60221"/>
                </a:lnTo>
                <a:lnTo>
                  <a:pt x="5141469" y="59054"/>
                </a:lnTo>
                <a:lnTo>
                  <a:pt x="5138206" y="42503"/>
                </a:lnTo>
                <a:lnTo>
                  <a:pt x="5128939" y="28654"/>
                </a:lnTo>
                <a:lnTo>
                  <a:pt x="5115148" y="19305"/>
                </a:lnTo>
                <a:lnTo>
                  <a:pt x="5098237" y="15875"/>
                </a:lnTo>
                <a:close/>
              </a:path>
              <a:path w="5141595" h="102869">
                <a:moveTo>
                  <a:pt x="83941" y="29083"/>
                </a:moveTo>
                <a:lnTo>
                  <a:pt x="86817" y="43561"/>
                </a:lnTo>
                <a:lnTo>
                  <a:pt x="83849" y="58039"/>
                </a:lnTo>
                <a:lnTo>
                  <a:pt x="5057555" y="73659"/>
                </a:lnTo>
                <a:lnTo>
                  <a:pt x="5054676" y="59054"/>
                </a:lnTo>
                <a:lnTo>
                  <a:pt x="5057646" y="44703"/>
                </a:lnTo>
                <a:lnTo>
                  <a:pt x="83941" y="29083"/>
                </a:lnTo>
                <a:close/>
              </a:path>
              <a:path w="5141595" h="102869">
                <a:moveTo>
                  <a:pt x="43434" y="28955"/>
                </a:moveTo>
                <a:lnTo>
                  <a:pt x="43332" y="57912"/>
                </a:lnTo>
                <a:lnTo>
                  <a:pt x="83849" y="58039"/>
                </a:lnTo>
                <a:lnTo>
                  <a:pt x="86817" y="43561"/>
                </a:lnTo>
                <a:lnTo>
                  <a:pt x="83941" y="29083"/>
                </a:lnTo>
                <a:lnTo>
                  <a:pt x="43434" y="28955"/>
                </a:lnTo>
                <a:close/>
              </a:path>
              <a:path w="5141595" h="102869">
                <a:moveTo>
                  <a:pt x="83915" y="28955"/>
                </a:moveTo>
                <a:lnTo>
                  <a:pt x="43434" y="28955"/>
                </a:lnTo>
                <a:lnTo>
                  <a:pt x="83941" y="29083"/>
                </a:lnTo>
                <a:lnTo>
                  <a:pt x="83915" y="28955"/>
                </a:lnTo>
                <a:close/>
              </a:path>
            </a:pathLst>
          </a:custGeom>
          <a:solidFill>
            <a:srgbClr val="14967A"/>
          </a:solidFill>
          <a:ln>
            <a:solidFill>
              <a:srgbClr val="14967A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64" name="object 35"/>
          <p:cNvSpPr txBox="1"/>
          <p:nvPr/>
        </p:nvSpPr>
        <p:spPr>
          <a:xfrm>
            <a:off x="8915208" y="992013"/>
            <a:ext cx="3161918" cy="157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200">
                <a:solidFill>
                  <a:srgbClr val="333E50"/>
                </a:solidFill>
                <a:latin typeface="BM DoHyeon"/>
                <a:cs typeface="Arial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ООО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err="1">
                <a:solidFill>
                  <a:schemeClr val="bg1"/>
                </a:solidFill>
              </a:rPr>
              <a:t>БратскТурИнвест</a:t>
            </a:r>
            <a:r>
              <a:rPr lang="ru-RU" dirty="0">
                <a:solidFill>
                  <a:schemeClr val="bg1"/>
                </a:solidFill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</a:rPr>
              <a:t>ООО «Байкальская гора»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ООО </a:t>
            </a:r>
            <a:r>
              <a:rPr lang="ru-RU" dirty="0">
                <a:solidFill>
                  <a:schemeClr val="bg1"/>
                </a:solidFill>
              </a:rPr>
              <a:t>«Спектр БК»</a:t>
            </a:r>
          </a:p>
          <a:p>
            <a:r>
              <a:rPr lang="ru-RU" dirty="0">
                <a:solidFill>
                  <a:schemeClr val="bg1"/>
                </a:solidFill>
              </a:rPr>
              <a:t>ООО «Талисман Соболиная»</a:t>
            </a:r>
          </a:p>
          <a:p>
            <a:r>
              <a:rPr lang="ru-RU" dirty="0">
                <a:solidFill>
                  <a:schemeClr val="bg1"/>
                </a:solidFill>
              </a:rPr>
              <a:t>ООО «</a:t>
            </a:r>
            <a:r>
              <a:rPr lang="ru-RU" dirty="0" err="1">
                <a:solidFill>
                  <a:schemeClr val="bg1"/>
                </a:solidFill>
              </a:rPr>
              <a:t>Биозащита</a:t>
            </a:r>
            <a:r>
              <a:rPr lang="ru-RU" dirty="0">
                <a:solidFill>
                  <a:schemeClr val="bg1"/>
                </a:solidFill>
              </a:rPr>
              <a:t>»</a:t>
            </a:r>
          </a:p>
          <a:p>
            <a:r>
              <a:rPr lang="ru-RU" dirty="0">
                <a:solidFill>
                  <a:schemeClr val="bg1"/>
                </a:solidFill>
              </a:rPr>
              <a:t>ООО «Эдельвейс»</a:t>
            </a:r>
          </a:p>
          <a:p>
            <a:r>
              <a:rPr lang="ru-RU" dirty="0">
                <a:solidFill>
                  <a:schemeClr val="bg1"/>
                </a:solidFill>
              </a:rPr>
              <a:t>ООО </a:t>
            </a:r>
            <a:r>
              <a:rPr lang="ru-RU" dirty="0" smtClean="0">
                <a:solidFill>
                  <a:schemeClr val="bg1"/>
                </a:solidFill>
              </a:rPr>
              <a:t>«СХГ </a:t>
            </a:r>
            <a:r>
              <a:rPr lang="ru-RU" dirty="0">
                <a:solidFill>
                  <a:schemeClr val="bg1"/>
                </a:solidFill>
              </a:rPr>
              <a:t>ПРОДЖЕКТ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ООО «Большой Байкал»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5" name="object 40"/>
          <p:cNvSpPr txBox="1"/>
          <p:nvPr/>
        </p:nvSpPr>
        <p:spPr>
          <a:xfrm>
            <a:off x="4537450" y="5946766"/>
            <a:ext cx="225123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lang="ru-RU" sz="1200" dirty="0" smtClean="0">
                <a:solidFill>
                  <a:schemeClr val="bg1"/>
                </a:solidFill>
                <a:latin typeface="BM DoHyeon"/>
                <a:cs typeface="Arial"/>
              </a:rPr>
              <a:t>Вектор Байкальск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»</a:t>
            </a:r>
            <a:endParaRPr sz="1200" dirty="0">
              <a:solidFill>
                <a:schemeClr val="bg1"/>
              </a:solidFill>
              <a:latin typeface="BM DoHyeon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lang="ru-RU" sz="1200" dirty="0" err="1" smtClean="0">
                <a:solidFill>
                  <a:schemeClr val="bg1"/>
                </a:solidFill>
                <a:latin typeface="BM DoHyeon"/>
                <a:cs typeface="Arial"/>
              </a:rPr>
              <a:t>Байкальсктуристгарант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»</a:t>
            </a:r>
            <a:endParaRPr sz="1200" dirty="0">
              <a:solidFill>
                <a:schemeClr val="bg1"/>
              </a:solidFill>
              <a:latin typeface="BM DoHyeon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chemeClr val="bg1"/>
                </a:solidFill>
                <a:latin typeface="BM DoHyeon"/>
                <a:cs typeface="Arial"/>
              </a:rPr>
              <a:t>ООО 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«</a:t>
            </a:r>
            <a:r>
              <a:rPr lang="ru-RU" sz="1200" dirty="0" smtClean="0">
                <a:solidFill>
                  <a:schemeClr val="bg1"/>
                </a:solidFill>
                <a:latin typeface="BM DoHyeon"/>
                <a:cs typeface="Arial"/>
              </a:rPr>
              <a:t>Байкальская сказка</a:t>
            </a:r>
            <a:r>
              <a:rPr sz="1200" dirty="0" smtClean="0">
                <a:solidFill>
                  <a:schemeClr val="bg1"/>
                </a:solidFill>
                <a:latin typeface="BM DoHyeon"/>
                <a:cs typeface="Arial Black"/>
              </a:rPr>
              <a:t>»</a:t>
            </a:r>
            <a:endParaRPr lang="ru-RU" sz="1200" dirty="0">
              <a:solidFill>
                <a:schemeClr val="bg1"/>
              </a:solidFill>
              <a:latin typeface="BM DoHyeon"/>
              <a:cs typeface="Arial Black"/>
            </a:endParaRPr>
          </a:p>
        </p:txBody>
      </p:sp>
      <p:sp>
        <p:nvSpPr>
          <p:cNvPr id="66" name="object 24">
            <a:extLst>
              <a:ext uri="{FF2B5EF4-FFF2-40B4-BE49-F238E27FC236}">
                <a16:creationId xmlns:a16="http://schemas.microsoft.com/office/drawing/2014/main" xmlns="" id="{482CE6C6-FCE3-5054-7EEA-E9136E5E02CF}"/>
              </a:ext>
            </a:extLst>
          </p:cNvPr>
          <p:cNvSpPr txBox="1"/>
          <p:nvPr/>
        </p:nvSpPr>
        <p:spPr>
          <a:xfrm>
            <a:off x="6385592" y="50767"/>
            <a:ext cx="562495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900" b="1" dirty="0" smtClean="0">
                <a:solidFill>
                  <a:schemeClr val="bg1"/>
                </a:solidFill>
              </a:rPr>
              <a:t>О развитии особых экономических зон туристско-рекреационного типа на территории Иркутской области</a:t>
            </a:r>
            <a:endParaRPr sz="9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67" name="object 12">
            <a:extLst>
              <a:ext uri="{FF2B5EF4-FFF2-40B4-BE49-F238E27FC236}">
                <a16:creationId xmlns:a16="http://schemas.microsoft.com/office/drawing/2014/main" xmlns="" id="{41777943-A583-24AB-2D24-766F35AC0F1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65604" y="79590"/>
            <a:ext cx="487679" cy="644651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59B1E5EA-6654-417E-9443-58F381281A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731" y="109481"/>
            <a:ext cx="2176509" cy="43935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7126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255B2D0-E390-47F2-9A2B-3E704DC82E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7" b="1028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4FC5938-5B96-4A4F-8298-04B32A4C1E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67" y="164753"/>
            <a:ext cx="2176509" cy="43935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25A8D17-CB14-44CD-ADA1-6716C783E20D}"/>
              </a:ext>
            </a:extLst>
          </p:cNvPr>
          <p:cNvCxnSpPr/>
          <p:nvPr/>
        </p:nvCxnSpPr>
        <p:spPr>
          <a:xfrm>
            <a:off x="2590800" y="246975"/>
            <a:ext cx="0" cy="299304"/>
          </a:xfrm>
          <a:prstGeom prst="line">
            <a:avLst/>
          </a:prstGeom>
          <a:ln w="19050">
            <a:solidFill>
              <a:srgbClr val="D02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4">
            <a:extLst>
              <a:ext uri="{FF2B5EF4-FFF2-40B4-BE49-F238E27FC236}">
                <a16:creationId xmlns:a16="http://schemas.microsoft.com/office/drawing/2014/main" xmlns="" id="{442C5AA5-528A-49B9-9765-A8D5A0BEE559}"/>
              </a:ext>
            </a:extLst>
          </p:cNvPr>
          <p:cNvSpPr txBox="1"/>
          <p:nvPr/>
        </p:nvSpPr>
        <p:spPr>
          <a:xfrm>
            <a:off x="2743200" y="216145"/>
            <a:ext cx="337564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100"/>
              </a:spcBef>
            </a:pPr>
            <a:r>
              <a:rPr lang="ru-RU" sz="1900" b="1" spc="-150" dirty="0">
                <a:solidFill>
                  <a:srgbClr val="1873AF"/>
                </a:solidFill>
                <a:latin typeface="Arial"/>
                <a:cs typeface="Arial"/>
              </a:rPr>
              <a:t>ПЕРСПЕКТИВЫ РАЗВИТИЯ</a:t>
            </a:r>
            <a:endParaRPr sz="1900" dirty="0">
              <a:solidFill>
                <a:srgbClr val="1873AF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020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A22F4D6-CDE7-EDB2-44CB-7207D8C02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>
            <a:extLst>
              <a:ext uri="{FF2B5EF4-FFF2-40B4-BE49-F238E27FC236}">
                <a16:creationId xmlns:a16="http://schemas.microsoft.com/office/drawing/2014/main" xmlns="" id="{482CE6C6-FCE3-5054-7EEA-E9136E5E02CF}"/>
              </a:ext>
            </a:extLst>
          </p:cNvPr>
          <p:cNvSpPr txBox="1"/>
          <p:nvPr/>
        </p:nvSpPr>
        <p:spPr>
          <a:xfrm>
            <a:off x="6386696" y="97216"/>
            <a:ext cx="56249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000" b="1" dirty="0" smtClean="0">
                <a:solidFill>
                  <a:schemeClr val="bg1"/>
                </a:solidFill>
              </a:rPr>
              <a:t>О развитии особых экономических зон туристско-рекреационного типа на территории Иркутской области</a:t>
            </a:r>
            <a:endParaRPr sz="10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24" name="Рисунок 123">
            <a:extLst>
              <a:ext uri="{FF2B5EF4-FFF2-40B4-BE49-F238E27FC236}">
                <a16:creationId xmlns:a16="http://schemas.microsoft.com/office/drawing/2014/main" xmlns="" id="{F3472E43-AC0A-4F06-B2B3-7497C2FBBB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1"/>
          <a:stretch/>
        </p:blipFill>
        <p:spPr>
          <a:xfrm>
            <a:off x="6283111" y="730444"/>
            <a:ext cx="5728541" cy="574796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58" name="Группа 157">
            <a:extLst>
              <a:ext uri="{FF2B5EF4-FFF2-40B4-BE49-F238E27FC236}">
                <a16:creationId xmlns:a16="http://schemas.microsoft.com/office/drawing/2014/main" xmlns="" id="{A3DD4F89-6AE8-448A-AD7E-5C849ACB1AE9}"/>
              </a:ext>
            </a:extLst>
          </p:cNvPr>
          <p:cNvGrpSpPr/>
          <p:nvPr/>
        </p:nvGrpSpPr>
        <p:grpSpPr>
          <a:xfrm>
            <a:off x="338051" y="1062417"/>
            <a:ext cx="5740199" cy="5103321"/>
            <a:chOff x="235319" y="944709"/>
            <a:chExt cx="5740199" cy="5045460"/>
          </a:xfrm>
          <a:solidFill>
            <a:schemeClr val="bg1"/>
          </a:solidFill>
        </p:grpSpPr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xmlns="" id="{F01B5574-E8BA-4254-A62F-CA2592FD6CF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95100" y="5496889"/>
              <a:ext cx="4968661" cy="0"/>
            </a:xfrm>
            <a:prstGeom prst="line">
              <a:avLst/>
            </a:prstGeom>
            <a:grpFill/>
            <a:ln w="12700" cap="flat">
              <a:solidFill>
                <a:srgbClr val="0070C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60" name="Сквиркл">
              <a:extLst>
                <a:ext uri="{FF2B5EF4-FFF2-40B4-BE49-F238E27FC236}">
                  <a16:creationId xmlns:a16="http://schemas.microsoft.com/office/drawing/2014/main" xmlns="" id="{8E3EB257-2706-43D1-BA7E-A61544B874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319" y="944709"/>
              <a:ext cx="5730554" cy="5045460"/>
            </a:xfrm>
            <a:prstGeom prst="roundRect">
              <a:avLst>
                <a:gd name="adj" fmla="val 1064"/>
              </a:avLst>
            </a:prstGeom>
            <a:grpFill/>
            <a:ln w="25400">
              <a:solidFill>
                <a:srgbClr val="0070C0"/>
              </a:solidFill>
              <a:miter lim="400000"/>
            </a:ln>
          </p:spPr>
          <p:txBody>
            <a:bodyPr lIns="62523" tIns="62523" rIns="62523" bIns="62523" anchor="ctr"/>
            <a:lstStyle/>
            <a:p>
              <a:pPr defTabSz="1016025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939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xmlns="" id="{74C9209C-F213-4756-BEBF-8A54A7F46632}"/>
                </a:ext>
              </a:extLst>
            </p:cNvPr>
            <p:cNvGrpSpPr/>
            <p:nvPr/>
          </p:nvGrpSpPr>
          <p:grpSpPr>
            <a:xfrm>
              <a:off x="451282" y="2928082"/>
              <a:ext cx="5119039" cy="771988"/>
              <a:chOff x="451282" y="2741340"/>
              <a:chExt cx="5119039" cy="771988"/>
            </a:xfrm>
            <a:grpFill/>
          </p:grpSpPr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xmlns="" id="{56864542-D20F-4587-B340-B787D2565812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43312" y="2882386"/>
                <a:ext cx="4527009" cy="630942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Количество рабочих мест, созданных резидентами —</a:t>
                </a:r>
                <a:r>
                  <a:rPr lang="ru-RU" sz="1400" dirty="0">
                    <a:solidFill>
                      <a:srgbClr val="00A3BF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br>
                  <a:rPr lang="ru-RU" sz="1400" dirty="0">
                    <a:solidFill>
                      <a:srgbClr val="00A3BF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</a:b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598 ед. </a:t>
                </a:r>
                <a:endPara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defRPr/>
                </a:pPr>
                <a:r>
                  <a:rPr lang="ru-RU" sz="800" b="1" dirty="0">
                    <a:solidFill>
                      <a:prstClr val="white">
                        <a:lumMod val="50000"/>
                      </a:prst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  <a:sym typeface="Helvetica Neue"/>
                  </a:rPr>
                  <a:t>(в т.ч. 7 ед. в УК)</a:t>
                </a:r>
                <a:endParaRPr lang="ru-RU" sz="1200" dirty="0">
                  <a:solidFill>
                    <a:srgbClr val="00A3BF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lnSpc>
                    <a:spcPct val="50000"/>
                  </a:lnSpc>
                  <a:defRPr/>
                </a:pPr>
                <a:endParaRPr lang="ru-RU" sz="400" dirty="0">
                  <a:highlight>
                    <a:srgbClr val="FFFF00"/>
                  </a:highligh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defRPr/>
                </a:pPr>
                <a:endParaRPr lang="ru-RU" sz="1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9" name="Рисунок 188">
                <a:extLst>
                  <a:ext uri="{FF2B5EF4-FFF2-40B4-BE49-F238E27FC236}">
                    <a16:creationId xmlns:a16="http://schemas.microsoft.com/office/drawing/2014/main" xmlns="" id="{DFAC9430-5946-467F-B3BB-C1B90D9AE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451282" y="2741340"/>
                <a:ext cx="504910" cy="512289"/>
              </a:xfrm>
              <a:prstGeom prst="rect">
                <a:avLst/>
              </a:prstGeom>
              <a:grpFill/>
            </p:spPr>
          </p:pic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xmlns="" id="{2956E895-30B7-4334-A077-495140EF852C}"/>
                </a:ext>
              </a:extLst>
            </p:cNvPr>
            <p:cNvGrpSpPr/>
            <p:nvPr/>
          </p:nvGrpSpPr>
          <p:grpSpPr>
            <a:xfrm>
              <a:off x="433917" y="2257881"/>
              <a:ext cx="5336740" cy="589393"/>
              <a:chOff x="433917" y="1948880"/>
              <a:chExt cx="5336740" cy="589393"/>
            </a:xfrm>
            <a:grpFill/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xmlns="" id="{698B69E7-B94D-4438-9336-8AB165CF888C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36752" y="2051413"/>
                <a:ext cx="4733905" cy="486860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Объем инвестиций резидентов (без НДС) </a:t>
                </a:r>
                <a:r>
                  <a:rPr lang="ru-RU" sz="12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—</a:t>
                </a:r>
                <a:r>
                  <a:rPr lang="ru-RU" sz="12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200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                                                      </a:t>
                </a:r>
                <a:r>
                  <a:rPr lang="ru-RU" sz="16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10 </a:t>
                </a: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816 млн. ₽ </a:t>
                </a:r>
                <a:b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</a:br>
                <a:r>
                  <a:rPr lang="ru-RU" sz="200" i="1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endParaRPr lang="ru-RU" sz="200" i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7" name="Рисунок 186">
                <a:extLst>
                  <a:ext uri="{FF2B5EF4-FFF2-40B4-BE49-F238E27FC236}">
                    <a16:creationId xmlns:a16="http://schemas.microsoft.com/office/drawing/2014/main" xmlns="" id="{CFB2D8D8-BBBA-4B60-B805-1141F2FD58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433917" y="1948880"/>
                <a:ext cx="504908" cy="512290"/>
              </a:xfrm>
              <a:prstGeom prst="rect">
                <a:avLst/>
              </a:prstGeom>
              <a:grpFill/>
            </p:spPr>
          </p:pic>
        </p:grpSp>
        <p:grpSp>
          <p:nvGrpSpPr>
            <p:cNvPr id="163" name="Группа 162">
              <a:extLst>
                <a:ext uri="{FF2B5EF4-FFF2-40B4-BE49-F238E27FC236}">
                  <a16:creationId xmlns:a16="http://schemas.microsoft.com/office/drawing/2014/main" xmlns="" id="{0319CAD5-96D3-43C5-8E33-082593427CC2}"/>
                </a:ext>
              </a:extLst>
            </p:cNvPr>
            <p:cNvGrpSpPr/>
            <p:nvPr/>
          </p:nvGrpSpPr>
          <p:grpSpPr>
            <a:xfrm>
              <a:off x="423868" y="1630090"/>
              <a:ext cx="4288219" cy="491044"/>
              <a:chOff x="423868" y="1318336"/>
              <a:chExt cx="4288219" cy="491044"/>
            </a:xfrm>
            <a:grpFill/>
          </p:grpSpPr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xmlns="" id="{78F78A21-EC9C-44AC-8D74-E987B3C6BAA4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36753" y="1489354"/>
                <a:ext cx="3675334" cy="276999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Количество резидентов </a:t>
                </a:r>
                <a:r>
                  <a:rPr lang="ru-RU" sz="12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—</a:t>
                </a:r>
                <a:r>
                  <a:rPr lang="ru-RU" sz="12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5</a:t>
                </a:r>
                <a:endPara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defRPr/>
                </a:pPr>
                <a:endParaRPr lang="ru-RU" sz="200" i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5" name="Рисунок 184">
                <a:extLst>
                  <a:ext uri="{FF2B5EF4-FFF2-40B4-BE49-F238E27FC236}">
                    <a16:creationId xmlns:a16="http://schemas.microsoft.com/office/drawing/2014/main" xmlns="" id="{B13D564E-6771-404F-9DC2-75D7733F61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423868" y="1318336"/>
                <a:ext cx="514957" cy="491044"/>
              </a:xfrm>
              <a:prstGeom prst="rect">
                <a:avLst/>
              </a:prstGeom>
              <a:grpFill/>
            </p:spPr>
          </p:pic>
        </p:grpSp>
        <p:grpSp>
          <p:nvGrpSpPr>
            <p:cNvPr id="164" name="Группа 163">
              <a:extLst>
                <a:ext uri="{FF2B5EF4-FFF2-40B4-BE49-F238E27FC236}">
                  <a16:creationId xmlns:a16="http://schemas.microsoft.com/office/drawing/2014/main" xmlns="" id="{371356D2-2DC6-4246-A292-A21B508AB20F}"/>
                </a:ext>
              </a:extLst>
            </p:cNvPr>
            <p:cNvGrpSpPr/>
            <p:nvPr/>
          </p:nvGrpSpPr>
          <p:grpSpPr>
            <a:xfrm>
              <a:off x="486147" y="3624299"/>
              <a:ext cx="5084174" cy="477953"/>
              <a:chOff x="486147" y="3564728"/>
              <a:chExt cx="5084174" cy="477953"/>
            </a:xfrm>
            <a:grpFill/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xmlns="" id="{02A49CF6-7736-4DC6-B63C-F9BC5A55094E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36752" y="3777588"/>
                <a:ext cx="4533569" cy="246221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Платежи в бюджеты </a:t>
                </a:r>
                <a:r>
                  <a:rPr lang="ru-RU" sz="1400" dirty="0">
                    <a:solidFill>
                      <a:prstClr val="white">
                        <a:lumMod val="50000"/>
                      </a:prst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(2026-2035гг.)</a:t>
                </a:r>
                <a:r>
                  <a:rPr lang="ru-RU" sz="1400" dirty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— </a:t>
                </a: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2 584 млн. ₽</a:t>
                </a:r>
                <a:endParaRPr lang="ru-RU" sz="10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3" name="Рисунок 182">
                <a:extLst>
                  <a:ext uri="{FF2B5EF4-FFF2-40B4-BE49-F238E27FC236}">
                    <a16:creationId xmlns:a16="http://schemas.microsoft.com/office/drawing/2014/main" xmlns="" id="{D561C3DC-564C-4646-8F89-5E174F327C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xmlns="" r:embed="rId11"/>
                  </a:ext>
                </a:extLst>
              </a:blip>
              <a:stretch>
                <a:fillRect/>
              </a:stretch>
            </p:blipFill>
            <p:spPr>
              <a:xfrm>
                <a:off x="486147" y="3564728"/>
                <a:ext cx="430157" cy="477953"/>
              </a:xfrm>
              <a:prstGeom prst="rect">
                <a:avLst/>
              </a:prstGeom>
              <a:grpFill/>
            </p:spPr>
          </p:pic>
        </p:grpSp>
        <p:grpSp>
          <p:nvGrpSpPr>
            <p:cNvPr id="166" name="Группа 165">
              <a:extLst>
                <a:ext uri="{FF2B5EF4-FFF2-40B4-BE49-F238E27FC236}">
                  <a16:creationId xmlns:a16="http://schemas.microsoft.com/office/drawing/2014/main" xmlns="" id="{70487BE8-CC98-440E-87F1-17E70D0FC5E4}"/>
                </a:ext>
              </a:extLst>
            </p:cNvPr>
            <p:cNvGrpSpPr/>
            <p:nvPr/>
          </p:nvGrpSpPr>
          <p:grpSpPr>
            <a:xfrm>
              <a:off x="495988" y="4978198"/>
              <a:ext cx="5165701" cy="552984"/>
              <a:chOff x="495988" y="4978198"/>
              <a:chExt cx="5165701" cy="552984"/>
            </a:xfrm>
            <a:grpFill/>
          </p:grpSpPr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xmlns="" id="{627632DF-7CAA-4740-A3F2-3A80299F4D00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980779" y="4992573"/>
                <a:ext cx="4680910" cy="538609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2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Финансирование создания объектов инфраструктуры ОЭЗ </a:t>
                </a:r>
                <a:r>
                  <a:rPr lang="ru-RU" sz="11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— </a:t>
                </a:r>
                <a:r>
                  <a:rPr lang="ru-RU" sz="11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                 </a:t>
                </a:r>
                <a:r>
                  <a:rPr lang="ru-RU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4 </a:t>
                </a:r>
                <a:r>
                  <a:rPr lang="ru-RU" sz="14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209,8</a:t>
                </a:r>
                <a:r>
                  <a:rPr lang="ru-RU" sz="1200" dirty="0">
                    <a:solidFill>
                      <a:srgbClr val="00A3BF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2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млн. ₽</a:t>
                </a:r>
                <a:endParaRPr lang="ru-RU" sz="11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defRPr/>
                </a:pPr>
                <a:endParaRPr lang="ru-RU" sz="900" dirty="0">
                  <a:solidFill>
                    <a:srgbClr val="00A3BF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9" name="Рисунок 178">
                <a:extLst>
                  <a:ext uri="{FF2B5EF4-FFF2-40B4-BE49-F238E27FC236}">
                    <a16:creationId xmlns:a16="http://schemas.microsoft.com/office/drawing/2014/main" xmlns="" id="{E46516DF-D9B0-4CE9-84BF-54A33AFEA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p:blipFill>
            <p:spPr>
              <a:xfrm>
                <a:off x="495988" y="4978198"/>
                <a:ext cx="346562" cy="378877"/>
              </a:xfrm>
              <a:prstGeom prst="rect">
                <a:avLst/>
              </a:prstGeom>
              <a:grpFill/>
            </p:spPr>
          </p:pic>
        </p:grpSp>
        <p:grpSp>
          <p:nvGrpSpPr>
            <p:cNvPr id="167" name="Группа 166">
              <a:extLst>
                <a:ext uri="{FF2B5EF4-FFF2-40B4-BE49-F238E27FC236}">
                  <a16:creationId xmlns:a16="http://schemas.microsoft.com/office/drawing/2014/main" xmlns="" id="{9BCF19D8-0981-426E-88AE-74A300809F57}"/>
                </a:ext>
              </a:extLst>
            </p:cNvPr>
            <p:cNvGrpSpPr/>
            <p:nvPr/>
          </p:nvGrpSpPr>
          <p:grpSpPr>
            <a:xfrm>
              <a:off x="484207" y="5477648"/>
              <a:ext cx="5491311" cy="461665"/>
              <a:chOff x="484207" y="5477648"/>
              <a:chExt cx="5491311" cy="461665"/>
            </a:xfrm>
            <a:grpFill/>
          </p:grpSpPr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xmlns="" id="{86B526B6-3F02-429F-B6D3-0301E472A5B9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961735" y="5477648"/>
                <a:ext cx="5013783" cy="461665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1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Управляющая компания ОЭЗ – </a:t>
                </a:r>
                <a:r>
                  <a:rPr lang="ru-RU" sz="11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ООО «УК ББ» </a:t>
                </a:r>
              </a:p>
              <a:p>
                <a:pPr algn="l" defTabSz="797558">
                  <a:defRPr/>
                </a:pPr>
                <a:r>
                  <a:rPr lang="ru-RU" sz="9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(Общество с ограниченной ответственностью «Управляющая компания «БЕРЕГ БАЙКАЛА»)</a:t>
                </a:r>
                <a:endParaRPr lang="ru-RU" sz="900" dirty="0">
                  <a:solidFill>
                    <a:srgbClr val="00A3BF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defTabSz="797558">
                  <a:defRPr/>
                </a:pPr>
                <a:endParaRPr lang="ru-RU" sz="1000" dirty="0">
                  <a:solidFill>
                    <a:srgbClr val="00A3BF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7" name="Рисунок 176">
                <a:extLst>
                  <a:ext uri="{FF2B5EF4-FFF2-40B4-BE49-F238E27FC236}">
                    <a16:creationId xmlns:a16="http://schemas.microsoft.com/office/drawing/2014/main" xmlns="" id="{879AA3C3-A636-4D96-9196-9871CBB32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p:blipFill>
            <p:spPr>
              <a:xfrm>
                <a:off x="484207" y="5500108"/>
                <a:ext cx="387689" cy="378877"/>
              </a:xfrm>
              <a:prstGeom prst="rect">
                <a:avLst/>
              </a:prstGeom>
              <a:grpFill/>
            </p:spPr>
          </p:pic>
        </p:grpSp>
        <p:grpSp>
          <p:nvGrpSpPr>
            <p:cNvPr id="168" name="Группа 167">
              <a:extLst>
                <a:ext uri="{FF2B5EF4-FFF2-40B4-BE49-F238E27FC236}">
                  <a16:creationId xmlns:a16="http://schemas.microsoft.com/office/drawing/2014/main" xmlns="" id="{107A9950-66CC-4BCF-ADFC-D4CB7E04E016}"/>
                </a:ext>
              </a:extLst>
            </p:cNvPr>
            <p:cNvGrpSpPr/>
            <p:nvPr/>
          </p:nvGrpSpPr>
          <p:grpSpPr>
            <a:xfrm>
              <a:off x="413349" y="996996"/>
              <a:ext cx="5241782" cy="598333"/>
              <a:chOff x="413349" y="745536"/>
              <a:chExt cx="5241782" cy="598333"/>
            </a:xfrm>
            <a:grpFill/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xmlns="" id="{061270A5-9421-4E65-AD1E-BC211453100F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36754" y="819772"/>
                <a:ext cx="4618377" cy="524097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algn="l" defTabSz="797558">
                  <a:defRPr/>
                </a:pPr>
                <a:r>
                  <a:rPr lang="ru-RU" sz="14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Общая площадь ОЭЗ </a:t>
                </a:r>
                <a:r>
                  <a:rPr lang="ru-RU" sz="1200" dirty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—</a:t>
                </a:r>
                <a:r>
                  <a:rPr lang="ru-RU" sz="12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170 Га (1 700 005 кв.м.</a:t>
                </a:r>
                <a:r>
                  <a:rPr lang="ru-RU" sz="12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l" defTabSz="797558">
                  <a:buClr>
                    <a:srgbClr val="0070C0"/>
                  </a:buClr>
                  <a:defRPr/>
                </a:pPr>
                <a:endParaRPr lang="ru-RU" sz="200" i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l" defTabSz="797558">
                  <a:buClr>
                    <a:srgbClr val="0070C0"/>
                  </a:buClr>
                  <a:defRPr/>
                </a:pPr>
                <a:r>
                  <a:rPr lang="ru-RU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Площадка на территории бывшего Байкальского целлюлозно-бумажного комбината в г. Байкальске</a:t>
                </a:r>
              </a:p>
            </p:txBody>
          </p:sp>
          <p:pic>
            <p:nvPicPr>
              <p:cNvPr id="175" name="Рисунок 174">
                <a:extLst>
                  <a:ext uri="{FF2B5EF4-FFF2-40B4-BE49-F238E27FC236}">
                    <a16:creationId xmlns:a16="http://schemas.microsoft.com/office/drawing/2014/main" xmlns="" id="{B5B26B8F-A4AB-45D4-B3BC-3D601F4F9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p:blipFill>
            <p:spPr>
              <a:xfrm>
                <a:off x="413349" y="745536"/>
                <a:ext cx="514958" cy="524128"/>
              </a:xfrm>
              <a:prstGeom prst="rect">
                <a:avLst/>
              </a:prstGeom>
              <a:grpFill/>
            </p:spPr>
          </p:pic>
        </p:grpSp>
        <p:grpSp>
          <p:nvGrpSpPr>
            <p:cNvPr id="169" name="Группа 168">
              <a:extLst>
                <a:ext uri="{FF2B5EF4-FFF2-40B4-BE49-F238E27FC236}">
                  <a16:creationId xmlns:a16="http://schemas.microsoft.com/office/drawing/2014/main" xmlns="" id="{9F4C0857-5EB4-441F-B9EE-3E6B8EAFF22E}"/>
                </a:ext>
              </a:extLst>
            </p:cNvPr>
            <p:cNvGrpSpPr/>
            <p:nvPr/>
          </p:nvGrpSpPr>
          <p:grpSpPr>
            <a:xfrm>
              <a:off x="405030" y="4303167"/>
              <a:ext cx="5256659" cy="1032615"/>
              <a:chOff x="405030" y="4303167"/>
              <a:chExt cx="5256659" cy="1032615"/>
            </a:xfrm>
            <a:grpFill/>
          </p:grpSpPr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xmlns="" id="{22503FEE-1BC4-4AF7-A41F-425A5FD720CF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1043312" y="4496216"/>
                <a:ext cx="4618377" cy="246221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spAutoFit/>
              </a:bodyPr>
              <a:lstStyle/>
              <a:p>
                <a:pPr lvl="1" algn="l" defTabSz="324000">
                  <a:defRPr/>
                </a:pPr>
                <a:r>
                  <a: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Мультипликатор инвестиций </a:t>
                </a:r>
                <a:r>
                  <a:rPr lang="ru-RU" sz="1400" dirty="0">
                    <a:solidFill>
                      <a:srgbClr val="00B2A8">
                        <a:lumMod val="75000"/>
                      </a:srgbClr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  <a:sym typeface="Helvetica Neue"/>
                  </a:rPr>
                  <a:t>→ </a:t>
                </a:r>
                <a:r>
                  <a:rPr lang="ru-RU" sz="16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  <a:sym typeface="Helvetica Neue"/>
                  </a:rPr>
                  <a:t>∞</a:t>
                </a:r>
                <a:endPara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1" name="Группа 170">
                <a:extLst>
                  <a:ext uri="{FF2B5EF4-FFF2-40B4-BE49-F238E27FC236}">
                    <a16:creationId xmlns:a16="http://schemas.microsoft.com/office/drawing/2014/main" xmlns="" id="{90FBE40C-BE79-4BED-94DE-1B067181EA28}"/>
                  </a:ext>
                </a:extLst>
              </p:cNvPr>
              <p:cNvGrpSpPr/>
              <p:nvPr/>
            </p:nvGrpSpPr>
            <p:grpSpPr>
              <a:xfrm>
                <a:off x="405030" y="4303167"/>
                <a:ext cx="575749" cy="1032615"/>
                <a:chOff x="1379598" y="8590875"/>
                <a:chExt cx="833700" cy="1345732"/>
              </a:xfrm>
              <a:grpFill/>
            </p:grpSpPr>
            <p:pic>
              <p:nvPicPr>
                <p:cNvPr id="172" name="Рисунок 171">
                  <a:extLst>
                    <a:ext uri="{FF2B5EF4-FFF2-40B4-BE49-F238E27FC236}">
                      <a16:creationId xmlns:a16="http://schemas.microsoft.com/office/drawing/2014/main" xmlns="" id="{EF7E471D-A4E9-453E-8386-4906650C0C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xmlns="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79598" y="8590875"/>
                  <a:ext cx="833700" cy="752414"/>
                </a:xfrm>
                <a:prstGeom prst="rect">
                  <a:avLst/>
                </a:prstGeom>
                <a:grpFill/>
              </p:spPr>
            </p:pic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xmlns="" id="{C4B0E8F7-9B5E-47EB-95EC-846B22889239}"/>
                    </a:ext>
                  </a:extLst>
                </p:cNvPr>
                <p:cNvSpPr txBox="1"/>
                <p:nvPr/>
              </p:nvSpPr>
              <p:spPr>
                <a:xfrm>
                  <a:off x="1612252" y="9716001"/>
                  <a:ext cx="324034" cy="220606"/>
                </a:xfrm>
                <a:prstGeom prst="rect">
                  <a:avLst/>
                </a:prstGeom>
                <a:grpFill/>
                <a:ln w="3175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0" tIns="0" rIns="0" bIns="0" numCol="1" spcCol="38100" rtlCol="0" anchor="ctr">
                  <a:spAutoFit/>
                </a:bodyPr>
                <a:lstStyle/>
                <a:p>
                  <a:pPr defTabSz="1016025"/>
                  <a:r>
                    <a:rPr lang="en-GB" sz="1100" dirty="0">
                      <a:solidFill>
                        <a:srgbClr val="0062A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%</a:t>
                  </a:r>
                  <a:endParaRPr lang="ru-RU" sz="2400" dirty="0">
                    <a:solidFill>
                      <a:srgbClr val="0062A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pic>
        <p:nvPicPr>
          <p:cNvPr id="157" name="object 12">
            <a:extLst>
              <a:ext uri="{FF2B5EF4-FFF2-40B4-BE49-F238E27FC236}">
                <a16:creationId xmlns:a16="http://schemas.microsoft.com/office/drawing/2014/main" xmlns="" id="{41777943-A583-24AB-2D24-766F35AC0F14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873389" y="95492"/>
            <a:ext cx="487679" cy="64465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25DD0097-3F77-B1CA-747A-8F54DF3D4FC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991601" y="1653086"/>
            <a:ext cx="3020052" cy="2374891"/>
          </a:xfrm>
          <a:prstGeom prst="rect">
            <a:avLst/>
          </a:prstGeom>
        </p:spPr>
      </p:pic>
      <p:sp>
        <p:nvSpPr>
          <p:cNvPr id="36" name="object 27"/>
          <p:cNvSpPr txBox="1"/>
          <p:nvPr/>
        </p:nvSpPr>
        <p:spPr>
          <a:xfrm>
            <a:off x="475524" y="191574"/>
            <a:ext cx="5288897" cy="57708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97200">
              <a:lnSpc>
                <a:spcPts val="45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Arial"/>
                <a:cs typeface="Arial"/>
              </a:rPr>
              <a:t> ОЭЗ «Берег Байкала»</a:t>
            </a:r>
            <a:endParaRPr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668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A22F4D6-CDE7-EDB2-44CB-7207D8C02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>
            <a:extLst>
              <a:ext uri="{FF2B5EF4-FFF2-40B4-BE49-F238E27FC236}">
                <a16:creationId xmlns:a16="http://schemas.microsoft.com/office/drawing/2014/main" xmlns="" id="{482CE6C6-FCE3-5054-7EEA-E9136E5E02CF}"/>
              </a:ext>
            </a:extLst>
          </p:cNvPr>
          <p:cNvSpPr txBox="1"/>
          <p:nvPr/>
        </p:nvSpPr>
        <p:spPr>
          <a:xfrm>
            <a:off x="6386696" y="97216"/>
            <a:ext cx="56249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000" b="1" dirty="0" smtClean="0">
                <a:solidFill>
                  <a:schemeClr val="bg1"/>
                </a:solidFill>
              </a:rPr>
              <a:t>О развитии особых экономических зон туристско-рекреационного типа на территории Иркутской области</a:t>
            </a:r>
            <a:endParaRPr sz="10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157" name="object 12">
            <a:extLst>
              <a:ext uri="{FF2B5EF4-FFF2-40B4-BE49-F238E27FC236}">
                <a16:creationId xmlns:a16="http://schemas.microsoft.com/office/drawing/2014/main" xmlns="" id="{41777943-A583-24AB-2D24-766F35AC0F1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73389" y="95492"/>
            <a:ext cx="487679" cy="644651"/>
          </a:xfrm>
          <a:prstGeom prst="rect">
            <a:avLst/>
          </a:prstGeom>
        </p:spPr>
      </p:pic>
      <p:sp>
        <p:nvSpPr>
          <p:cNvPr id="35" name="object 3"/>
          <p:cNvSpPr txBox="1">
            <a:spLocks noGrp="1"/>
          </p:cNvSpPr>
          <p:nvPr>
            <p:ph type="title"/>
          </p:nvPr>
        </p:nvSpPr>
        <p:spPr>
          <a:xfrm>
            <a:off x="976957" y="1297558"/>
            <a:ext cx="10280541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dirty="0" smtClean="0">
                <a:solidFill>
                  <a:srgbClr val="002060"/>
                </a:solidFill>
              </a:rPr>
              <a:t>Спасибо за внимание!</a:t>
            </a:r>
            <a:endParaRPr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66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438</Words>
  <Application>Microsoft Office PowerPoint</Application>
  <PresentationFormat>Широкоэкранный</PresentationFormat>
  <Paragraphs>110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7" baseType="lpstr">
      <vt:lpstr>Aptos</vt:lpstr>
      <vt:lpstr>Arial</vt:lpstr>
      <vt:lpstr>Arial Black</vt:lpstr>
      <vt:lpstr>BM DoHyeon</vt:lpstr>
      <vt:lpstr>Helvetica Neue</vt:lpstr>
      <vt:lpstr>Helvetica Neue Medium</vt:lpstr>
      <vt:lpstr>Microsoft Sans Serif</vt:lpstr>
      <vt:lpstr>Muli</vt:lpstr>
      <vt:lpstr>Tahoma</vt:lpstr>
      <vt:lpstr>Times New Roman</vt:lpstr>
      <vt:lpstr>Office Theme</vt:lpstr>
      <vt:lpstr>О развитии особых экономических зон  туристско-рекреационного типа на территории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Стародубцева Наталья Васильевна</dc:creator>
  <cp:lastModifiedBy>Фрицлер Надежда Владимировна</cp:lastModifiedBy>
  <cp:revision>31</cp:revision>
  <cp:lastPrinted>2026-02-09T09:46:30Z</cp:lastPrinted>
  <dcterms:created xsi:type="dcterms:W3CDTF">2026-01-26T02:17:44Z</dcterms:created>
  <dcterms:modified xsi:type="dcterms:W3CDTF">2026-08-31T02:38:20Z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2026-01-26T00:00:00Z</vt:filetime>
  </property>
  <property fmtid="{D5CDD505-2E9C-101B-9397-08002B2CF9AE}" pid="5" name="Producer">
    <vt:lpwstr>Microsoft® PowerPoint® 2013</vt:lpwstr>
  </property>
</Properties>
</file>