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62" r:id="rId2"/>
    <p:sldId id="256" r:id="rId3"/>
    <p:sldId id="257" r:id="rId4"/>
    <p:sldId id="264" r:id="rId5"/>
    <p:sldId id="258" r:id="rId6"/>
    <p:sldId id="259" r:id="rId7"/>
    <p:sldId id="260" r:id="rId8"/>
    <p:sldId id="261" r:id="rId9"/>
    <p:sldId id="263" r:id="rId10"/>
  </p:sldIdLst>
  <p:sldSz cx="9144000" cy="5143500" type="screen16x9"/>
  <p:notesSz cx="51435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Inter" panose="020B0604020202020204" charset="0"/>
      <p:regular r:id="rId16"/>
      <p:bold r:id="rId17"/>
      <p:italic r:id="rId18"/>
      <p:boldItalic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0985"/>
    <a:srgbClr val="ED7D31"/>
    <a:srgbClr val="EFED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5297" autoAdjust="0"/>
  </p:normalViewPr>
  <p:slideViewPr>
    <p:cSldViewPr snapToGrid="0" snapToObjects="1">
      <p:cViewPr varScale="1">
        <p:scale>
          <a:sx n="145" d="100"/>
          <a:sy n="145" d="100"/>
        </p:scale>
        <p:origin x="612" y="1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989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60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09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xmlns="" id="{820616DB-FAE1-4C5E-84EC-04ED88B78B86}"/>
              </a:ext>
            </a:extLst>
          </p:cNvPr>
          <p:cNvSpPr txBox="1"/>
          <p:nvPr/>
        </p:nvSpPr>
        <p:spPr>
          <a:xfrm>
            <a:off x="549918" y="2085899"/>
            <a:ext cx="8144375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КОНКУРЕНТОСПОСОБНОСТИ ТУРИСТСКИХ УСЛУГ ПРИАНГАРЬЯ В РАЗРЕЗЕ ПРОЕКТА СТРАТЕГИИ РАЗВИТИЯ ТУРИЗМА ДО 2036 ГОДА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xmlns="" id="{2AC08FE0-76C1-4852-B95B-900771F7EC3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6728" y="647520"/>
            <a:ext cx="772617" cy="959391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xmlns="" id="{7B5C607C-AF01-4641-BDE2-68C2E191CE80}"/>
              </a:ext>
            </a:extLst>
          </p:cNvPr>
          <p:cNvSpPr/>
          <p:nvPr/>
        </p:nvSpPr>
        <p:spPr>
          <a:xfrm flipV="1">
            <a:off x="660828" y="1924192"/>
            <a:ext cx="7814662" cy="45719"/>
          </a:xfrm>
          <a:custGeom>
            <a:avLst/>
            <a:gdLst/>
            <a:ahLst/>
            <a:cxnLst/>
            <a:rect l="l" t="t" r="r" b="b"/>
            <a:pathLst>
              <a:path w="10828020">
                <a:moveTo>
                  <a:pt x="0" y="0"/>
                </a:moveTo>
                <a:lnTo>
                  <a:pt x="10827766" y="0"/>
                </a:lnTo>
              </a:path>
            </a:pathLst>
          </a:custGeom>
          <a:ln w="19812">
            <a:solidFill>
              <a:srgbClr val="76707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1F6DB8E0-AF34-43A6-A9BB-3247347264A5}"/>
              </a:ext>
            </a:extLst>
          </p:cNvPr>
          <p:cNvSpPr txBox="1"/>
          <p:nvPr/>
        </p:nvSpPr>
        <p:spPr>
          <a:xfrm>
            <a:off x="492828" y="3977324"/>
            <a:ext cx="685218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Евгения Николаева,</a:t>
            </a:r>
            <a:br>
              <a:rPr lang="ru-RU"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агентства по туризму Иркутской области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287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89372" y="205348"/>
            <a:ext cx="1743075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50" b="1" kern="0" spc="3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ИРКУТСКАЯ ОБЛАСТЬ · СТРАТЕГИЯ 203</a:t>
            </a:r>
            <a:r>
              <a:rPr lang="ru-RU" sz="1050" b="1" kern="0" spc="3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6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42898" y="1055278"/>
            <a:ext cx="3978661" cy="664369"/>
          </a:xfrm>
          <a:prstGeom prst="roundRect">
            <a:avLst>
              <a:gd name="adj" fmla="val 19355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8" name="Text 6"/>
          <p:cNvSpPr/>
          <p:nvPr/>
        </p:nvSpPr>
        <p:spPr>
          <a:xfrm>
            <a:off x="485774" y="1038453"/>
            <a:ext cx="917859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800" b="1" kern="0" spc="-7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22-е</a:t>
            </a:r>
            <a:endParaRPr lang="en-US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85905" y="1844997"/>
            <a:ext cx="2561074" cy="664369"/>
          </a:xfrm>
          <a:prstGeom prst="roundRect">
            <a:avLst>
              <a:gd name="adj" fmla="val 19355"/>
            </a:avLst>
          </a:prstGeom>
          <a:solidFill>
            <a:srgbClr val="EFEDE8"/>
          </a:solidFill>
          <a:ln/>
        </p:spPr>
      </p:sp>
      <p:sp>
        <p:nvSpPr>
          <p:cNvPr id="11" name="Text 9"/>
          <p:cNvSpPr/>
          <p:nvPr/>
        </p:nvSpPr>
        <p:spPr>
          <a:xfrm>
            <a:off x="528780" y="1866315"/>
            <a:ext cx="214312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800" b="1" kern="0" spc="-7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4-е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28780" y="2227621"/>
            <a:ext cx="2143125" cy="107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место в Сибирском федеральном округе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42898" y="550330"/>
            <a:ext cx="8599646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2525"/>
              </a:lnSpc>
              <a:buNone/>
            </a:pPr>
            <a:r>
              <a:rPr lang="en-US" sz="2200" b="1" kern="0" spc="-74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Конкурентоспособность туризма: текущая позиция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2666222"/>
            <a:ext cx="5314950" cy="1902919"/>
          </a:xfrm>
          <a:prstGeom prst="rect">
            <a:avLst/>
          </a:prstGeom>
        </p:spPr>
      </p:pic>
      <p:sp>
        <p:nvSpPr>
          <p:cNvPr id="22" name="Shape 18"/>
          <p:cNvSpPr/>
          <p:nvPr/>
        </p:nvSpPr>
        <p:spPr>
          <a:xfrm>
            <a:off x="5800725" y="2666222"/>
            <a:ext cx="3000375" cy="1902925"/>
          </a:xfrm>
          <a:prstGeom prst="roundRect">
            <a:avLst>
              <a:gd name="adj" fmla="val 9091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  <p:txBody>
          <a:bodyPr/>
          <a:lstStyle/>
          <a:p>
            <a:endParaRPr lang="ru-RU" dirty="0"/>
          </a:p>
        </p:txBody>
      </p:sp>
      <p:sp>
        <p:nvSpPr>
          <p:cNvPr id="23" name="Text 19"/>
          <p:cNvSpPr/>
          <p:nvPr/>
        </p:nvSpPr>
        <p:spPr>
          <a:xfrm>
            <a:off x="5972175" y="2811403"/>
            <a:ext cx="2657475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800" b="1" kern="0" spc="3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ЦЕЛЕВЫЕ ОРИЕНТИРЫ К 203</a:t>
            </a:r>
            <a:r>
              <a:rPr lang="ru-RU" sz="800" b="1" kern="0" spc="3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6</a:t>
            </a:r>
            <a:r>
              <a:rPr lang="en-US" sz="800" b="1" kern="0" spc="3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ГОДУ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0"/>
          <p:cNvSpPr/>
          <p:nvPr/>
        </p:nvSpPr>
        <p:spPr>
          <a:xfrm>
            <a:off x="5972175" y="2916777"/>
            <a:ext cx="28003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400" b="1" kern="0" spc="-54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8,5 млрд ₽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2"/>
          <p:cNvSpPr/>
          <p:nvPr/>
        </p:nvSpPr>
        <p:spPr>
          <a:xfrm>
            <a:off x="5972175" y="3940389"/>
            <a:ext cx="2657475" cy="328613"/>
          </a:xfrm>
          <a:prstGeom prst="rect">
            <a:avLst/>
          </a:prstGeom>
          <a:ln/>
        </p:spPr>
      </p:sp>
      <p:sp>
        <p:nvSpPr>
          <p:cNvPr id="27" name="Shape 23"/>
          <p:cNvSpPr/>
          <p:nvPr/>
        </p:nvSpPr>
        <p:spPr>
          <a:xfrm>
            <a:off x="5972175" y="3755650"/>
            <a:ext cx="2657475" cy="7144"/>
          </a:xfrm>
          <a:prstGeom prst="rect">
            <a:avLst/>
          </a:prstGeom>
          <a:solidFill>
            <a:srgbClr val="000000">
              <a:alpha val="12000"/>
            </a:srgbClr>
          </a:solidFill>
          <a:ln/>
        </p:spPr>
      </p:sp>
      <p:sp>
        <p:nvSpPr>
          <p:cNvPr id="28" name="Text 24"/>
          <p:cNvSpPr/>
          <p:nvPr/>
        </p:nvSpPr>
        <p:spPr>
          <a:xfrm>
            <a:off x="5972175" y="3827584"/>
            <a:ext cx="1428750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 1,8 раза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5"/>
          <p:cNvSpPr/>
          <p:nvPr/>
        </p:nvSpPr>
        <p:spPr>
          <a:xfrm>
            <a:off x="5972175" y="3977603"/>
            <a:ext cx="1428750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</a:t>
            </a:r>
            <a:r>
              <a:rPr lang="en-US" sz="800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ост</a:t>
            </a: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количества</a:t>
            </a: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тур</a:t>
            </a:r>
            <a:r>
              <a:rPr lang="en-US" sz="800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поездок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6"/>
          <p:cNvSpPr/>
          <p:nvPr/>
        </p:nvSpPr>
        <p:spPr>
          <a:xfrm>
            <a:off x="7459035" y="3827584"/>
            <a:ext cx="1428750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 </a:t>
            </a: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</a:t>
            </a:r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раза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7"/>
          <p:cNvSpPr/>
          <p:nvPr/>
        </p:nvSpPr>
        <p:spPr>
          <a:xfrm>
            <a:off x="7459035" y="3977603"/>
            <a:ext cx="1428750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</a:t>
            </a:r>
            <a:r>
              <a:rPr lang="en-US" sz="800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ост</a:t>
            </a:r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числа ночевок 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33"/>
          <p:cNvSpPr/>
          <p:nvPr/>
        </p:nvSpPr>
        <p:spPr>
          <a:xfrm>
            <a:off x="4675582" y="1010895"/>
            <a:ext cx="3800475" cy="207169"/>
          </a:xfrm>
          <a:prstGeom prst="rect">
            <a:avLst/>
          </a:prstGeom>
          <a:ln/>
        </p:spPr>
      </p:sp>
      <p:sp>
        <p:nvSpPr>
          <p:cNvPr id="35" name="Text 35"/>
          <p:cNvSpPr/>
          <p:nvPr/>
        </p:nvSpPr>
        <p:spPr>
          <a:xfrm>
            <a:off x="4675582" y="1018039"/>
            <a:ext cx="1164431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300" b="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Алтайский край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36"/>
          <p:cNvSpPr/>
          <p:nvPr/>
        </p:nvSpPr>
        <p:spPr>
          <a:xfrm>
            <a:off x="7217661" y="1018039"/>
            <a:ext cx="1526287" cy="105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ru-RU" sz="1300" b="1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8 место в России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39"/>
          <p:cNvSpPr/>
          <p:nvPr/>
        </p:nvSpPr>
        <p:spPr>
          <a:xfrm>
            <a:off x="4675582" y="1289502"/>
            <a:ext cx="3800475" cy="207169"/>
          </a:xfrm>
          <a:prstGeom prst="rect">
            <a:avLst/>
          </a:prstGeom>
          <a:ln/>
        </p:spPr>
      </p:sp>
      <p:sp>
        <p:nvSpPr>
          <p:cNvPr id="40" name="Text 41"/>
          <p:cNvSpPr/>
          <p:nvPr/>
        </p:nvSpPr>
        <p:spPr>
          <a:xfrm>
            <a:off x="4675582" y="1388853"/>
            <a:ext cx="928688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300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Новосибирская область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42"/>
          <p:cNvSpPr/>
          <p:nvPr/>
        </p:nvSpPr>
        <p:spPr>
          <a:xfrm>
            <a:off x="7239092" y="1388852"/>
            <a:ext cx="1504856" cy="186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ru-RU" sz="13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10 место в России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45"/>
          <p:cNvSpPr/>
          <p:nvPr/>
        </p:nvSpPr>
        <p:spPr>
          <a:xfrm>
            <a:off x="4675582" y="1568108"/>
            <a:ext cx="3800475" cy="207169"/>
          </a:xfrm>
          <a:prstGeom prst="rect">
            <a:avLst/>
          </a:prstGeom>
          <a:ln/>
        </p:spPr>
      </p:sp>
      <p:sp>
        <p:nvSpPr>
          <p:cNvPr id="45" name="Text 47"/>
          <p:cNvSpPr/>
          <p:nvPr/>
        </p:nvSpPr>
        <p:spPr>
          <a:xfrm>
            <a:off x="4675582" y="1759668"/>
            <a:ext cx="757238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300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Красноярский </a:t>
            </a:r>
            <a:r>
              <a:rPr lang="en-US" sz="1300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край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48"/>
          <p:cNvSpPr/>
          <p:nvPr/>
        </p:nvSpPr>
        <p:spPr>
          <a:xfrm>
            <a:off x="7231948" y="1759667"/>
            <a:ext cx="1540575" cy="1396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ru-RU" sz="13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21 место в России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51"/>
          <p:cNvSpPr/>
          <p:nvPr/>
        </p:nvSpPr>
        <p:spPr>
          <a:xfrm>
            <a:off x="4675582" y="2130482"/>
            <a:ext cx="921544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300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Иркутская область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52"/>
          <p:cNvSpPr/>
          <p:nvPr/>
        </p:nvSpPr>
        <p:spPr>
          <a:xfrm>
            <a:off x="7217662" y="2130481"/>
            <a:ext cx="1554862" cy="175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ru-RU" sz="13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22 место в России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3135086" y="2211217"/>
            <a:ext cx="111536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2"/>
          <p:cNvSpPr/>
          <p:nvPr/>
        </p:nvSpPr>
        <p:spPr>
          <a:xfrm>
            <a:off x="369795" y="4739477"/>
            <a:ext cx="1743075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200" b="1" kern="0" spc="3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рейтинга региона на федеральном уровне.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C521D458-C69C-4F1D-B7D4-8E578EC73A84}"/>
              </a:ext>
            </a:extLst>
          </p:cNvPr>
          <p:cNvSpPr/>
          <p:nvPr/>
        </p:nvSpPr>
        <p:spPr>
          <a:xfrm>
            <a:off x="426002" y="4228958"/>
            <a:ext cx="5006818" cy="278606"/>
          </a:xfrm>
          <a:prstGeom prst="roundRect">
            <a:avLst>
              <a:gd name="adj" fmla="val 26180"/>
            </a:avLst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Цели определены в проекте стратегии развития туризма в Иркутской области до 2036 года</a:t>
            </a:r>
          </a:p>
        </p:txBody>
      </p:sp>
      <p:sp>
        <p:nvSpPr>
          <p:cNvPr id="42" name="Text 7">
            <a:extLst>
              <a:ext uri="{FF2B5EF4-FFF2-40B4-BE49-F238E27FC236}">
                <a16:creationId xmlns:a16="http://schemas.microsoft.com/office/drawing/2014/main" xmlns="" id="{0795826C-FC82-4688-85F2-4F9D95D186CF}"/>
              </a:ext>
            </a:extLst>
          </p:cNvPr>
          <p:cNvSpPr/>
          <p:nvPr/>
        </p:nvSpPr>
        <p:spPr>
          <a:xfrm>
            <a:off x="482268" y="1409409"/>
            <a:ext cx="3768183" cy="2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место в </a:t>
            </a:r>
            <a:r>
              <a:rPr lang="ru-RU" sz="9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рейтинге туристской привлекательности </a:t>
            </a:r>
            <a:r>
              <a:rPr lang="en-US" sz="9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по</a:t>
            </a:r>
            <a:r>
              <a:rPr lang="en-US" sz="9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итогам 2025 </a:t>
            </a:r>
            <a:r>
              <a:rPr lang="en-US" sz="9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года</a:t>
            </a:r>
            <a:r>
              <a:rPr lang="ru-RU" sz="9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9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ru-RU" sz="9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(2023 – 26 место, 2024 – 21 место)</a:t>
            </a:r>
            <a:endParaRPr lang="en-US" sz="9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F7A13274-9681-47A8-83D9-AD366EB75FC4}"/>
              </a:ext>
            </a:extLst>
          </p:cNvPr>
          <p:cNvGrpSpPr/>
          <p:nvPr/>
        </p:nvGrpSpPr>
        <p:grpSpPr>
          <a:xfrm>
            <a:off x="5879277" y="3270999"/>
            <a:ext cx="1614545" cy="312922"/>
            <a:chOff x="5943600" y="3944564"/>
            <a:chExt cx="1614545" cy="31292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2015B2D3-F457-450E-B8AA-4AAD926C3CE6}"/>
                </a:ext>
              </a:extLst>
            </p:cNvPr>
            <p:cNvSpPr txBox="1"/>
            <p:nvPr/>
          </p:nvSpPr>
          <p:spPr>
            <a:xfrm>
              <a:off x="5943600" y="3944564"/>
              <a:ext cx="16145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 млрд              8,5 млрд</a:t>
              </a:r>
            </a:p>
          </p:txBody>
        </p:sp>
        <p:cxnSp>
          <p:nvCxnSpPr>
            <p:cNvPr id="43" name="Прямая со стрелкой 42">
              <a:extLst>
                <a:ext uri="{FF2B5EF4-FFF2-40B4-BE49-F238E27FC236}">
                  <a16:creationId xmlns:a16="http://schemas.microsoft.com/office/drawing/2014/main" xmlns="" id="{4E1C8E2F-5177-4194-894B-76E4464FE68E}"/>
                </a:ext>
              </a:extLst>
            </p:cNvPr>
            <p:cNvCxnSpPr>
              <a:cxnSpLocks/>
            </p:cNvCxnSpPr>
            <p:nvPr/>
          </p:nvCxnSpPr>
          <p:spPr>
            <a:xfrm>
              <a:off x="6579887" y="4074550"/>
              <a:ext cx="238459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800A99A8-F5D5-4946-B318-326C2DDC0656}"/>
                </a:ext>
              </a:extLst>
            </p:cNvPr>
            <p:cNvSpPr txBox="1"/>
            <p:nvPr/>
          </p:nvSpPr>
          <p:spPr>
            <a:xfrm>
              <a:off x="6084746" y="4103598"/>
              <a:ext cx="1367682" cy="153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2025                                                           2036     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C6C518B4-3C47-432C-B78F-4FCABED3F77B}"/>
              </a:ext>
            </a:extLst>
          </p:cNvPr>
          <p:cNvGrpSpPr/>
          <p:nvPr/>
        </p:nvGrpSpPr>
        <p:grpSpPr>
          <a:xfrm>
            <a:off x="5888467" y="4127094"/>
            <a:ext cx="1415772" cy="288683"/>
            <a:chOff x="5888467" y="4537414"/>
            <a:chExt cx="1415772" cy="28868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CE143783-BAC5-4A6F-984E-95DB2B693B73}"/>
                </a:ext>
              </a:extLst>
            </p:cNvPr>
            <p:cNvSpPr txBox="1"/>
            <p:nvPr/>
          </p:nvSpPr>
          <p:spPr>
            <a:xfrm>
              <a:off x="5888467" y="4537414"/>
              <a:ext cx="141577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млн чел                      3,6 млн чел</a:t>
              </a:r>
            </a:p>
          </p:txBody>
        </p:sp>
        <p:cxnSp>
          <p:nvCxnSpPr>
            <p:cNvPr id="51" name="Прямая со стрелкой 50">
              <a:extLst>
                <a:ext uri="{FF2B5EF4-FFF2-40B4-BE49-F238E27FC236}">
                  <a16:creationId xmlns:a16="http://schemas.microsoft.com/office/drawing/2014/main" xmlns="" id="{8A2A8367-9938-4B3E-91FA-F134BD92F3B7}"/>
                </a:ext>
              </a:extLst>
            </p:cNvPr>
            <p:cNvCxnSpPr>
              <a:cxnSpLocks/>
            </p:cNvCxnSpPr>
            <p:nvPr/>
          </p:nvCxnSpPr>
          <p:spPr>
            <a:xfrm>
              <a:off x="6462665" y="4639278"/>
              <a:ext cx="238459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52B52A1E-922D-4534-9131-0EEC5EE041F2}"/>
                </a:ext>
              </a:extLst>
            </p:cNvPr>
            <p:cNvSpPr txBox="1"/>
            <p:nvPr/>
          </p:nvSpPr>
          <p:spPr>
            <a:xfrm>
              <a:off x="6006968" y="4672209"/>
              <a:ext cx="1266693" cy="153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2025                                                     2036     </a:t>
              </a: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xmlns="" id="{836DC287-8CC8-4D6D-A5AD-A000CE5650F1}"/>
              </a:ext>
            </a:extLst>
          </p:cNvPr>
          <p:cNvGrpSpPr/>
          <p:nvPr/>
        </p:nvGrpSpPr>
        <p:grpSpPr>
          <a:xfrm>
            <a:off x="7386992" y="4133406"/>
            <a:ext cx="1327608" cy="279446"/>
            <a:chOff x="5888467" y="4537414"/>
            <a:chExt cx="1327608" cy="27944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47BEC350-FB11-4978-AD48-781DA92E6D3C}"/>
                </a:ext>
              </a:extLst>
            </p:cNvPr>
            <p:cNvSpPr txBox="1"/>
            <p:nvPr/>
          </p:nvSpPr>
          <p:spPr>
            <a:xfrm>
              <a:off x="5888467" y="4537414"/>
              <a:ext cx="132760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 ночевки                     8 ночевок</a:t>
              </a:r>
            </a:p>
          </p:txBody>
        </p:sp>
        <p:cxnSp>
          <p:nvCxnSpPr>
            <p:cNvPr id="56" name="Прямая со стрелкой 55">
              <a:extLst>
                <a:ext uri="{FF2B5EF4-FFF2-40B4-BE49-F238E27FC236}">
                  <a16:creationId xmlns:a16="http://schemas.microsoft.com/office/drawing/2014/main" xmlns="" id="{8061D63B-4969-45A3-96CA-A7312587A2A7}"/>
                </a:ext>
              </a:extLst>
            </p:cNvPr>
            <p:cNvCxnSpPr>
              <a:cxnSpLocks/>
            </p:cNvCxnSpPr>
            <p:nvPr/>
          </p:nvCxnSpPr>
          <p:spPr>
            <a:xfrm>
              <a:off x="6462665" y="4639278"/>
              <a:ext cx="238459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61D922E6-38B4-4E08-8D9D-1A3A5914DF29}"/>
                </a:ext>
              </a:extLst>
            </p:cNvPr>
            <p:cNvSpPr txBox="1"/>
            <p:nvPr/>
          </p:nvSpPr>
          <p:spPr>
            <a:xfrm>
              <a:off x="6002943" y="4662972"/>
              <a:ext cx="1208985" cy="153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2025                                               2036     </a:t>
              </a:r>
            </a:p>
          </p:txBody>
        </p:sp>
      </p:grpSp>
      <p:sp>
        <p:nvSpPr>
          <p:cNvPr id="62" name="Shape 1">
            <a:extLst>
              <a:ext uri="{FF2B5EF4-FFF2-40B4-BE49-F238E27FC236}">
                <a16:creationId xmlns:a16="http://schemas.microsoft.com/office/drawing/2014/main" xmlns="" id="{7878561E-FC97-402E-9DCD-63675FEDACBE}"/>
              </a:ext>
            </a:extLst>
          </p:cNvPr>
          <p:cNvSpPr/>
          <p:nvPr/>
        </p:nvSpPr>
        <p:spPr>
          <a:xfrm>
            <a:off x="342900" y="190797"/>
            <a:ext cx="292894" cy="207169"/>
          </a:xfrm>
          <a:prstGeom prst="roundRect">
            <a:avLst>
              <a:gd name="adj" fmla="val 50000"/>
            </a:avLst>
          </a:prstGeom>
          <a:solidFill>
            <a:srgbClr val="160985"/>
          </a:solidFill>
          <a:ln/>
        </p:spPr>
      </p:sp>
      <p:sp>
        <p:nvSpPr>
          <p:cNvPr id="63" name="Text 2">
            <a:extLst>
              <a:ext uri="{FF2B5EF4-FFF2-40B4-BE49-F238E27FC236}">
                <a16:creationId xmlns:a16="http://schemas.microsoft.com/office/drawing/2014/main" xmlns="" id="{7493DD10-C400-4E4A-A8C8-5E316E07CC94}"/>
              </a:ext>
            </a:extLst>
          </p:cNvPr>
          <p:cNvSpPr/>
          <p:nvPr/>
        </p:nvSpPr>
        <p:spPr>
          <a:xfrm>
            <a:off x="342900" y="176787"/>
            <a:ext cx="292894" cy="207169"/>
          </a:xfrm>
          <a:prstGeom prst="rect">
            <a:avLst/>
          </a:prstGeom>
          <a:noFill/>
          <a:ln/>
        </p:spPr>
        <p:txBody>
          <a:bodyPr wrap="none" lIns="57150" tIns="42863" rIns="57150" bIns="42863" rtlCol="0" anchor="t"/>
          <a:lstStyle/>
          <a:p>
            <a:pPr marL="0" indent="0" algn="l" latinLnBrk="0">
              <a:buNone/>
            </a:pP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02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89" y="2048"/>
            <a:ext cx="9144000" cy="5143500"/>
          </a:xfrm>
          <a:prstGeom prst="rect">
            <a:avLst/>
          </a:prstGeom>
          <a:solidFill>
            <a:srgbClr val="FBFAF7"/>
          </a:solidFill>
          <a:ln/>
        </p:spPr>
      </p:sp>
      <p:pic>
        <p:nvPicPr>
          <p:cNvPr id="3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818263"/>
            <a:ext cx="2857500" cy="3831716"/>
          </a:xfrm>
          <a:prstGeom prst="rect">
            <a:avLst/>
          </a:prstGeom>
        </p:spPr>
      </p:pic>
      <p:sp>
        <p:nvSpPr>
          <p:cNvPr id="5" name="Text 3"/>
          <p:cNvSpPr/>
          <p:nvPr/>
        </p:nvSpPr>
        <p:spPr>
          <a:xfrm>
            <a:off x="378619" y="378513"/>
            <a:ext cx="4407694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200" b="1" kern="0" spc="-64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Легализация и </a:t>
            </a:r>
            <a:r>
              <a:rPr lang="ru-RU" sz="2200" b="1" kern="0" spc="-64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развитие</a:t>
            </a:r>
            <a:r>
              <a:rPr lang="en-US" sz="2200" b="1" kern="0" spc="-64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рынка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71500" y="1097182"/>
            <a:ext cx="2451735" cy="1535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buNone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ТЕКУЩЕЕ СОСТОЯНИЕ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71500" y="1410078"/>
            <a:ext cx="2543175" cy="635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600" kern="0" spc="-292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60%</a:t>
            </a:r>
            <a:endParaRPr lang="en-U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71500" y="2378253"/>
            <a:ext cx="2471023" cy="5929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547"/>
              </a:lnSpc>
              <a:buNone/>
            </a:pP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туристских услуг сегодня оказываются вне правового поля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657475" y="4126132"/>
            <a:ext cx="314325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 latinLnBrk="0">
              <a:buNone/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371850" y="840007"/>
            <a:ext cx="1785938" cy="1785938"/>
          </a:xfrm>
          <a:prstGeom prst="roundRect">
            <a:avLst>
              <a:gd name="adj" fmla="val 8230"/>
            </a:avLst>
          </a:prstGeom>
          <a:solidFill>
            <a:srgbClr val="EFEDE8"/>
          </a:solidFill>
          <a:ln/>
        </p:spPr>
      </p:sp>
      <p:sp>
        <p:nvSpPr>
          <p:cNvPr id="14" name="Shape 12"/>
          <p:cNvSpPr/>
          <p:nvPr/>
        </p:nvSpPr>
        <p:spPr>
          <a:xfrm>
            <a:off x="3500362" y="1005356"/>
            <a:ext cx="700088" cy="172880"/>
          </a:xfrm>
          <a:prstGeom prst="roundRect">
            <a:avLst>
              <a:gd name="adj" fmla="val 50000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15" name="Text 13"/>
          <p:cNvSpPr/>
          <p:nvPr/>
        </p:nvSpPr>
        <p:spPr>
          <a:xfrm>
            <a:off x="3515730" y="997672"/>
            <a:ext cx="592931" cy="164306"/>
          </a:xfrm>
          <a:prstGeom prst="rect">
            <a:avLst/>
          </a:prstGeom>
          <a:noFill/>
          <a:ln/>
        </p:spPr>
        <p:txBody>
          <a:bodyPr wrap="none" lIns="42863" tIns="28575" rIns="42863" bIns="28575" rtlCol="0" anchor="t"/>
          <a:lstStyle/>
          <a:p>
            <a:pPr marL="0" indent="0" algn="l" latinLnBrk="0">
              <a:buNone/>
            </a:pPr>
            <a:r>
              <a:rPr lang="en-US" sz="900" b="1" kern="0" spc="34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2026 ГОД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808749" y="1026247"/>
            <a:ext cx="92869" cy="107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dirty="0">
                <a:solidFill>
                  <a:srgbClr val="85858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01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515730" y="1723982"/>
            <a:ext cx="1535906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200" kern="0" spc="-108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200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515730" y="2176391"/>
            <a:ext cx="1580912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024"/>
              </a:lnSpc>
              <a:buNone/>
            </a:pPr>
            <a:r>
              <a:rPr lang="en-US" sz="9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объектов — план по легализации </a:t>
            </a:r>
            <a:r>
              <a:rPr lang="en-US" sz="9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гостевых</a:t>
            </a:r>
            <a:r>
              <a:rPr lang="en-US" sz="9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домов</a:t>
            </a:r>
            <a:endParaRPr lang="ru-RU" sz="900" dirty="0">
              <a:solidFill>
                <a:srgbClr val="4A4A4A"/>
              </a:solidFill>
              <a:latin typeface="Arial" panose="020B0604020202020204" pitchFamily="34" charset="0"/>
              <a:ea typeface="Inter" pitchFamily="34" charset="-122"/>
              <a:cs typeface="Arial" panose="020B0604020202020204" pitchFamily="34" charset="0"/>
            </a:endParaRPr>
          </a:p>
          <a:p>
            <a:pPr marL="0" indent="0" algn="l" latinLnBrk="0">
              <a:lnSpc>
                <a:spcPts val="1024"/>
              </a:lnSpc>
              <a:buNone/>
            </a:pPr>
            <a:r>
              <a:rPr lang="ru-RU" sz="900" dirty="0">
                <a:solidFill>
                  <a:srgbClr val="4A4A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2026 год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214938" y="840007"/>
            <a:ext cx="1778793" cy="1785938"/>
          </a:xfrm>
          <a:prstGeom prst="roundRect">
            <a:avLst>
              <a:gd name="adj" fmla="val 8230"/>
            </a:avLst>
          </a:prstGeom>
          <a:solidFill>
            <a:srgbClr val="EFEDE8"/>
          </a:solidFill>
          <a:ln/>
        </p:spPr>
      </p:sp>
      <p:sp>
        <p:nvSpPr>
          <p:cNvPr id="20" name="Shape 18"/>
          <p:cNvSpPr/>
          <p:nvPr/>
        </p:nvSpPr>
        <p:spPr>
          <a:xfrm>
            <a:off x="5386388" y="1011457"/>
            <a:ext cx="600075" cy="164306"/>
          </a:xfrm>
          <a:prstGeom prst="roundRect">
            <a:avLst>
              <a:gd name="adj" fmla="val 50000"/>
            </a:avLst>
          </a:prstGeom>
          <a:solidFill>
            <a:srgbClr val="000000">
              <a:alpha val="6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6644693" y="1026247"/>
            <a:ext cx="107156" cy="107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dirty="0">
                <a:solidFill>
                  <a:srgbClr val="85858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02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358818" y="1693246"/>
            <a:ext cx="1535906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200" kern="0" spc="-108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40%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358818" y="2176391"/>
            <a:ext cx="1580912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024"/>
              </a:lnSpc>
              <a:buNone/>
            </a:pPr>
            <a:r>
              <a:rPr lang="en-US" sz="9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целевой показатель серого рынка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7065169" y="840007"/>
            <a:ext cx="1800225" cy="1785938"/>
          </a:xfrm>
          <a:prstGeom prst="roundRect">
            <a:avLst>
              <a:gd name="adj" fmla="val 8230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26" name="Shape 24"/>
          <p:cNvSpPr/>
          <p:nvPr/>
        </p:nvSpPr>
        <p:spPr>
          <a:xfrm>
            <a:off x="7162945" y="1005356"/>
            <a:ext cx="760437" cy="164306"/>
          </a:xfrm>
          <a:prstGeom prst="roundRect">
            <a:avLst>
              <a:gd name="adj" fmla="val 50000"/>
            </a:avLst>
          </a:prstGeom>
          <a:solidFill>
            <a:srgbClr val="ED7D31"/>
          </a:solidFill>
          <a:ln/>
        </p:spPr>
      </p:sp>
      <p:sp>
        <p:nvSpPr>
          <p:cNvPr id="27" name="Text 25"/>
          <p:cNvSpPr/>
          <p:nvPr/>
        </p:nvSpPr>
        <p:spPr>
          <a:xfrm>
            <a:off x="7192619" y="997672"/>
            <a:ext cx="678998" cy="172880"/>
          </a:xfrm>
          <a:prstGeom prst="rect">
            <a:avLst/>
          </a:prstGeom>
          <a:noFill/>
          <a:ln/>
        </p:spPr>
        <p:txBody>
          <a:bodyPr wrap="none" lIns="42863" tIns="28575" rIns="42863" bIns="28575" rtlCol="0" anchor="t"/>
          <a:lstStyle/>
          <a:p>
            <a:pPr marL="0" indent="0" algn="l" latinLnBrk="0">
              <a:buNone/>
            </a:pPr>
            <a:r>
              <a:rPr lang="en-US" sz="900" b="1" kern="0" spc="34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203</a:t>
            </a:r>
            <a:r>
              <a:rPr lang="ru-RU" sz="900" b="1" kern="0" spc="34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6</a:t>
            </a:r>
            <a:r>
              <a:rPr lang="en-US" sz="900" b="1" kern="0" spc="34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ГОД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494924" y="1026247"/>
            <a:ext cx="107156" cy="107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03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7137611" y="1676328"/>
            <a:ext cx="1535906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200" kern="0" spc="-108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10%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209049" y="2176391"/>
            <a:ext cx="1580912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024"/>
              </a:lnSpc>
              <a:buNone/>
            </a:pP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финальный целевой ориентир легализации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12"/>
          <p:cNvSpPr/>
          <p:nvPr/>
        </p:nvSpPr>
        <p:spPr>
          <a:xfrm>
            <a:off x="5338466" y="997672"/>
            <a:ext cx="700088" cy="172880"/>
          </a:xfrm>
          <a:prstGeom prst="roundRect">
            <a:avLst>
              <a:gd name="adj" fmla="val 50000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21" name="Text 19"/>
          <p:cNvSpPr/>
          <p:nvPr/>
        </p:nvSpPr>
        <p:spPr>
          <a:xfrm>
            <a:off x="5358818" y="997672"/>
            <a:ext cx="600075" cy="164306"/>
          </a:xfrm>
          <a:prstGeom prst="rect">
            <a:avLst/>
          </a:prstGeom>
          <a:noFill/>
          <a:ln/>
        </p:spPr>
        <p:txBody>
          <a:bodyPr wrap="none" lIns="42863" tIns="28575" rIns="42863" bIns="28575" rtlCol="0" anchor="t"/>
          <a:lstStyle/>
          <a:p>
            <a:pPr marL="0" indent="0" algn="l" latinLnBrk="0">
              <a:buNone/>
            </a:pPr>
            <a:r>
              <a:rPr lang="en-US" sz="900" b="1" kern="0" spc="34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2030 ГОД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2"/>
          <p:cNvSpPr/>
          <p:nvPr/>
        </p:nvSpPr>
        <p:spPr>
          <a:xfrm>
            <a:off x="3378994" y="2785601"/>
            <a:ext cx="2686050" cy="892969"/>
          </a:xfrm>
          <a:prstGeom prst="roundRect">
            <a:avLst>
              <a:gd name="adj" fmla="val 16000"/>
            </a:avLst>
          </a:prstGeom>
          <a:solidFill>
            <a:srgbClr val="EFEDE8"/>
          </a:solidFill>
          <a:ln/>
        </p:spPr>
      </p:sp>
      <p:sp>
        <p:nvSpPr>
          <p:cNvPr id="37" name="Text 13"/>
          <p:cNvSpPr/>
          <p:nvPr/>
        </p:nvSpPr>
        <p:spPr>
          <a:xfrm>
            <a:off x="3536157" y="2892616"/>
            <a:ext cx="428625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kern="0" spc="31" dirty="0">
                <a:solidFill>
                  <a:srgbClr val="85858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01 / ФОНД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14"/>
          <p:cNvSpPr/>
          <p:nvPr/>
        </p:nvSpPr>
        <p:spPr>
          <a:xfrm>
            <a:off x="4786313" y="2892616"/>
            <a:ext cx="1121569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kern="0" spc="-2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480 тыс. кв. м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5"/>
          <p:cNvSpPr/>
          <p:nvPr/>
        </p:nvSpPr>
        <p:spPr>
          <a:xfrm>
            <a:off x="3536157" y="3288871"/>
            <a:ext cx="2371725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Площадь номерного фонда </a:t>
            </a:r>
            <a:r>
              <a:rPr lang="en-US" sz="10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вырастет</a:t>
            </a:r>
            <a:r>
              <a:rPr lang="en-US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en-US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 330 тыс. кв. м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6"/>
          <p:cNvSpPr/>
          <p:nvPr/>
        </p:nvSpPr>
        <p:spPr>
          <a:xfrm>
            <a:off x="6179344" y="2785601"/>
            <a:ext cx="2686050" cy="892969"/>
          </a:xfrm>
          <a:prstGeom prst="roundRect">
            <a:avLst>
              <a:gd name="adj" fmla="val 16000"/>
            </a:avLst>
          </a:prstGeom>
          <a:solidFill>
            <a:srgbClr val="EFEDE8"/>
          </a:solidFill>
          <a:ln/>
        </p:spPr>
      </p:sp>
      <p:sp>
        <p:nvSpPr>
          <p:cNvPr id="41" name="Text 17"/>
          <p:cNvSpPr/>
          <p:nvPr/>
        </p:nvSpPr>
        <p:spPr>
          <a:xfrm>
            <a:off x="6336507" y="2892616"/>
            <a:ext cx="614363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kern="0" spc="31" dirty="0">
                <a:solidFill>
                  <a:srgbClr val="85858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02 / ОБЪЕКТЫ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18"/>
          <p:cNvSpPr/>
          <p:nvPr/>
        </p:nvSpPr>
        <p:spPr>
          <a:xfrm>
            <a:off x="7938933" y="2892616"/>
            <a:ext cx="55721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kern="0" spc="-27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до</a:t>
            </a:r>
            <a:r>
              <a:rPr lang="en-US" sz="1400" b="1" kern="0" spc="-2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800</a:t>
            </a:r>
            <a:r>
              <a:rPr lang="ru-RU" sz="1400" b="1" kern="0" spc="-2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400" b="1" kern="0" spc="-27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ед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9"/>
          <p:cNvSpPr/>
          <p:nvPr/>
        </p:nvSpPr>
        <p:spPr>
          <a:xfrm>
            <a:off x="6336507" y="3288871"/>
            <a:ext cx="2371725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Количество </a:t>
            </a:r>
            <a:r>
              <a:rPr lang="en-US" sz="10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классифицированных</a:t>
            </a:r>
            <a:r>
              <a:rPr lang="en-US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en-US" sz="10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средств</a:t>
            </a:r>
            <a:r>
              <a:rPr lang="en-US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размещения</a:t>
            </a:r>
            <a:r>
              <a:rPr lang="ru-RU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(2026-660 объектов)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20"/>
          <p:cNvSpPr/>
          <p:nvPr/>
        </p:nvSpPr>
        <p:spPr>
          <a:xfrm>
            <a:off x="3378994" y="3757009"/>
            <a:ext cx="2686050" cy="892969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>
            <a:solidFill>
              <a:srgbClr val="ED7D31"/>
            </a:solidFill>
          </a:ln>
        </p:spPr>
      </p:sp>
      <p:sp>
        <p:nvSpPr>
          <p:cNvPr id="45" name="Text 21"/>
          <p:cNvSpPr/>
          <p:nvPr/>
        </p:nvSpPr>
        <p:spPr>
          <a:xfrm>
            <a:off x="3536157" y="3899884"/>
            <a:ext cx="557213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kern="0" spc="3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03 / БАЛАНС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22"/>
          <p:cNvSpPr/>
          <p:nvPr/>
        </p:nvSpPr>
        <p:spPr>
          <a:xfrm>
            <a:off x="4950619" y="3899884"/>
            <a:ext cx="95726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kern="0" spc="-2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80% → 60%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23"/>
          <p:cNvSpPr/>
          <p:nvPr/>
        </p:nvSpPr>
        <p:spPr>
          <a:xfrm>
            <a:off x="3536157" y="4331999"/>
            <a:ext cx="2371725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Снижение доли турпотока в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трёх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ключевых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районах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Shape 24"/>
          <p:cNvSpPr/>
          <p:nvPr/>
        </p:nvSpPr>
        <p:spPr>
          <a:xfrm>
            <a:off x="6179344" y="3792869"/>
            <a:ext cx="2686050" cy="892969"/>
          </a:xfrm>
          <a:prstGeom prst="roundRect">
            <a:avLst>
              <a:gd name="adj" fmla="val 16000"/>
            </a:avLst>
          </a:prstGeom>
          <a:solidFill>
            <a:srgbClr val="EFEDE8"/>
          </a:solidFill>
          <a:ln/>
        </p:spPr>
      </p:sp>
      <p:sp>
        <p:nvSpPr>
          <p:cNvPr id="49" name="Text 25"/>
          <p:cNvSpPr/>
          <p:nvPr/>
        </p:nvSpPr>
        <p:spPr>
          <a:xfrm>
            <a:off x="6336507" y="3899884"/>
            <a:ext cx="471488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kern="0" spc="31" dirty="0">
                <a:solidFill>
                  <a:srgbClr val="85858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04 / ОХВАТ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26"/>
          <p:cNvSpPr/>
          <p:nvPr/>
        </p:nvSpPr>
        <p:spPr>
          <a:xfrm>
            <a:off x="7699413" y="3899884"/>
            <a:ext cx="54292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kern="0" spc="-2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8</a:t>
            </a:r>
            <a:r>
              <a:rPr lang="ru-RU" sz="1400" b="1" kern="0" spc="-2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400" b="1" kern="0" spc="-27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ед</a:t>
            </a:r>
            <a:r>
              <a:rPr lang="en-US" sz="1400" b="1" kern="0" spc="-2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→ 20</a:t>
            </a:r>
            <a:r>
              <a:rPr lang="ru-RU" sz="1400" b="1" kern="0" spc="-2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400" b="1" kern="0" spc="-27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ед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27"/>
          <p:cNvSpPr/>
          <p:nvPr/>
        </p:nvSpPr>
        <p:spPr>
          <a:xfrm>
            <a:off x="6336507" y="4296139"/>
            <a:ext cx="2371725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Рост числа </a:t>
            </a:r>
            <a:r>
              <a:rPr lang="en-US" sz="10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муниципалитетов</a:t>
            </a:r>
            <a:r>
              <a:rPr lang="en-US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en-US" sz="10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со</a:t>
            </a:r>
            <a:r>
              <a:rPr lang="en-US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специализацией</a:t>
            </a:r>
            <a:r>
              <a:rPr lang="ru-RU" sz="10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на туризме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2"/>
          <p:cNvSpPr/>
          <p:nvPr/>
        </p:nvSpPr>
        <p:spPr>
          <a:xfrm>
            <a:off x="731316" y="221839"/>
            <a:ext cx="1743075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50" b="1" kern="0" spc="3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СЕРВИСА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hape 1">
            <a:extLst>
              <a:ext uri="{FF2B5EF4-FFF2-40B4-BE49-F238E27FC236}">
                <a16:creationId xmlns:a16="http://schemas.microsoft.com/office/drawing/2014/main" xmlns="" id="{8D9FA33A-7ACE-4FB8-ADB3-60DC29000501}"/>
              </a:ext>
            </a:extLst>
          </p:cNvPr>
          <p:cNvSpPr/>
          <p:nvPr/>
        </p:nvSpPr>
        <p:spPr>
          <a:xfrm>
            <a:off x="342900" y="190797"/>
            <a:ext cx="292894" cy="207169"/>
          </a:xfrm>
          <a:prstGeom prst="roundRect">
            <a:avLst>
              <a:gd name="adj" fmla="val 50000"/>
            </a:avLst>
          </a:prstGeom>
          <a:solidFill>
            <a:srgbClr val="160985"/>
          </a:solidFill>
          <a:ln/>
        </p:spPr>
      </p:sp>
      <p:sp>
        <p:nvSpPr>
          <p:cNvPr id="55" name="Text 2">
            <a:extLst>
              <a:ext uri="{FF2B5EF4-FFF2-40B4-BE49-F238E27FC236}">
                <a16:creationId xmlns:a16="http://schemas.microsoft.com/office/drawing/2014/main" xmlns="" id="{11A69B2D-F723-47A9-A4C1-FF3C04AAAE61}"/>
              </a:ext>
            </a:extLst>
          </p:cNvPr>
          <p:cNvSpPr/>
          <p:nvPr/>
        </p:nvSpPr>
        <p:spPr>
          <a:xfrm>
            <a:off x="342900" y="176787"/>
            <a:ext cx="292894" cy="207169"/>
          </a:xfrm>
          <a:prstGeom prst="rect">
            <a:avLst/>
          </a:prstGeom>
          <a:noFill/>
          <a:ln/>
        </p:spPr>
        <p:txBody>
          <a:bodyPr wrap="none" lIns="57150" tIns="42863" rIns="57150" bIns="42863" rtlCol="0" anchor="t"/>
          <a:lstStyle/>
          <a:p>
            <a:pPr marL="0" indent="0" algn="l" latinLnBrk="0">
              <a:buNone/>
            </a:pP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03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2">
            <a:extLst>
              <a:ext uri="{FF2B5EF4-FFF2-40B4-BE49-F238E27FC236}">
                <a16:creationId xmlns:a16="http://schemas.microsoft.com/office/drawing/2014/main" xmlns="" id="{767F7110-28C9-4BFD-8560-3DC544FD158E}"/>
              </a:ext>
            </a:extLst>
          </p:cNvPr>
          <p:cNvSpPr/>
          <p:nvPr/>
        </p:nvSpPr>
        <p:spPr>
          <a:xfrm>
            <a:off x="369795" y="4739477"/>
            <a:ext cx="1743075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200" b="1" kern="0" spc="3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Качественный рост инфраструктуры туризма.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2900" y="342900"/>
            <a:ext cx="8601075" cy="171450"/>
          </a:xfrm>
          <a:prstGeom prst="rect">
            <a:avLst/>
          </a:prstGeom>
          <a:ln/>
        </p:spPr>
      </p:sp>
      <p:sp>
        <p:nvSpPr>
          <p:cNvPr id="4" name="Text 2"/>
          <p:cNvSpPr/>
          <p:nvPr/>
        </p:nvSpPr>
        <p:spPr>
          <a:xfrm>
            <a:off x="342900" y="488395"/>
            <a:ext cx="1671638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200" b="1" kern="0" spc="31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ЦЕНТРАЛЬНАЯ ЭКОЛОГИЧЕСКАЯ ЗОНА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42900" y="985838"/>
            <a:ext cx="4456271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2599"/>
              </a:lnSpc>
              <a:buNone/>
            </a:pPr>
            <a:r>
              <a:rPr lang="en-US" sz="2200" b="1" kern="0" spc="-74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Организованный </a:t>
            </a:r>
            <a:r>
              <a:rPr lang="en-US" sz="2200" b="1" kern="0" spc="-74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туризм</a:t>
            </a:r>
            <a:r>
              <a:rPr lang="en-US" sz="2200" b="1" kern="0" spc="-74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2200" b="1" kern="0" spc="-74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2200" b="1" kern="0" spc="-74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en-US" sz="2200" b="1" kern="0" spc="-74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и </a:t>
            </a:r>
            <a:r>
              <a:rPr lang="ru-RU" sz="2200" b="1" kern="0" spc="-74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антропогенная нагрузка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42900" y="1814513"/>
            <a:ext cx="4372689" cy="364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418"/>
              </a:lnSpc>
              <a:buNone/>
            </a:pPr>
            <a:r>
              <a:rPr lang="en-US" sz="12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 Центральной экологической зоне развитие инфраструктуры привязано к </a:t>
            </a:r>
            <a:r>
              <a:rPr lang="ru-RU" sz="12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нормативу по антропогенной нагрузке</a:t>
            </a:r>
            <a:r>
              <a:rPr lang="en-US" sz="12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ea typeface="Inter" pitchFamily="34" charset="-122"/>
              <a:cs typeface="Arial" panose="020B0604020202020204" pitchFamily="34" charset="0"/>
            </a:endParaRPr>
          </a:p>
          <a:p>
            <a:pPr marL="0" indent="0" algn="l" latinLnBrk="0">
              <a:lnSpc>
                <a:spcPts val="1418"/>
              </a:lnSpc>
              <a:buNone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 latinLnBrk="0">
              <a:lnSpc>
                <a:spcPts val="1418"/>
              </a:lnSpc>
              <a:buNone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418"/>
              </a:lnSpc>
            </a:pPr>
            <a:r>
              <a:rPr lang="ru-RU" sz="1200" u="sng" dirty="0">
                <a:latin typeface="Arial" panose="020B0604020202020204" pitchFamily="34" charset="0"/>
                <a:cs typeface="Arial" panose="020B0604020202020204" pitchFamily="34" charset="0"/>
              </a:rPr>
              <a:t>Следующий этап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: изменение правил организации туризма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 отдыха в центральной экологической зоне Байкальской природной территории 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42900" y="3745564"/>
            <a:ext cx="4314825" cy="878682"/>
          </a:xfrm>
          <a:prstGeom prst="roundRect">
            <a:avLst>
              <a:gd name="adj" fmla="val 15385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12" name="Text 10"/>
          <p:cNvSpPr/>
          <p:nvPr/>
        </p:nvSpPr>
        <p:spPr>
          <a:xfrm>
            <a:off x="542925" y="3847958"/>
            <a:ext cx="2250281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50" kern="0" spc="29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ЦЕЛЕВАЯ ДОЛЯ ОРГАНИЗОВАННЫХ ТУРИСТОВ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2925" y="4014764"/>
            <a:ext cx="2250281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600" kern="0" spc="-122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40% → 60%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107656" y="3988451"/>
            <a:ext cx="3429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 latinLnBrk="0">
              <a:buNone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906" y="964405"/>
            <a:ext cx="4059879" cy="2752584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4964906" y="3745564"/>
            <a:ext cx="4064794" cy="878681"/>
          </a:xfrm>
          <a:prstGeom prst="roundRect">
            <a:avLst>
              <a:gd name="adj" fmla="val 16260"/>
            </a:avLst>
          </a:prstGeom>
          <a:solidFill>
            <a:schemeClr val="accent2"/>
          </a:solidFill>
          <a:ln>
            <a:solidFill>
              <a:srgbClr val="ED7D31"/>
            </a:solidFill>
          </a:ln>
        </p:spPr>
      </p:sp>
      <p:sp>
        <p:nvSpPr>
          <p:cNvPr id="18" name="Text 15"/>
          <p:cNvSpPr/>
          <p:nvPr/>
        </p:nvSpPr>
        <p:spPr>
          <a:xfrm>
            <a:off x="5164931" y="3850339"/>
            <a:ext cx="3664744" cy="107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50" b="1" kern="0" spc="34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СТРАТЕГИЧЕСКАЯ ЗАДАЧА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5164931" y="4090845"/>
            <a:ext cx="3729038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463"/>
              </a:lnSpc>
              <a:buNone/>
            </a:pPr>
            <a:r>
              <a:rPr lang="en-US" sz="1200" kern="0" spc="-22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Переход от дикого туризма к </a:t>
            </a:r>
            <a:r>
              <a:rPr lang="en-US" sz="1200" kern="0" spc="-22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организованному</a:t>
            </a:r>
            <a:r>
              <a:rPr lang="en-US" sz="1200" kern="0" spc="-22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200" kern="0" spc="-22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1200" kern="0" spc="-22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en-US" sz="1200" kern="0" spc="-22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без</a:t>
            </a:r>
            <a:r>
              <a:rPr lang="en-US" sz="1200" kern="0" spc="-22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увеличения предельной нагрузки.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xmlns="" id="{23F90047-8F18-4BEC-94FF-AAC05216F935}"/>
              </a:ext>
            </a:extLst>
          </p:cNvPr>
          <p:cNvSpPr/>
          <p:nvPr/>
        </p:nvSpPr>
        <p:spPr>
          <a:xfrm>
            <a:off x="342900" y="190797"/>
            <a:ext cx="292894" cy="207169"/>
          </a:xfrm>
          <a:prstGeom prst="roundRect">
            <a:avLst>
              <a:gd name="adj" fmla="val 50000"/>
            </a:avLst>
          </a:prstGeom>
          <a:solidFill>
            <a:srgbClr val="160985"/>
          </a:solidFill>
          <a:ln/>
        </p:spPr>
      </p:sp>
      <p:sp>
        <p:nvSpPr>
          <p:cNvPr id="24" name="Text 2">
            <a:extLst>
              <a:ext uri="{FF2B5EF4-FFF2-40B4-BE49-F238E27FC236}">
                <a16:creationId xmlns:a16="http://schemas.microsoft.com/office/drawing/2014/main" xmlns="" id="{2FDF2329-984F-4D24-80FA-B86907EDF84C}"/>
              </a:ext>
            </a:extLst>
          </p:cNvPr>
          <p:cNvSpPr/>
          <p:nvPr/>
        </p:nvSpPr>
        <p:spPr>
          <a:xfrm>
            <a:off x="342900" y="176787"/>
            <a:ext cx="292894" cy="207169"/>
          </a:xfrm>
          <a:prstGeom prst="rect">
            <a:avLst/>
          </a:prstGeom>
          <a:noFill/>
          <a:ln/>
        </p:spPr>
        <p:txBody>
          <a:bodyPr wrap="none" lIns="57150" tIns="42863" rIns="57150" bIns="42863" rtlCol="0" anchor="t"/>
          <a:lstStyle/>
          <a:p>
            <a:pPr marL="0" indent="0" algn="l" latinLnBrk="0">
              <a:buNone/>
            </a:pP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04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">
            <a:extLst>
              <a:ext uri="{FF2B5EF4-FFF2-40B4-BE49-F238E27FC236}">
                <a16:creationId xmlns:a16="http://schemas.microsoft.com/office/drawing/2014/main" xmlns="" id="{06593834-9D1D-4484-B501-78646F11FBB8}"/>
              </a:ext>
            </a:extLst>
          </p:cNvPr>
          <p:cNvSpPr/>
          <p:nvPr/>
        </p:nvSpPr>
        <p:spPr>
          <a:xfrm>
            <a:off x="731316" y="221839"/>
            <a:ext cx="1743075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50" b="1" kern="0" spc="3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УСТОЙЧИВОЕ РАЗВИТИЕ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xmlns="" id="{13064F73-7B07-4975-9745-3338BC77F401}"/>
              </a:ext>
            </a:extLst>
          </p:cNvPr>
          <p:cNvSpPr/>
          <p:nvPr/>
        </p:nvSpPr>
        <p:spPr>
          <a:xfrm>
            <a:off x="369795" y="4739477"/>
            <a:ext cx="1743075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200" b="1" kern="0" spc="3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Фокус на устойчивый туризм-ответственное отношение к природной территории.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580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/>
          <p:nvPr/>
        </p:nvSpPr>
        <p:spPr>
          <a:xfrm>
            <a:off x="353266" y="430196"/>
            <a:ext cx="3686175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2200" b="1" kern="0" spc="-4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Повышение устойчивости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4"/>
          <p:cNvSpPr/>
          <p:nvPr/>
        </p:nvSpPr>
        <p:spPr>
          <a:xfrm>
            <a:off x="196744" y="891235"/>
            <a:ext cx="5572125" cy="507206"/>
          </a:xfrm>
          <a:prstGeom prst="roundRect">
            <a:avLst>
              <a:gd name="adj" fmla="val 19718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22" name="Text 15"/>
          <p:cNvSpPr/>
          <p:nvPr/>
        </p:nvSpPr>
        <p:spPr>
          <a:xfrm>
            <a:off x="325332" y="991248"/>
            <a:ext cx="117157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«</a:t>
            </a:r>
            <a:r>
              <a:rPr lang="en-US" sz="1100" b="1" kern="0" spc="-17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Центральная</a:t>
            </a:r>
            <a:r>
              <a:rPr lang="en-US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100" b="1" kern="0" spc="-17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иркутская</a:t>
            </a:r>
            <a:r>
              <a:rPr lang="ru-RU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»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6"/>
          <p:cNvSpPr/>
          <p:nvPr/>
        </p:nvSpPr>
        <p:spPr>
          <a:xfrm>
            <a:off x="5561700" y="1005535"/>
            <a:ext cx="78581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01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8"/>
          <p:cNvSpPr/>
          <p:nvPr/>
        </p:nvSpPr>
        <p:spPr>
          <a:xfrm>
            <a:off x="325332" y="1169841"/>
            <a:ext cx="607219" cy="128588"/>
          </a:xfrm>
          <a:prstGeom prst="rect">
            <a:avLst/>
          </a:prstGeom>
          <a:noFill/>
          <a:ln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Городской хаб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0"/>
          <p:cNvSpPr/>
          <p:nvPr/>
        </p:nvSpPr>
        <p:spPr>
          <a:xfrm>
            <a:off x="1344648" y="1175383"/>
            <a:ext cx="742950" cy="128588"/>
          </a:xfrm>
          <a:prstGeom prst="rect">
            <a:avLst/>
          </a:prstGeom>
          <a:noFill/>
          <a:ln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Байкальский тракт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2"/>
          <p:cNvSpPr/>
          <p:nvPr/>
        </p:nvSpPr>
        <p:spPr>
          <a:xfrm>
            <a:off x="2664787" y="1175383"/>
            <a:ext cx="285750" cy="128588"/>
          </a:xfrm>
          <a:prstGeom prst="rect">
            <a:avLst/>
          </a:prstGeom>
          <a:noFill/>
          <a:ln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Деловой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25"/>
          <p:cNvSpPr/>
          <p:nvPr/>
        </p:nvSpPr>
        <p:spPr>
          <a:xfrm>
            <a:off x="196744" y="1446273"/>
            <a:ext cx="5572125" cy="507206"/>
          </a:xfrm>
          <a:prstGeom prst="roundRect">
            <a:avLst>
              <a:gd name="adj" fmla="val 19718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33" name="Text 26"/>
          <p:cNvSpPr/>
          <p:nvPr/>
        </p:nvSpPr>
        <p:spPr>
          <a:xfrm>
            <a:off x="325332" y="1546286"/>
            <a:ext cx="1278731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«</a:t>
            </a:r>
            <a:r>
              <a:rPr lang="en-US" sz="1100" b="1" kern="0" spc="-17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Заповедное</a:t>
            </a:r>
            <a:r>
              <a:rPr lang="en-US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100" b="1" kern="0" spc="-17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Прибайкалье</a:t>
            </a:r>
            <a:r>
              <a:rPr lang="ru-RU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»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27"/>
          <p:cNvSpPr/>
          <p:nvPr/>
        </p:nvSpPr>
        <p:spPr>
          <a:xfrm>
            <a:off x="5540269" y="1560573"/>
            <a:ext cx="100013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02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29"/>
          <p:cNvSpPr/>
          <p:nvPr/>
        </p:nvSpPr>
        <p:spPr>
          <a:xfrm>
            <a:off x="325332" y="1724880"/>
            <a:ext cx="871538" cy="128588"/>
          </a:xfrm>
          <a:prstGeom prst="rect">
            <a:avLst/>
          </a:prstGeom>
          <a:noFill/>
          <a:ln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Всесезонные курорты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31"/>
          <p:cNvSpPr/>
          <p:nvPr/>
        </p:nvSpPr>
        <p:spPr>
          <a:xfrm>
            <a:off x="1767591" y="1724880"/>
            <a:ext cx="1035844" cy="128588"/>
          </a:xfrm>
          <a:prstGeom prst="rect">
            <a:avLst/>
          </a:prstGeom>
          <a:noFill/>
          <a:ln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Экологический комплаенс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32"/>
          <p:cNvSpPr/>
          <p:nvPr/>
        </p:nvSpPr>
        <p:spPr>
          <a:xfrm>
            <a:off x="196744" y="2001312"/>
            <a:ext cx="5572125" cy="507206"/>
          </a:xfrm>
          <a:prstGeom prst="roundRect">
            <a:avLst>
              <a:gd name="adj" fmla="val 19718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40" name="Text 33"/>
          <p:cNvSpPr/>
          <p:nvPr/>
        </p:nvSpPr>
        <p:spPr>
          <a:xfrm>
            <a:off x="325332" y="2101324"/>
            <a:ext cx="850106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«</a:t>
            </a:r>
            <a:r>
              <a:rPr lang="en-US" sz="1100" b="1" kern="0" spc="-17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Сибирский</a:t>
            </a:r>
            <a:r>
              <a:rPr lang="en-US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100" b="1" kern="0" spc="-17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тракт</a:t>
            </a:r>
            <a:r>
              <a:rPr lang="ru-RU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»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34"/>
          <p:cNvSpPr/>
          <p:nvPr/>
        </p:nvSpPr>
        <p:spPr>
          <a:xfrm>
            <a:off x="5540269" y="2122755"/>
            <a:ext cx="100013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03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36"/>
          <p:cNvSpPr/>
          <p:nvPr/>
        </p:nvSpPr>
        <p:spPr>
          <a:xfrm>
            <a:off x="325332" y="2279918"/>
            <a:ext cx="528638" cy="128588"/>
          </a:xfrm>
          <a:prstGeom prst="rect">
            <a:avLst/>
          </a:prstGeom>
          <a:noFill/>
          <a:ln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Автотуризм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39"/>
          <p:cNvSpPr/>
          <p:nvPr/>
        </p:nvSpPr>
        <p:spPr>
          <a:xfrm>
            <a:off x="196744" y="2551098"/>
            <a:ext cx="5572125" cy="507206"/>
          </a:xfrm>
          <a:prstGeom prst="roundRect">
            <a:avLst>
              <a:gd name="adj" fmla="val 19718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47" name="Text 40"/>
          <p:cNvSpPr/>
          <p:nvPr/>
        </p:nvSpPr>
        <p:spPr>
          <a:xfrm>
            <a:off x="325332" y="2651110"/>
            <a:ext cx="174307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«</a:t>
            </a:r>
            <a:r>
              <a:rPr lang="en-US" sz="1100" b="1" kern="0" spc="-17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Ангара</a:t>
            </a:r>
            <a:r>
              <a:rPr lang="en-US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и </a:t>
            </a:r>
            <a:r>
              <a:rPr lang="en-US" sz="1100" b="1" kern="0" spc="-17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Братское</a:t>
            </a:r>
            <a:r>
              <a:rPr lang="en-US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100" b="1" kern="0" spc="-17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водохранилище</a:t>
            </a:r>
            <a:r>
              <a:rPr lang="ru-RU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»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41"/>
          <p:cNvSpPr/>
          <p:nvPr/>
        </p:nvSpPr>
        <p:spPr>
          <a:xfrm>
            <a:off x="5540269" y="2672542"/>
            <a:ext cx="100013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04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43"/>
          <p:cNvSpPr/>
          <p:nvPr/>
        </p:nvSpPr>
        <p:spPr>
          <a:xfrm>
            <a:off x="325332" y="2829704"/>
            <a:ext cx="535781" cy="128588"/>
          </a:xfrm>
          <a:prstGeom prst="rect">
            <a:avLst/>
          </a:prstGeom>
          <a:noFill/>
          <a:ln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Этнотуризм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45"/>
          <p:cNvSpPr/>
          <p:nvPr/>
        </p:nvSpPr>
        <p:spPr>
          <a:xfrm>
            <a:off x="1198039" y="2840788"/>
            <a:ext cx="435769" cy="128588"/>
          </a:xfrm>
          <a:prstGeom prst="rect">
            <a:avLst/>
          </a:prstGeom>
          <a:noFill/>
          <a:ln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Пляжный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49"/>
          <p:cNvSpPr/>
          <p:nvPr/>
        </p:nvSpPr>
        <p:spPr>
          <a:xfrm>
            <a:off x="1970734" y="2836847"/>
            <a:ext cx="528638" cy="128588"/>
          </a:xfrm>
          <a:prstGeom prst="rect">
            <a:avLst/>
          </a:prstGeom>
          <a:noFill/>
          <a:ln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Агротуризм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50"/>
          <p:cNvSpPr/>
          <p:nvPr/>
        </p:nvSpPr>
        <p:spPr>
          <a:xfrm>
            <a:off x="196744" y="3118814"/>
            <a:ext cx="5572125" cy="507206"/>
          </a:xfrm>
          <a:prstGeom prst="roundRect">
            <a:avLst>
              <a:gd name="adj" fmla="val 19718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58" name="Text 51"/>
          <p:cNvSpPr/>
          <p:nvPr/>
        </p:nvSpPr>
        <p:spPr>
          <a:xfrm>
            <a:off x="325332" y="3218826"/>
            <a:ext cx="2436019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«</a:t>
            </a:r>
            <a:r>
              <a:rPr lang="en-US" sz="1100" b="1" kern="0" spc="-17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Индустриальный</a:t>
            </a:r>
            <a:r>
              <a:rPr lang="en-US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Север, БАМ и </a:t>
            </a:r>
            <a:r>
              <a:rPr lang="en-US" sz="1100" b="1" kern="0" spc="-17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Ленский</a:t>
            </a:r>
            <a:r>
              <a:rPr lang="en-US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100" b="1" kern="0" spc="-17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коридор</a:t>
            </a:r>
            <a:r>
              <a:rPr lang="ru-RU" sz="1100" b="1" kern="0" spc="-1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»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52"/>
          <p:cNvSpPr/>
          <p:nvPr/>
        </p:nvSpPr>
        <p:spPr>
          <a:xfrm>
            <a:off x="5540269" y="3233114"/>
            <a:ext cx="100013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05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54"/>
          <p:cNvSpPr/>
          <p:nvPr/>
        </p:nvSpPr>
        <p:spPr>
          <a:xfrm>
            <a:off x="325332" y="3397419"/>
            <a:ext cx="678656" cy="128588"/>
          </a:xfrm>
          <a:prstGeom prst="rect">
            <a:avLst/>
          </a:prstGeom>
          <a:noFill/>
          <a:ln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Промышленный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56"/>
          <p:cNvSpPr/>
          <p:nvPr/>
        </p:nvSpPr>
        <p:spPr>
          <a:xfrm>
            <a:off x="1512367" y="3397419"/>
            <a:ext cx="421481" cy="128588"/>
          </a:xfrm>
          <a:prstGeom prst="rect">
            <a:avLst/>
          </a:prstGeom>
          <a:noFill/>
          <a:ln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Деловой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 58"/>
          <p:cNvSpPr/>
          <p:nvPr/>
        </p:nvSpPr>
        <p:spPr>
          <a:xfrm>
            <a:off x="2242717" y="3397419"/>
            <a:ext cx="978694" cy="128588"/>
          </a:xfrm>
          <a:prstGeom prst="rect">
            <a:avLst/>
          </a:prstGeom>
          <a:noFill/>
          <a:ln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Экспедиционный туризм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 60"/>
          <p:cNvSpPr/>
          <p:nvPr/>
        </p:nvSpPr>
        <p:spPr>
          <a:xfrm>
            <a:off x="3881220" y="3397419"/>
            <a:ext cx="635794" cy="128588"/>
          </a:xfrm>
          <a:prstGeom prst="rect">
            <a:avLst/>
          </a:prstGeom>
          <a:noFill/>
          <a:ln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Круизный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Shape 18"/>
          <p:cNvSpPr/>
          <p:nvPr/>
        </p:nvSpPr>
        <p:spPr>
          <a:xfrm>
            <a:off x="196744" y="3704461"/>
            <a:ext cx="5572125" cy="755758"/>
          </a:xfrm>
          <a:prstGeom prst="roundRect">
            <a:avLst>
              <a:gd name="adj" fmla="val 14445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73" name="Text 30"/>
          <p:cNvSpPr/>
          <p:nvPr/>
        </p:nvSpPr>
        <p:spPr>
          <a:xfrm>
            <a:off x="383910" y="3938724"/>
            <a:ext cx="1150144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kern="0" spc="3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ОЖИДАЕМЫЙ </a:t>
            </a:r>
            <a:endParaRPr lang="ru-RU" sz="1000" b="1" kern="0" spc="37" dirty="0">
              <a:solidFill>
                <a:schemeClr val="bg1"/>
              </a:solidFill>
              <a:latin typeface="Arial" panose="020B0604020202020204" pitchFamily="34" charset="0"/>
              <a:ea typeface="Inter" pitchFamily="34" charset="-122"/>
              <a:cs typeface="Arial" panose="020B0604020202020204" pitchFamily="34" charset="0"/>
            </a:endParaRPr>
          </a:p>
          <a:p>
            <a:pPr marL="0" indent="0" algn="l" latinLnBrk="0">
              <a:buNone/>
            </a:pPr>
            <a:r>
              <a:rPr lang="en-US" sz="1000" b="1" kern="0" spc="3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ЭФФЕКТ</a:t>
            </a:r>
            <a:r>
              <a:rPr lang="ru-RU" sz="1000" b="1" kern="0" spc="37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: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 31"/>
          <p:cNvSpPr/>
          <p:nvPr/>
        </p:nvSpPr>
        <p:spPr>
          <a:xfrm>
            <a:off x="1755510" y="3817704"/>
            <a:ext cx="3829050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367"/>
              </a:lnSpc>
              <a:buNone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тематических </a:t>
            </a:r>
            <a:b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туристских кластеров, </a:t>
            </a:r>
            <a:b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200 альтернативных маршрутов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Shape 8"/>
          <p:cNvSpPr/>
          <p:nvPr/>
        </p:nvSpPr>
        <p:spPr>
          <a:xfrm>
            <a:off x="1256712" y="1255566"/>
            <a:ext cx="42863" cy="428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80" name="Shape 8"/>
          <p:cNvSpPr/>
          <p:nvPr/>
        </p:nvSpPr>
        <p:spPr>
          <a:xfrm>
            <a:off x="2552639" y="1263487"/>
            <a:ext cx="42863" cy="428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81" name="Shape 8"/>
          <p:cNvSpPr/>
          <p:nvPr/>
        </p:nvSpPr>
        <p:spPr>
          <a:xfrm>
            <a:off x="1715572" y="1802684"/>
            <a:ext cx="42863" cy="428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83" name="Shape 8"/>
          <p:cNvSpPr/>
          <p:nvPr/>
        </p:nvSpPr>
        <p:spPr>
          <a:xfrm>
            <a:off x="1121507" y="2907508"/>
            <a:ext cx="42863" cy="428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84" name="Shape 8"/>
          <p:cNvSpPr/>
          <p:nvPr/>
        </p:nvSpPr>
        <p:spPr>
          <a:xfrm>
            <a:off x="1862408" y="2915429"/>
            <a:ext cx="42863" cy="428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85" name="Shape 8"/>
          <p:cNvSpPr/>
          <p:nvPr/>
        </p:nvSpPr>
        <p:spPr>
          <a:xfrm>
            <a:off x="1375711" y="3472799"/>
            <a:ext cx="42863" cy="428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86" name="Shape 8"/>
          <p:cNvSpPr/>
          <p:nvPr/>
        </p:nvSpPr>
        <p:spPr>
          <a:xfrm>
            <a:off x="2138780" y="3480720"/>
            <a:ext cx="42863" cy="428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87" name="Shape 8"/>
          <p:cNvSpPr/>
          <p:nvPr/>
        </p:nvSpPr>
        <p:spPr>
          <a:xfrm>
            <a:off x="3797967" y="3483144"/>
            <a:ext cx="42863" cy="428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62" name="Text 2"/>
          <p:cNvSpPr/>
          <p:nvPr/>
        </p:nvSpPr>
        <p:spPr>
          <a:xfrm>
            <a:off x="340411" y="4763403"/>
            <a:ext cx="1956263" cy="205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200" b="1" kern="0" spc="3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запустить масштабную диверсификацию туристских предложений.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Shape 1">
            <a:extLst>
              <a:ext uri="{FF2B5EF4-FFF2-40B4-BE49-F238E27FC236}">
                <a16:creationId xmlns:a16="http://schemas.microsoft.com/office/drawing/2014/main" xmlns="" id="{5ACA4A3F-CC04-4B25-AAC9-3B20DF906B83}"/>
              </a:ext>
            </a:extLst>
          </p:cNvPr>
          <p:cNvSpPr/>
          <p:nvPr/>
        </p:nvSpPr>
        <p:spPr>
          <a:xfrm>
            <a:off x="342900" y="190797"/>
            <a:ext cx="292894" cy="207169"/>
          </a:xfrm>
          <a:prstGeom prst="roundRect">
            <a:avLst>
              <a:gd name="adj" fmla="val 50000"/>
            </a:avLst>
          </a:prstGeom>
          <a:solidFill>
            <a:srgbClr val="160985"/>
          </a:solidFill>
          <a:ln/>
        </p:spPr>
      </p:sp>
      <p:sp>
        <p:nvSpPr>
          <p:cNvPr id="68" name="Text 2">
            <a:extLst>
              <a:ext uri="{FF2B5EF4-FFF2-40B4-BE49-F238E27FC236}">
                <a16:creationId xmlns:a16="http://schemas.microsoft.com/office/drawing/2014/main" xmlns="" id="{793CE212-9DE1-480A-A22F-5D281540FA34}"/>
              </a:ext>
            </a:extLst>
          </p:cNvPr>
          <p:cNvSpPr/>
          <p:nvPr/>
        </p:nvSpPr>
        <p:spPr>
          <a:xfrm>
            <a:off x="342900" y="176787"/>
            <a:ext cx="292894" cy="207169"/>
          </a:xfrm>
          <a:prstGeom prst="rect">
            <a:avLst/>
          </a:prstGeom>
          <a:noFill/>
          <a:ln/>
        </p:spPr>
        <p:txBody>
          <a:bodyPr wrap="none" lIns="57150" tIns="42863" rIns="57150" bIns="42863" rtlCol="0" anchor="t"/>
          <a:lstStyle/>
          <a:p>
            <a:pPr marL="0" indent="0" algn="l" latinLnBrk="0">
              <a:buNone/>
            </a:pP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05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 2">
            <a:extLst>
              <a:ext uri="{FF2B5EF4-FFF2-40B4-BE49-F238E27FC236}">
                <a16:creationId xmlns:a16="http://schemas.microsoft.com/office/drawing/2014/main" xmlns="" id="{556FE1D5-3095-42BB-BC9E-AD6A34854753}"/>
              </a:ext>
            </a:extLst>
          </p:cNvPr>
          <p:cNvSpPr/>
          <p:nvPr/>
        </p:nvSpPr>
        <p:spPr>
          <a:xfrm>
            <a:off x="731316" y="221839"/>
            <a:ext cx="1743075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50" b="1" kern="0" spc="3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 РЕСУРСОВ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 4"/>
          <p:cNvSpPr/>
          <p:nvPr/>
        </p:nvSpPr>
        <p:spPr>
          <a:xfrm>
            <a:off x="6080923" y="343770"/>
            <a:ext cx="2614842" cy="431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2200" b="1" kern="0" spc="-4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</a:t>
            </a:r>
            <a:r>
              <a:rPr lang="en-US" sz="2200" b="1" kern="0" spc="-47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адры</a:t>
            </a:r>
            <a:r>
              <a:rPr lang="ru-RU" sz="2200" b="1" kern="0" spc="-4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для региона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639" y="2477383"/>
            <a:ext cx="2714625" cy="574662"/>
          </a:xfrm>
          <a:prstGeom prst="rect">
            <a:avLst/>
          </a:prstGeom>
        </p:spPr>
      </p:pic>
      <p:sp>
        <p:nvSpPr>
          <p:cNvPr id="77" name="Text 9"/>
          <p:cNvSpPr/>
          <p:nvPr/>
        </p:nvSpPr>
        <p:spPr>
          <a:xfrm>
            <a:off x="6285464" y="2572672"/>
            <a:ext cx="2410301" cy="437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81"/>
              </a:lnSpc>
            </a:pPr>
            <a:r>
              <a:rPr lang="en-US" sz="1000" dirty="0" err="1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Занятость</a:t>
            </a:r>
            <a:r>
              <a:rPr lang="en-US" sz="10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в </a:t>
            </a:r>
            <a:r>
              <a:rPr lang="en-US" sz="1000" dirty="0" err="1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индустрии</a:t>
            </a:r>
            <a:r>
              <a:rPr lang="en-US" sz="10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должна</a:t>
            </a:r>
            <a:r>
              <a:rPr lang="en-US" sz="10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вырасти</a:t>
            </a:r>
            <a:r>
              <a:rPr lang="en-US" sz="10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до</a:t>
            </a:r>
            <a:r>
              <a:rPr lang="en-US" sz="1000" b="1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50 </a:t>
            </a:r>
            <a:r>
              <a:rPr lang="en-US" sz="1000" b="1" dirty="0" err="1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тыс</a:t>
            </a:r>
            <a:r>
              <a:rPr lang="en-US" sz="1000" b="1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. </a:t>
            </a:r>
            <a:r>
              <a:rPr lang="en-US" sz="1000" b="1" dirty="0" err="1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человек</a:t>
            </a:r>
            <a:r>
              <a:rPr lang="en-US" sz="1000" b="1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к 2036 </a:t>
            </a:r>
            <a:r>
              <a:rPr lang="en-US" sz="1000" b="1" dirty="0" err="1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году</a:t>
            </a:r>
            <a:r>
              <a:rPr lang="en-US" sz="10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923" y="3161735"/>
            <a:ext cx="2714625" cy="597548"/>
          </a:xfrm>
          <a:prstGeom prst="rect">
            <a:avLst/>
          </a:prstGeom>
        </p:spPr>
      </p:pic>
      <p:sp>
        <p:nvSpPr>
          <p:cNvPr id="89" name="Text 11"/>
          <p:cNvSpPr/>
          <p:nvPr/>
        </p:nvSpPr>
        <p:spPr>
          <a:xfrm>
            <a:off x="6309523" y="3335363"/>
            <a:ext cx="2410301" cy="235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911"/>
              </a:lnSpc>
              <a:buNone/>
            </a:pPr>
            <a:r>
              <a:rPr lang="en-US" sz="1000" dirty="0">
                <a:solidFill>
                  <a:srgbClr val="161616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Для снижения текучести кадров внедряется дуальное обучение.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923" y="3868974"/>
            <a:ext cx="2714625" cy="597548"/>
          </a:xfrm>
          <a:prstGeom prst="rect">
            <a:avLst/>
          </a:prstGeom>
        </p:spPr>
      </p:pic>
      <p:sp>
        <p:nvSpPr>
          <p:cNvPr id="92" name="Text 13"/>
          <p:cNvSpPr/>
          <p:nvPr/>
        </p:nvSpPr>
        <p:spPr>
          <a:xfrm>
            <a:off x="6309522" y="4049876"/>
            <a:ext cx="2410301" cy="235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911"/>
              </a:lnSpc>
              <a:buNone/>
            </a:pPr>
            <a:r>
              <a:rPr lang="en-US" sz="1000" dirty="0">
                <a:solidFill>
                  <a:srgbClr val="161616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Профильная ассоциация разработает стандарт этики общения с гостями.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6065644" y="810247"/>
            <a:ext cx="2753024" cy="1600663"/>
          </a:xfrm>
          <a:prstGeom prst="roundRect">
            <a:avLst>
              <a:gd name="adj" fmla="val 8223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167"/>
            <a:ext cx="9144000" cy="5143500"/>
          </a:xfrm>
          <a:prstGeom prst="rect">
            <a:avLst/>
          </a:prstGeom>
          <a:solidFill>
            <a:srgbClr val="FBFAF7"/>
          </a:solidFill>
          <a:ln/>
        </p:spPr>
      </p:sp>
      <p:sp>
        <p:nvSpPr>
          <p:cNvPr id="3" name="Shape 1"/>
          <p:cNvSpPr/>
          <p:nvPr/>
        </p:nvSpPr>
        <p:spPr>
          <a:xfrm>
            <a:off x="371475" y="285750"/>
            <a:ext cx="8401050" cy="221456"/>
          </a:xfrm>
          <a:prstGeom prst="rect">
            <a:avLst/>
          </a:prstGeom>
          <a:ln/>
        </p:spPr>
      </p:sp>
      <p:sp>
        <p:nvSpPr>
          <p:cNvPr id="4" name="Shape 2"/>
          <p:cNvSpPr/>
          <p:nvPr/>
        </p:nvSpPr>
        <p:spPr>
          <a:xfrm>
            <a:off x="371475" y="500063"/>
            <a:ext cx="8401050" cy="7144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301467" y="596682"/>
            <a:ext cx="5708049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2525"/>
              </a:lnSpc>
              <a:buNone/>
            </a:pPr>
            <a:r>
              <a:rPr lang="en-US" sz="2200" b="1" kern="0" spc="-74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Продвижение</a:t>
            </a:r>
            <a:r>
              <a:rPr lang="en-US" sz="2200" b="1" kern="0" spc="-74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2200" b="1" kern="0" spc="-74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на</a:t>
            </a:r>
            <a:r>
              <a:rPr lang="en-US" sz="2200" b="1" kern="0" spc="-74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ключевых рынках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84478" y="1040565"/>
            <a:ext cx="4543425" cy="742950"/>
          </a:xfrm>
          <a:prstGeom prst="roundRect">
            <a:avLst>
              <a:gd name="adj" fmla="val 19231"/>
            </a:avLst>
          </a:prstGeom>
          <a:solidFill>
            <a:srgbClr val="EFEDE8"/>
          </a:solidFill>
          <a:ln/>
        </p:spPr>
      </p:sp>
      <p:sp>
        <p:nvSpPr>
          <p:cNvPr id="11" name="Text 9"/>
          <p:cNvSpPr/>
          <p:nvPr/>
        </p:nvSpPr>
        <p:spPr>
          <a:xfrm>
            <a:off x="492920" y="1117861"/>
            <a:ext cx="4229100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kern="0" spc="31" dirty="0">
                <a:solidFill>
                  <a:srgbClr val="85858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ГЕОГРАФИЯ И ЦЕЛЕВЫЕ РЫНКИ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62087" y="1387232"/>
            <a:ext cx="4280535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215"/>
              </a:lnSpc>
              <a:buNone/>
            </a:pPr>
            <a:r>
              <a:rPr lang="en-US" sz="1100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Приоритетные направления: </a:t>
            </a:r>
            <a:r>
              <a:rPr lang="en-US" sz="1100" b="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Китай</a:t>
            </a:r>
            <a:r>
              <a:rPr lang="en-US" sz="1100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, страны </a:t>
            </a:r>
            <a:r>
              <a:rPr lang="en-US" sz="1100" b="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Юго-Восточной Азии</a:t>
            </a:r>
            <a:r>
              <a:rPr lang="en-US" sz="1100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, </a:t>
            </a:r>
            <a:r>
              <a:rPr lang="en-US" sz="1100" b="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Ближний Восток</a:t>
            </a:r>
            <a:r>
              <a:rPr lang="en-US" sz="1100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и рынки </a:t>
            </a:r>
            <a:r>
              <a:rPr lang="en-US" sz="1100" b="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БРИКС</a:t>
            </a:r>
            <a:r>
              <a:rPr lang="en-US" sz="1100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84478" y="1899543"/>
            <a:ext cx="4543425" cy="585788"/>
          </a:xfrm>
          <a:prstGeom prst="roundRect">
            <a:avLst>
              <a:gd name="adj" fmla="val 24390"/>
            </a:avLst>
          </a:prstGeom>
          <a:solidFill>
            <a:srgbClr val="EFEDE8"/>
          </a:solidFill>
          <a:ln/>
        </p:spPr>
      </p:sp>
      <p:sp>
        <p:nvSpPr>
          <p:cNvPr id="14" name="Text 12"/>
          <p:cNvSpPr/>
          <p:nvPr/>
        </p:nvSpPr>
        <p:spPr>
          <a:xfrm>
            <a:off x="441641" y="2042418"/>
            <a:ext cx="4229100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kern="0" spc="31" dirty="0">
                <a:solidFill>
                  <a:srgbClr val="85858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КАНАЛЫ КОММУНИКАЦИИ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41641" y="2185293"/>
            <a:ext cx="4229100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00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Каналы продвижения: цифровые платформы и лидеры мнений.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84771" y="2636973"/>
            <a:ext cx="2235994" cy="357188"/>
          </a:xfrm>
          <a:prstGeom prst="roundRect">
            <a:avLst>
              <a:gd name="adj" fmla="val 32000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17" name="Shape 15"/>
          <p:cNvSpPr/>
          <p:nvPr/>
        </p:nvSpPr>
        <p:spPr>
          <a:xfrm>
            <a:off x="413358" y="2897525"/>
            <a:ext cx="671513" cy="157163"/>
          </a:xfrm>
          <a:prstGeom prst="roundRect">
            <a:avLst>
              <a:gd name="adj" fmla="val 27273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18" name="Text 16"/>
          <p:cNvSpPr/>
          <p:nvPr/>
        </p:nvSpPr>
        <p:spPr>
          <a:xfrm>
            <a:off x="445016" y="2873367"/>
            <a:ext cx="564356" cy="157162"/>
          </a:xfrm>
          <a:prstGeom prst="rect">
            <a:avLst/>
          </a:prstGeom>
          <a:noFill/>
          <a:ln/>
        </p:spPr>
        <p:txBody>
          <a:bodyPr wrap="none" lIns="28575" tIns="28575" rIns="28575" bIns="28575" rtlCol="0" anchor="t"/>
          <a:lstStyle/>
          <a:p>
            <a:pPr marL="0" indent="0" algn="l" latinLnBrk="0">
              <a:buNone/>
            </a:pP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Стандарт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13433" y="2747467"/>
            <a:ext cx="671513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dirty="0">
                <a:solidFill>
                  <a:srgbClr val="FBFAF7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China Friendly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592201" y="2636973"/>
            <a:ext cx="2221707" cy="357188"/>
          </a:xfrm>
          <a:prstGeom prst="roundRect">
            <a:avLst>
              <a:gd name="adj" fmla="val 32000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21" name="Shape 19"/>
          <p:cNvSpPr/>
          <p:nvPr/>
        </p:nvSpPr>
        <p:spPr>
          <a:xfrm>
            <a:off x="2720789" y="2897525"/>
            <a:ext cx="671513" cy="157163"/>
          </a:xfrm>
          <a:prstGeom prst="roundRect">
            <a:avLst>
              <a:gd name="adj" fmla="val 27273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22" name="Text 20"/>
          <p:cNvSpPr/>
          <p:nvPr/>
        </p:nvSpPr>
        <p:spPr>
          <a:xfrm>
            <a:off x="2760904" y="2873653"/>
            <a:ext cx="492919" cy="157163"/>
          </a:xfrm>
          <a:prstGeom prst="rect">
            <a:avLst/>
          </a:prstGeom>
          <a:noFill/>
          <a:ln/>
        </p:spPr>
        <p:txBody>
          <a:bodyPr wrap="none" lIns="28575" tIns="28575" rIns="28575" bIns="28575" rtlCol="0" anchor="t"/>
          <a:lstStyle/>
          <a:p>
            <a:pPr marL="0" indent="0" algn="l" latinLnBrk="0">
              <a:buNone/>
            </a:pP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Стандарт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304702" y="2731959"/>
            <a:ext cx="742950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dirty="0">
                <a:solidFill>
                  <a:srgbClr val="FBFAF7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Muslim Friendly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84771" y="3778541"/>
            <a:ext cx="4580573" cy="857250"/>
          </a:xfrm>
          <a:prstGeom prst="roundRect">
            <a:avLst>
              <a:gd name="adj" fmla="val 14078"/>
            </a:avLst>
          </a:prstGeom>
          <a:solidFill>
            <a:srgbClr val="EFEDE8"/>
          </a:solidFill>
          <a:ln/>
        </p:spPr>
      </p:sp>
      <p:sp>
        <p:nvSpPr>
          <p:cNvPr id="26" name="Text 24"/>
          <p:cNvSpPr/>
          <p:nvPr/>
        </p:nvSpPr>
        <p:spPr>
          <a:xfrm>
            <a:off x="490513" y="3930183"/>
            <a:ext cx="4343400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kern="0" spc="31" dirty="0">
                <a:solidFill>
                  <a:srgbClr val="85858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ФЕДЕРАЛЬНАЯ ЭКОСИСТЕМА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90513" y="4139040"/>
            <a:ext cx="4394835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215"/>
              </a:lnSpc>
              <a:buNone/>
            </a:pPr>
            <a:r>
              <a:rPr lang="en-US" sz="1100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Базовый инструмент — интеграция в федеральную платформу </a:t>
            </a:r>
            <a:r>
              <a:rPr lang="en-US" sz="1100" b="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«Путешествуем.рф»</a:t>
            </a:r>
            <a:r>
              <a:rPr lang="en-US" sz="1100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7788" y="614363"/>
            <a:ext cx="3572854" cy="3076205"/>
          </a:xfrm>
          <a:prstGeom prst="rect">
            <a:avLst/>
          </a:prstGeom>
        </p:spPr>
      </p:pic>
      <p:sp>
        <p:nvSpPr>
          <p:cNvPr id="29" name="Shape 26"/>
          <p:cNvSpPr/>
          <p:nvPr/>
        </p:nvSpPr>
        <p:spPr>
          <a:xfrm>
            <a:off x="5174934" y="3777769"/>
            <a:ext cx="3614738" cy="857250"/>
          </a:xfrm>
          <a:prstGeom prst="roundRect">
            <a:avLst>
              <a:gd name="adj" fmla="val 18333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30" name="Text 27"/>
          <p:cNvSpPr/>
          <p:nvPr/>
        </p:nvSpPr>
        <p:spPr>
          <a:xfrm>
            <a:off x="5329238" y="4058771"/>
            <a:ext cx="2743914" cy="3357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316"/>
              </a:lnSpc>
              <a:buNone/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Событийный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календарь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формирует федеральную повестку.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xmlns="" id="{D2D739C1-23EB-4877-94B0-21C14B5DE370}"/>
              </a:ext>
            </a:extLst>
          </p:cNvPr>
          <p:cNvSpPr/>
          <p:nvPr/>
        </p:nvSpPr>
        <p:spPr>
          <a:xfrm>
            <a:off x="342900" y="190797"/>
            <a:ext cx="292894" cy="207169"/>
          </a:xfrm>
          <a:prstGeom prst="roundRect">
            <a:avLst>
              <a:gd name="adj" fmla="val 50000"/>
            </a:avLst>
          </a:prstGeom>
          <a:solidFill>
            <a:srgbClr val="160985"/>
          </a:solidFill>
          <a:ln/>
        </p:spPr>
      </p:sp>
      <p:sp>
        <p:nvSpPr>
          <p:cNvPr id="32" name="Text 2">
            <a:extLst>
              <a:ext uri="{FF2B5EF4-FFF2-40B4-BE49-F238E27FC236}">
                <a16:creationId xmlns:a16="http://schemas.microsoft.com/office/drawing/2014/main" xmlns="" id="{5B82EDA1-A5E1-4419-B80F-DC5042BA3C0D}"/>
              </a:ext>
            </a:extLst>
          </p:cNvPr>
          <p:cNvSpPr/>
          <p:nvPr/>
        </p:nvSpPr>
        <p:spPr>
          <a:xfrm>
            <a:off x="342900" y="176787"/>
            <a:ext cx="292894" cy="207169"/>
          </a:xfrm>
          <a:prstGeom prst="rect">
            <a:avLst/>
          </a:prstGeom>
          <a:noFill/>
          <a:ln/>
        </p:spPr>
        <p:txBody>
          <a:bodyPr wrap="none" lIns="57150" tIns="42863" rIns="57150" bIns="42863" rtlCol="0" anchor="t"/>
          <a:lstStyle/>
          <a:p>
            <a:pPr marL="0" indent="0" algn="l" latinLnBrk="0">
              <a:buNone/>
            </a:pP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06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2">
            <a:extLst>
              <a:ext uri="{FF2B5EF4-FFF2-40B4-BE49-F238E27FC236}">
                <a16:creationId xmlns:a16="http://schemas.microsoft.com/office/drawing/2014/main" xmlns="" id="{0C4969D0-74CA-4EB4-ABEB-107EA2D521F8}"/>
              </a:ext>
            </a:extLst>
          </p:cNvPr>
          <p:cNvSpPr/>
          <p:nvPr/>
        </p:nvSpPr>
        <p:spPr>
          <a:xfrm>
            <a:off x="731316" y="221839"/>
            <a:ext cx="1743075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50" b="1" kern="0" spc="31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МЕЖДУНАРОДНОЕ ПРОДВИЖЕНИЕ</a:t>
            </a:r>
            <a:r>
              <a:rPr lang="ru-RU" sz="1050" b="1" kern="0" spc="31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И КООПЕРАЦИЯ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2">
            <a:extLst>
              <a:ext uri="{FF2B5EF4-FFF2-40B4-BE49-F238E27FC236}">
                <a16:creationId xmlns:a16="http://schemas.microsoft.com/office/drawing/2014/main" xmlns="" id="{09C10545-44C5-4A57-BF8F-38DC86FC7EB8}"/>
              </a:ext>
            </a:extLst>
          </p:cNvPr>
          <p:cNvSpPr/>
          <p:nvPr/>
        </p:nvSpPr>
        <p:spPr>
          <a:xfrm>
            <a:off x="340411" y="4763403"/>
            <a:ext cx="1956263" cy="205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200" b="1" kern="0" spc="3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sz="1200" b="1" kern="0" spc="31" dirty="0" err="1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конгрессно</a:t>
            </a:r>
            <a:r>
              <a:rPr lang="ru-RU" sz="1200" b="1" kern="0" spc="3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-выставочной повестки в регионе и участие за его пределами.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FAF7"/>
          </a:solidFill>
          <a:ln/>
        </p:spPr>
      </p:sp>
      <p:sp>
        <p:nvSpPr>
          <p:cNvPr id="7" name="Text 5"/>
          <p:cNvSpPr/>
          <p:nvPr/>
        </p:nvSpPr>
        <p:spPr>
          <a:xfrm>
            <a:off x="385303" y="442368"/>
            <a:ext cx="840105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200" b="1" kern="0" spc="-6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Управление отраслью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71475" y="848464"/>
            <a:ext cx="2586038" cy="2113320"/>
          </a:xfrm>
          <a:prstGeom prst="roundRect">
            <a:avLst>
              <a:gd name="adj" fmla="val 6077"/>
            </a:avLst>
          </a:prstGeom>
          <a:solidFill>
            <a:srgbClr val="EFEDE8"/>
          </a:solidFill>
          <a:ln/>
        </p:spPr>
      </p:sp>
      <p:sp>
        <p:nvSpPr>
          <p:cNvPr id="12" name="Text 10"/>
          <p:cNvSpPr/>
          <p:nvPr/>
        </p:nvSpPr>
        <p:spPr>
          <a:xfrm>
            <a:off x="571500" y="991539"/>
            <a:ext cx="2185988" cy="923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400" kern="0" spc="-29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Министерство</a:t>
            </a:r>
            <a:endParaRPr lang="ru-RU" sz="2400" kern="0" spc="-29" dirty="0">
              <a:solidFill>
                <a:srgbClr val="0A0A0A"/>
              </a:solidFill>
              <a:latin typeface="Arial" panose="020B0604020202020204" pitchFamily="34" charset="0"/>
              <a:ea typeface="Inter" pitchFamily="34" charset="-122"/>
              <a:cs typeface="Arial" panose="020B0604020202020204" pitchFamily="34" charset="0"/>
            </a:endParaRPr>
          </a:p>
          <a:p>
            <a:pPr marL="0" indent="0" algn="l" latinLnBrk="0">
              <a:buNone/>
            </a:pPr>
            <a:r>
              <a:rPr lang="en-US" sz="2400" kern="0" spc="-29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туризма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5782" y="1788063"/>
            <a:ext cx="2237423" cy="1065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350"/>
              </a:lnSpc>
              <a:buNone/>
            </a:pP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</a:t>
            </a:r>
            <a:r>
              <a:rPr lang="en-US" sz="12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реобразование</a:t>
            </a:r>
            <a:r>
              <a:rPr lang="en-US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en-US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 министерство </a:t>
            </a:r>
            <a:r>
              <a:rPr lang="en-US" sz="12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туризма</a:t>
            </a:r>
            <a:r>
              <a:rPr lang="en-US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en-US" sz="12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для</a:t>
            </a:r>
            <a:r>
              <a:rPr lang="en-US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повышения </a:t>
            </a:r>
            <a:r>
              <a:rPr lang="en-US" sz="12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статуса</a:t>
            </a:r>
            <a:r>
              <a:rPr lang="en-US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en-US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и расширения полномочий органа управления.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078956" y="848463"/>
            <a:ext cx="2659102" cy="2608311"/>
          </a:xfrm>
          <a:prstGeom prst="roundRect">
            <a:avLst>
              <a:gd name="adj" fmla="val 6077"/>
            </a:avLst>
          </a:prstGeom>
          <a:solidFill>
            <a:srgbClr val="EFEDE8"/>
          </a:solidFill>
          <a:ln/>
        </p:spPr>
      </p:sp>
      <p:sp>
        <p:nvSpPr>
          <p:cNvPr id="18" name="Text 16"/>
          <p:cNvSpPr/>
          <p:nvPr/>
        </p:nvSpPr>
        <p:spPr>
          <a:xfrm>
            <a:off x="3278981" y="991540"/>
            <a:ext cx="218598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400" kern="0" spc="-29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Профильная</a:t>
            </a:r>
            <a:r>
              <a:rPr lang="en-US" sz="2400" kern="0" spc="-29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2400" kern="0" spc="-29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2400" kern="0" spc="-29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en-US" sz="2400" kern="0" spc="-29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АНО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278981" y="1763522"/>
            <a:ext cx="236922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350"/>
              </a:lnSpc>
              <a:buNone/>
            </a:pP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Создание </a:t>
            </a:r>
            <a:r>
              <a:rPr lang="en-US" sz="12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автономн</a:t>
            </a: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ой</a:t>
            </a:r>
            <a:r>
              <a:rPr lang="en-US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некоммерческ</a:t>
            </a: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ой</a:t>
            </a:r>
            <a:r>
              <a:rPr lang="en-US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организаци</a:t>
            </a: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и с целью</a:t>
            </a:r>
            <a:r>
              <a:rPr lang="en-US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: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474904" y="2296024"/>
            <a:ext cx="2185988" cy="150019"/>
          </a:xfrm>
          <a:prstGeom prst="rect">
            <a:avLst/>
          </a:prstGeom>
          <a:noFill/>
          <a:ln/>
        </p:spPr>
        <p:txBody>
          <a:bodyPr wrap="none" lIns="100013" tIns="0" rIns="0" bIns="0" rtlCol="0" anchor="t"/>
          <a:lstStyle/>
          <a:p>
            <a:pPr marL="0" indent="0" algn="l" latinLnBrk="0">
              <a:buNone/>
            </a:pP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</a:t>
            </a:r>
            <a:r>
              <a:rPr lang="en-US" sz="12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родвижени</a:t>
            </a: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я региона;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474904" y="2509646"/>
            <a:ext cx="2185988" cy="150019"/>
          </a:xfrm>
          <a:prstGeom prst="rect">
            <a:avLst/>
          </a:prstGeom>
          <a:noFill/>
          <a:ln/>
        </p:spPr>
        <p:txBody>
          <a:bodyPr wrap="none" lIns="100013" tIns="0" rIns="0" bIns="0" rtlCol="0" anchor="t"/>
          <a:lstStyle/>
          <a:p>
            <a:pPr marL="0" indent="0" algn="l" latinLnBrk="0">
              <a:buNone/>
            </a:pP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реализации с</a:t>
            </a:r>
            <a:r>
              <a:rPr lang="en-US" sz="12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обытийн</a:t>
            </a: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ой</a:t>
            </a:r>
            <a:b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en-US" sz="1200" dirty="0" err="1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деятельност</a:t>
            </a: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и;</a:t>
            </a:r>
          </a:p>
          <a:p>
            <a:pPr marL="0" indent="0" algn="l" latinLnBrk="0">
              <a:buNone/>
            </a:pP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формирования новых</a:t>
            </a:r>
            <a:b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продуктов.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5793581" y="848463"/>
            <a:ext cx="2978944" cy="2608311"/>
          </a:xfrm>
          <a:prstGeom prst="roundRect">
            <a:avLst>
              <a:gd name="adj" fmla="val 5276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31" name="Text 29"/>
          <p:cNvSpPr/>
          <p:nvPr/>
        </p:nvSpPr>
        <p:spPr>
          <a:xfrm>
            <a:off x="5993606" y="991540"/>
            <a:ext cx="257889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400" kern="0" spc="-29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Ожидаемый</a:t>
            </a:r>
            <a:endParaRPr lang="ru-RU" sz="2400" kern="0" spc="-29" dirty="0">
              <a:solidFill>
                <a:schemeClr val="bg1"/>
              </a:solidFill>
              <a:latin typeface="Arial" panose="020B0604020202020204" pitchFamily="34" charset="0"/>
              <a:ea typeface="Inter" pitchFamily="34" charset="-122"/>
              <a:cs typeface="Arial" panose="020B0604020202020204" pitchFamily="34" charset="0"/>
            </a:endParaRPr>
          </a:p>
          <a:p>
            <a:pPr marL="0" indent="0" algn="l" latinLnBrk="0">
              <a:buNone/>
            </a:pPr>
            <a:r>
              <a:rPr lang="en-US" sz="2400" kern="0" spc="-29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эффект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5993606" y="1739785"/>
            <a:ext cx="2633543" cy="550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434"/>
              </a:lnSpc>
              <a:buNone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Централизация управления, эффективное расходование бюджета и привлечение внебюджетных средств.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28"/>
          <p:cNvSpPr/>
          <p:nvPr/>
        </p:nvSpPr>
        <p:spPr>
          <a:xfrm>
            <a:off x="3220149" y="2248957"/>
            <a:ext cx="28575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 latinLnBrk="0">
              <a:buNone/>
            </a:pPr>
            <a:r>
              <a:rPr lang="en-US" sz="1200" b="1" dirty="0">
                <a:solidFill>
                  <a:srgbClr val="ED7D3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✱</a:t>
            </a:r>
            <a:endParaRPr lang="en-US" sz="1200" dirty="0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28"/>
          <p:cNvSpPr/>
          <p:nvPr/>
        </p:nvSpPr>
        <p:spPr>
          <a:xfrm>
            <a:off x="3229674" y="2464303"/>
            <a:ext cx="28575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 latinLnBrk="0">
              <a:buNone/>
            </a:pPr>
            <a:r>
              <a:rPr lang="en-US" sz="1200" b="1" dirty="0">
                <a:solidFill>
                  <a:srgbClr val="ED7D3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✱</a:t>
            </a:r>
            <a:endParaRPr lang="en-US" sz="1200" dirty="0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28"/>
          <p:cNvSpPr/>
          <p:nvPr/>
        </p:nvSpPr>
        <p:spPr>
          <a:xfrm>
            <a:off x="3239293" y="2813656"/>
            <a:ext cx="285750" cy="242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 latinLnBrk="0">
              <a:buNone/>
            </a:pPr>
            <a:r>
              <a:rPr lang="en-US" sz="1200" b="1" dirty="0">
                <a:solidFill>
                  <a:srgbClr val="ED7D3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✱</a:t>
            </a:r>
            <a:endParaRPr lang="en-US" sz="1200" dirty="0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1">
            <a:extLst>
              <a:ext uri="{FF2B5EF4-FFF2-40B4-BE49-F238E27FC236}">
                <a16:creationId xmlns:a16="http://schemas.microsoft.com/office/drawing/2014/main" xmlns="" id="{25D6C4C6-1B4B-4DA1-9697-0F20B6AF37D1}"/>
              </a:ext>
            </a:extLst>
          </p:cNvPr>
          <p:cNvSpPr/>
          <p:nvPr/>
        </p:nvSpPr>
        <p:spPr>
          <a:xfrm>
            <a:off x="342900" y="190797"/>
            <a:ext cx="292894" cy="207169"/>
          </a:xfrm>
          <a:prstGeom prst="roundRect">
            <a:avLst>
              <a:gd name="adj" fmla="val 50000"/>
            </a:avLst>
          </a:prstGeom>
          <a:solidFill>
            <a:srgbClr val="160985"/>
          </a:solidFill>
          <a:ln/>
        </p:spPr>
      </p:sp>
      <p:sp>
        <p:nvSpPr>
          <p:cNvPr id="30" name="Text 2">
            <a:extLst>
              <a:ext uri="{FF2B5EF4-FFF2-40B4-BE49-F238E27FC236}">
                <a16:creationId xmlns:a16="http://schemas.microsoft.com/office/drawing/2014/main" xmlns="" id="{B1480E9E-4432-4C26-9125-DCF257631D16}"/>
              </a:ext>
            </a:extLst>
          </p:cNvPr>
          <p:cNvSpPr/>
          <p:nvPr/>
        </p:nvSpPr>
        <p:spPr>
          <a:xfrm>
            <a:off x="342900" y="176787"/>
            <a:ext cx="292894" cy="207169"/>
          </a:xfrm>
          <a:prstGeom prst="rect">
            <a:avLst/>
          </a:prstGeom>
          <a:noFill/>
          <a:ln/>
        </p:spPr>
        <p:txBody>
          <a:bodyPr wrap="none" lIns="57150" tIns="42863" rIns="57150" bIns="42863" rtlCol="0" anchor="t"/>
          <a:lstStyle/>
          <a:p>
            <a:pPr marL="0" indent="0" algn="l" latinLnBrk="0">
              <a:buNone/>
            </a:pP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endParaRPr 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2">
            <a:extLst>
              <a:ext uri="{FF2B5EF4-FFF2-40B4-BE49-F238E27FC236}">
                <a16:creationId xmlns:a16="http://schemas.microsoft.com/office/drawing/2014/main" xmlns="" id="{4BD2B36F-AB5F-4E3E-A054-8BE7002B7D89}"/>
              </a:ext>
            </a:extLst>
          </p:cNvPr>
          <p:cNvSpPr/>
          <p:nvPr/>
        </p:nvSpPr>
        <p:spPr>
          <a:xfrm>
            <a:off x="731316" y="221839"/>
            <a:ext cx="1743075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50" b="1" kern="0" spc="31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ТУРИЗМ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2">
            <a:extLst>
              <a:ext uri="{FF2B5EF4-FFF2-40B4-BE49-F238E27FC236}">
                <a16:creationId xmlns:a16="http://schemas.microsoft.com/office/drawing/2014/main" xmlns="" id="{2A9CB325-872B-4CAB-BF26-9FCB14EF694D}"/>
              </a:ext>
            </a:extLst>
          </p:cNvPr>
          <p:cNvSpPr/>
          <p:nvPr/>
        </p:nvSpPr>
        <p:spPr>
          <a:xfrm>
            <a:off x="4371975" y="4425528"/>
            <a:ext cx="4400550" cy="38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ru-RU" sz="1400" b="1" kern="0" spc="3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Координация всех участников</a:t>
            </a:r>
            <a:br>
              <a:rPr lang="ru-RU" sz="1400" b="1" kern="0" spc="3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kern="0" spc="3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туристического рынка.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DA3E67F-2DAA-4E5E-88D3-949D13CDE942}"/>
              </a:ext>
            </a:extLst>
          </p:cNvPr>
          <p:cNvSpPr txBox="1"/>
          <p:nvPr/>
        </p:nvSpPr>
        <p:spPr>
          <a:xfrm>
            <a:off x="317657" y="2992663"/>
            <a:ext cx="2443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Управленческая практика регионов:</a:t>
            </a:r>
          </a:p>
        </p:txBody>
      </p:sp>
      <p:sp>
        <p:nvSpPr>
          <p:cNvPr id="25" name="Shape 26">
            <a:extLst>
              <a:ext uri="{FF2B5EF4-FFF2-40B4-BE49-F238E27FC236}">
                <a16:creationId xmlns:a16="http://schemas.microsoft.com/office/drawing/2014/main" xmlns="" id="{F0DD683F-BD70-401D-A56C-1F844EADED15}"/>
              </a:ext>
            </a:extLst>
          </p:cNvPr>
          <p:cNvSpPr/>
          <p:nvPr/>
        </p:nvSpPr>
        <p:spPr>
          <a:xfrm>
            <a:off x="329072" y="3540280"/>
            <a:ext cx="3855457" cy="699025"/>
          </a:xfrm>
          <a:prstGeom prst="roundRect">
            <a:avLst>
              <a:gd name="adj" fmla="val 18333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A48A305-0F3A-459E-B3B2-089DF427D0F4}"/>
              </a:ext>
            </a:extLst>
          </p:cNvPr>
          <p:cNvSpPr txBox="1"/>
          <p:nvPr/>
        </p:nvSpPr>
        <p:spPr>
          <a:xfrm>
            <a:off x="342900" y="3546762"/>
            <a:ext cx="3758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 Бурятия:</a:t>
            </a:r>
          </a:p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по туризму – 27 чел.</a:t>
            </a:r>
          </a:p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Подведомственная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-я – 1 учреждение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чел.</a:t>
            </a:r>
          </a:p>
        </p:txBody>
      </p:sp>
      <p:sp>
        <p:nvSpPr>
          <p:cNvPr id="34" name="Shape 26">
            <a:extLst>
              <a:ext uri="{FF2B5EF4-FFF2-40B4-BE49-F238E27FC236}">
                <a16:creationId xmlns:a16="http://schemas.microsoft.com/office/drawing/2014/main" xmlns="" id="{7CA0BB4C-159B-4E4C-91D1-19C015B2AE30}"/>
              </a:ext>
            </a:extLst>
          </p:cNvPr>
          <p:cNvSpPr/>
          <p:nvPr/>
        </p:nvSpPr>
        <p:spPr>
          <a:xfrm>
            <a:off x="4319182" y="3551922"/>
            <a:ext cx="4453343" cy="684235"/>
          </a:xfrm>
          <a:prstGeom prst="roundRect">
            <a:avLst>
              <a:gd name="adj" fmla="val 18333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A7FB09AA-5C8D-445B-9CFA-69BE05B0A2EE}"/>
              </a:ext>
            </a:extLst>
          </p:cNvPr>
          <p:cNvSpPr txBox="1"/>
          <p:nvPr/>
        </p:nvSpPr>
        <p:spPr>
          <a:xfrm>
            <a:off x="4333010" y="3574306"/>
            <a:ext cx="4481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Красноярский край:</a:t>
            </a:r>
          </a:p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Агентство по туризму – 30 чел.</a:t>
            </a:r>
          </a:p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Подведомственная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-я – 3 учреждения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</a:p>
        </p:txBody>
      </p:sp>
      <p:sp>
        <p:nvSpPr>
          <p:cNvPr id="38" name="Shape 26">
            <a:extLst>
              <a:ext uri="{FF2B5EF4-FFF2-40B4-BE49-F238E27FC236}">
                <a16:creationId xmlns:a16="http://schemas.microsoft.com/office/drawing/2014/main" xmlns="" id="{D4C1D4CD-8025-49C7-A0D2-7BFF2B749CD9}"/>
              </a:ext>
            </a:extLst>
          </p:cNvPr>
          <p:cNvSpPr/>
          <p:nvPr/>
        </p:nvSpPr>
        <p:spPr>
          <a:xfrm>
            <a:off x="300497" y="4273786"/>
            <a:ext cx="3855457" cy="684235"/>
          </a:xfrm>
          <a:prstGeom prst="roundRect">
            <a:avLst>
              <a:gd name="adj" fmla="val 18333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30059880-9E6E-4823-8157-D8407318F233}"/>
              </a:ext>
            </a:extLst>
          </p:cNvPr>
          <p:cNvSpPr txBox="1"/>
          <p:nvPr/>
        </p:nvSpPr>
        <p:spPr>
          <a:xfrm>
            <a:off x="314325" y="4296170"/>
            <a:ext cx="3841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Амурская область:</a:t>
            </a:r>
          </a:p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внешних связей и туризма – 23 чел.</a:t>
            </a:r>
          </a:p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Подведомственная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-я – 1 учреждение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чел.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342900" y="514350"/>
            <a:ext cx="5907881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2200" b="1" kern="0" spc="-7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Ознакомиться с проектом Стратегии развития туризма </a:t>
            </a:r>
            <a:br>
              <a:rPr lang="ru-RU" sz="2200" b="1" kern="0" spc="-7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ru-RU" sz="2200" b="1" kern="0" spc="-7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 Иркутской области до 2036 года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342900" y="4357688"/>
            <a:ext cx="8458199" cy="442913"/>
          </a:xfrm>
          <a:prstGeom prst="roundRect">
            <a:avLst>
              <a:gd name="adj" fmla="val 25806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32" name="Text 30"/>
          <p:cNvSpPr/>
          <p:nvPr/>
        </p:nvSpPr>
        <p:spPr>
          <a:xfrm>
            <a:off x="480170" y="4507706"/>
            <a:ext cx="5593556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kern="0" spc="-8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Ключевой итог: </a:t>
            </a:r>
            <a:r>
              <a:rPr lang="en-US" sz="1000" b="1" kern="0" spc="-8" dirty="0">
                <a:solidFill>
                  <a:srgbClr val="F7F5F2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Сделать туризм существенной статьей доходов и драйвером экономического роста Приангарья.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7580820" y="4486275"/>
            <a:ext cx="1145765" cy="1857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34" name="Text 32"/>
          <p:cNvSpPr/>
          <p:nvPr/>
        </p:nvSpPr>
        <p:spPr>
          <a:xfrm>
            <a:off x="7617653" y="4486275"/>
            <a:ext cx="1072098" cy="185738"/>
          </a:xfrm>
          <a:prstGeom prst="rect">
            <a:avLst/>
          </a:prstGeom>
          <a:noFill/>
          <a:ln/>
        </p:spPr>
        <p:txBody>
          <a:bodyPr wrap="none" lIns="57150" tIns="42863" rIns="57150" bIns="42863" rtlCol="0" anchor="t"/>
          <a:lstStyle/>
          <a:p>
            <a:pPr marL="0" indent="0" algn="l" latinLnBrk="0">
              <a:buNone/>
            </a:pPr>
            <a:r>
              <a:rPr lang="en-US" sz="700" b="1" dirty="0">
                <a:solidFill>
                  <a:srgbClr val="ED7D3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ЦЕЛЕВОЙ ОРИЕНТИР</a:t>
            </a:r>
            <a:endParaRPr lang="en-US" sz="700" b="1" dirty="0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1">
            <a:extLst>
              <a:ext uri="{FF2B5EF4-FFF2-40B4-BE49-F238E27FC236}">
                <a16:creationId xmlns:a16="http://schemas.microsoft.com/office/drawing/2014/main" xmlns="" id="{EBFF5BCD-6B00-41BD-8086-3432C1DB10AB}"/>
              </a:ext>
            </a:extLst>
          </p:cNvPr>
          <p:cNvSpPr/>
          <p:nvPr/>
        </p:nvSpPr>
        <p:spPr>
          <a:xfrm>
            <a:off x="342900" y="190797"/>
            <a:ext cx="292894" cy="207169"/>
          </a:xfrm>
          <a:prstGeom prst="roundRect">
            <a:avLst>
              <a:gd name="adj" fmla="val 50000"/>
            </a:avLst>
          </a:prstGeom>
          <a:solidFill>
            <a:srgbClr val="160985"/>
          </a:solidFill>
          <a:ln/>
        </p:spPr>
      </p:sp>
      <p:sp>
        <p:nvSpPr>
          <p:cNvPr id="39" name="Text 2">
            <a:extLst>
              <a:ext uri="{FF2B5EF4-FFF2-40B4-BE49-F238E27FC236}">
                <a16:creationId xmlns:a16="http://schemas.microsoft.com/office/drawing/2014/main" xmlns="" id="{D03E8122-9DA5-4A56-B8B2-B39E3D19E496}"/>
              </a:ext>
            </a:extLst>
          </p:cNvPr>
          <p:cNvSpPr/>
          <p:nvPr/>
        </p:nvSpPr>
        <p:spPr>
          <a:xfrm>
            <a:off x="342900" y="176787"/>
            <a:ext cx="292894" cy="207169"/>
          </a:xfrm>
          <a:prstGeom prst="rect">
            <a:avLst/>
          </a:prstGeom>
          <a:noFill/>
          <a:ln/>
        </p:spPr>
        <p:txBody>
          <a:bodyPr wrap="none" lIns="57150" tIns="42863" rIns="57150" bIns="42863" rtlCol="0" anchor="t"/>
          <a:lstStyle/>
          <a:p>
            <a:pPr marL="0" indent="0" algn="l" latinLnBrk="0">
              <a:buNone/>
            </a:pP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08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2">
            <a:extLst>
              <a:ext uri="{FF2B5EF4-FFF2-40B4-BE49-F238E27FC236}">
                <a16:creationId xmlns:a16="http://schemas.microsoft.com/office/drawing/2014/main" xmlns="" id="{8A893010-B844-4972-AFB4-2AA9CFF995C4}"/>
              </a:ext>
            </a:extLst>
          </p:cNvPr>
          <p:cNvSpPr/>
          <p:nvPr/>
        </p:nvSpPr>
        <p:spPr>
          <a:xfrm>
            <a:off x="731316" y="221839"/>
            <a:ext cx="1743075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50" b="1" kern="0" spc="31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СТРАТЕГИЯ 2036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16EE2AF-F75F-4416-8A0E-A514F1CFA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286" y="1261364"/>
            <a:ext cx="2946304" cy="2946304"/>
          </a:xfrm>
          <a:prstGeom prst="rect">
            <a:avLst/>
          </a:prstGeom>
        </p:spPr>
      </p:pic>
      <p:cxnSp>
        <p:nvCxnSpPr>
          <p:cNvPr id="36" name="Соединитель: изогнутый 35">
            <a:extLst>
              <a:ext uri="{FF2B5EF4-FFF2-40B4-BE49-F238E27FC236}">
                <a16:creationId xmlns:a16="http://schemas.microsoft.com/office/drawing/2014/main" xmlns="" id="{873303D8-EF16-4A5B-9996-4EE31DAB4340}"/>
              </a:ext>
            </a:extLst>
          </p:cNvPr>
          <p:cNvCxnSpPr>
            <a:cxnSpLocks/>
          </p:cNvCxnSpPr>
          <p:nvPr/>
        </p:nvCxnSpPr>
        <p:spPr>
          <a:xfrm rot="10800000" flipV="1">
            <a:off x="3370218" y="1449976"/>
            <a:ext cx="2063930" cy="1650299"/>
          </a:xfrm>
          <a:prstGeom prst="curvedConnector3">
            <a:avLst>
              <a:gd name="adj1" fmla="val 48418"/>
            </a:avLst>
          </a:prstGeom>
          <a:ln w="28575">
            <a:solidFill>
              <a:srgbClr val="ED7D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09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xmlns="" id="{820616DB-FAE1-4C5E-84EC-04ED88B78B86}"/>
              </a:ext>
            </a:extLst>
          </p:cNvPr>
          <p:cNvSpPr txBox="1"/>
          <p:nvPr/>
        </p:nvSpPr>
        <p:spPr>
          <a:xfrm>
            <a:off x="451884" y="2085899"/>
            <a:ext cx="824241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5"/>
              </a:spcBef>
            </a:pPr>
            <a:r>
              <a:rPr lang="ru-RU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xmlns="" id="{2AC08FE0-76C1-4852-B95B-900771F7EC3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6728" y="647520"/>
            <a:ext cx="772617" cy="959391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xmlns="" id="{7B5C607C-AF01-4641-BDE2-68C2E191CE80}"/>
              </a:ext>
            </a:extLst>
          </p:cNvPr>
          <p:cNvSpPr/>
          <p:nvPr/>
        </p:nvSpPr>
        <p:spPr>
          <a:xfrm flipV="1">
            <a:off x="660828" y="1924192"/>
            <a:ext cx="7814662" cy="45719"/>
          </a:xfrm>
          <a:custGeom>
            <a:avLst/>
            <a:gdLst/>
            <a:ahLst/>
            <a:cxnLst/>
            <a:rect l="l" t="t" r="r" b="b"/>
            <a:pathLst>
              <a:path w="10828020">
                <a:moveTo>
                  <a:pt x="0" y="0"/>
                </a:moveTo>
                <a:lnTo>
                  <a:pt x="10827766" y="0"/>
                </a:lnTo>
              </a:path>
            </a:pathLst>
          </a:custGeom>
          <a:ln w="19812">
            <a:solidFill>
              <a:srgbClr val="76707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368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611</Words>
  <Application>Microsoft Office PowerPoint</Application>
  <PresentationFormat>Экран (16:9)</PresentationFormat>
  <Paragraphs>166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Calibri</vt:lpstr>
      <vt:lpstr>Inter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Фрицлер Надежда Владимировна</cp:lastModifiedBy>
  <cp:revision>34</cp:revision>
  <dcterms:created xsi:type="dcterms:W3CDTF">2026-08-24T06:35:18Z</dcterms:created>
  <dcterms:modified xsi:type="dcterms:W3CDTF">2026-08-31T05:04:14Z</dcterms:modified>
</cp:coreProperties>
</file>