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1.xml" ContentType="application/vnd.openxmlformats-officedocument.drawingml.chartshapes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78" r:id="rId4"/>
    <p:sldId id="277" r:id="rId5"/>
    <p:sldId id="279" r:id="rId6"/>
    <p:sldId id="280" r:id="rId7"/>
    <p:sldId id="281" r:id="rId8"/>
    <p:sldId id="286" r:id="rId9"/>
    <p:sldId id="274" r:id="rId10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588" y="101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1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50" b="1" i="0" u="none" strike="noStrike" spc="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baseline="0" dirty="0">
                <a:solidFill>
                  <a:schemeClr val="accent1">
                    <a:lumMod val="50000"/>
                  </a:schemeClr>
                </a:solidFill>
              </a:rPr>
              <a:t>Обращения </a:t>
            </a:r>
            <a:r>
              <a:rPr lang="ru-RU" b="1" baseline="0" dirty="0" smtClean="0">
                <a:solidFill>
                  <a:schemeClr val="accent1">
                    <a:lumMod val="50000"/>
                  </a:schemeClr>
                </a:solidFill>
              </a:rPr>
              <a:t>детей в </a:t>
            </a:r>
            <a:r>
              <a:rPr lang="ru-RU" b="1" baseline="0" dirty="0">
                <a:solidFill>
                  <a:schemeClr val="accent1">
                    <a:lumMod val="50000"/>
                  </a:schemeClr>
                </a:solidFill>
              </a:rPr>
              <a:t>связи с </a:t>
            </a:r>
            <a:r>
              <a:rPr lang="ru-RU" b="1" baseline="0" dirty="0" smtClean="0">
                <a:solidFill>
                  <a:schemeClr val="accent1">
                    <a:lumMod val="50000"/>
                  </a:schemeClr>
                </a:solidFill>
              </a:rPr>
              <a:t>травмами, всего  </a:t>
            </a:r>
            <a:endParaRPr lang="ru-RU" b="1" baseline="0" dirty="0">
              <a:solidFill>
                <a:schemeClr val="accent1">
                  <a:lumMod val="50000"/>
                </a:schemeClr>
              </a:solidFill>
            </a:endParaRPr>
          </a:p>
        </c:rich>
      </c:tx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50" b="1" i="0" u="none" strike="noStrike" spc="0" baseline="0">
              <a:solidFill>
                <a:schemeClr val="accent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</c:v>
                </c:pt>
              </c:strCache>
            </c:strRef>
          </c:tx>
          <c:spPr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099" tIns="19049" rIns="38099" bIns="19049" anchor="ctr" anchorCtr="1">
                <a:spAutoFit/>
              </a:bodyPr>
              <a:lstStyle/>
              <a:p>
                <a:pPr>
                  <a:defRPr sz="1200" b="0" i="0" u="none" strike="noStrike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 formatCode="0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26469</c:v>
                </c:pt>
                <c:pt idx="1">
                  <c:v>30274</c:v>
                </c:pt>
                <c:pt idx="2">
                  <c:v>35650</c:v>
                </c:pt>
                <c:pt idx="3">
                  <c:v>37148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E4B-4DA0-8C4B-E92160886E3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Лето</c:v>
                </c:pt>
              </c:strCache>
            </c:strRef>
          </c:tx>
          <c:spPr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099" tIns="19049" rIns="38099" bIns="19049" anchor="ctr" anchorCtr="1">
                <a:spAutoFit/>
              </a:bodyPr>
              <a:lstStyle/>
              <a:p>
                <a:pPr>
                  <a:defRPr sz="1200" b="0" i="0" u="none" strike="noStrike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 formatCode="0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6798</c:v>
                </c:pt>
                <c:pt idx="1">
                  <c:v>7673</c:v>
                </c:pt>
                <c:pt idx="2">
                  <c:v>8582</c:v>
                </c:pt>
                <c:pt idx="3">
                  <c:v>8887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E4B-4DA0-8C4B-E92160886E3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6"/>
        <c:axId val="221626680"/>
        <c:axId val="221622760"/>
      </c:barChart>
      <c:catAx>
        <c:axId val="221626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221622760"/>
        <c:crosses val="autoZero"/>
        <c:auto val="1"/>
        <c:lblAlgn val="ctr"/>
        <c:lblOffset val="100"/>
        <c:noMultiLvlLbl val="0"/>
      </c:catAx>
      <c:valAx>
        <c:axId val="2216227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221626680"/>
        <c:crosses val="autoZero"/>
        <c:crossBetween val="between"/>
      </c:valAx>
      <c:spPr>
        <a:prstGeom prst="rect">
          <a:avLst/>
        </a:prstGeom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4936999999999999"/>
          <c:y val="0.85590999999999995"/>
          <c:w val="0.43502000000000002"/>
          <c:h val="0.10439"/>
        </c:manualLayout>
      </c:layout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 bwMode="auto">
    <a:xfrm>
      <a:off x="5097845" y="1225347"/>
      <a:ext cx="5638797" cy="2489385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уличная</c:v>
                </c:pt>
              </c:strCache>
            </c:strRef>
          </c:tx>
          <c:spPr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099" tIns="19049" rIns="38099" bIns="19049" anchor="ctr" anchorCtr="1">
                <a:spAutoFit/>
              </a:bodyPr>
              <a:lstStyle/>
              <a:p>
                <a:pPr>
                  <a:defRPr sz="1200" b="1" i="0" u="none" strike="noStrike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 formatCode="0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4210</c:v>
                </c:pt>
                <c:pt idx="1">
                  <c:v>4596</c:v>
                </c:pt>
                <c:pt idx="2">
                  <c:v>4810</c:v>
                </c:pt>
                <c:pt idx="3">
                  <c:v>5057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E4B-4DA0-8C4B-E92160886E3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бытовая</c:v>
                </c:pt>
              </c:strCache>
            </c:strRef>
          </c:tx>
          <c:spPr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099" tIns="19049" rIns="38099" bIns="19049" anchor="ctr" anchorCtr="1">
                <a:spAutoFit/>
              </a:bodyPr>
              <a:lstStyle/>
              <a:p>
                <a:pPr>
                  <a:defRPr sz="1200" b="1" i="0" u="none" strike="noStrike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 formatCode="0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1932</c:v>
                </c:pt>
                <c:pt idx="1">
                  <c:v>2180</c:v>
                </c:pt>
                <c:pt idx="2">
                  <c:v>2650</c:v>
                </c:pt>
                <c:pt idx="3">
                  <c:v>2665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E4B-4DA0-8C4B-E92160886E3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спорт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9.6026361126411892E-3"/>
                  <c:y val="-2.845376473273485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99EC-4B55-9E84-E1D28DD6A9E9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7.2019770844808043E-3"/>
                  <c:y val="-2.845376473273498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99EC-4B55-9E84-E1D28DD6A9E9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4006590281602973E-3"/>
                  <c:y val="-1.422688236636755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99EC-4B55-9E84-E1D28DD6A9E9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7604629502993234E-16"/>
                  <c:y val="-2.134032354955113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99EC-4B55-9E84-E1D28DD6A9E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 bwMode="auto"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 formatCode="0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256</c:v>
                </c:pt>
                <c:pt idx="1">
                  <c:v>325</c:v>
                </c:pt>
                <c:pt idx="2">
                  <c:v>437</c:v>
                </c:pt>
                <c:pt idx="3">
                  <c:v>440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9EC-4B55-9E84-E1D28DD6A9E9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ДТП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 bwMode="auto"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 formatCode="0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86</c:v>
                </c:pt>
                <c:pt idx="1">
                  <c:v>116</c:v>
                </c:pt>
                <c:pt idx="2">
                  <c:v>144</c:v>
                </c:pt>
                <c:pt idx="3">
                  <c:v>125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9EC-4B55-9E84-E1D28DD6A9E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6"/>
        <c:axId val="221623544"/>
        <c:axId val="221628248"/>
      </c:barChart>
      <c:catAx>
        <c:axId val="221623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221628248"/>
        <c:crosses val="autoZero"/>
        <c:auto val="1"/>
        <c:lblAlgn val="ctr"/>
        <c:lblOffset val="100"/>
        <c:noMultiLvlLbl val="0"/>
      </c:catAx>
      <c:valAx>
        <c:axId val="2216282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221623544"/>
        <c:crosses val="autoZero"/>
        <c:crossBetween val="between"/>
      </c:valAx>
      <c:spPr>
        <a:prstGeom prst="rect">
          <a:avLst/>
        </a:prstGeom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8140017315133564"/>
          <c:y val="0.89541972923540936"/>
          <c:w val="0.56658312877324057"/>
          <c:h val="6.8559010055437242E-2"/>
        </c:manualLayout>
      </c:layout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 bwMode="auto">
    <a:xfrm>
      <a:off x="5097845" y="1225347"/>
      <a:ext cx="5638797" cy="2489385"/>
    </a:xfrm>
    <a:prstGeom prst="rect">
      <a:avLst/>
    </a:prstGeom>
    <a:noFill/>
    <a:ln w="19050" cap="flat" cmpd="sng" algn="ctr">
      <a:solidFill>
        <a:schemeClr val="accent1">
          <a:lumMod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50" b="1" i="0" u="none" strike="noStrike" spc="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Госпитализированы</a:t>
            </a:r>
            <a:r>
              <a:rPr lang="ru-RU" b="1" baseline="0" dirty="0" smtClean="0">
                <a:solidFill>
                  <a:schemeClr val="accent1">
                    <a:lumMod val="50000"/>
                  </a:schemeClr>
                </a:solidFill>
              </a:rPr>
              <a:t> в стационар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 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c:rich>
      </c:tx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50" b="1" i="0" u="none" strike="noStrike" spc="0" baseline="0">
              <a:solidFill>
                <a:schemeClr val="accent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</c:v>
                </c:pt>
              </c:strCache>
            </c:strRef>
          </c:tx>
          <c:spPr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099" tIns="19049" rIns="38099" bIns="19049" anchor="ctr" anchorCtr="1">
                <a:spAutoFit/>
              </a:bodyPr>
              <a:lstStyle/>
              <a:p>
                <a:pPr>
                  <a:defRPr sz="1200" b="1" i="0" u="none" strike="noStrike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 formatCode="0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2279</c:v>
                </c:pt>
                <c:pt idx="1">
                  <c:v>2427</c:v>
                </c:pt>
                <c:pt idx="2">
                  <c:v>2552</c:v>
                </c:pt>
                <c:pt idx="3">
                  <c:v>2717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5C1-48B3-8C43-107A5D87FC6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Лето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 bwMode="auto"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 formatCode="0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621</c:v>
                </c:pt>
                <c:pt idx="1">
                  <c:v>727</c:v>
                </c:pt>
                <c:pt idx="2">
                  <c:v>700</c:v>
                </c:pt>
                <c:pt idx="3">
                  <c:v>762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5C1-48B3-8C43-107A5D87FC6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6"/>
        <c:axId val="221629032"/>
        <c:axId val="221629424"/>
      </c:barChart>
      <c:catAx>
        <c:axId val="221629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221629424"/>
        <c:crosses val="autoZero"/>
        <c:auto val="1"/>
        <c:lblAlgn val="ctr"/>
        <c:lblOffset val="100"/>
        <c:noMultiLvlLbl val="0"/>
      </c:catAx>
      <c:valAx>
        <c:axId val="22162942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21629032"/>
        <c:crosses val="autoZero"/>
        <c:crossBetween val="between"/>
      </c:valAx>
      <c:spPr>
        <a:prstGeom prst="rect">
          <a:avLst/>
        </a:prstGeom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7879093306738598"/>
          <c:y val="0.88903220235152569"/>
          <c:w val="0.21196335409615702"/>
          <c:h val="8.6454301455007779E-2"/>
        </c:manualLayout>
      </c:layout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 bwMode="auto">
    <a:xfrm>
      <a:off x="5097845" y="1225347"/>
      <a:ext cx="5638797" cy="2489385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173046279900428"/>
          <c:y val="0.2067707424537156"/>
          <c:w val="0.53813627313210877"/>
          <c:h val="0.4968880425341145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rstGeom prst="rect">
                <a:avLst/>
              </a:prstGeom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B59-4286-AD76-60093472AD25}"/>
              </c:ext>
            </c:extLst>
          </c:dPt>
          <c:dPt>
            <c:idx val="1"/>
            <c:bubble3D val="0"/>
            <c:spPr>
              <a:prstGeom prst="rect">
                <a:avLst/>
              </a:prstGeom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B59-4286-AD76-60093472AD25}"/>
              </c:ext>
            </c:extLst>
          </c:dPt>
          <c:dPt>
            <c:idx val="2"/>
            <c:bubble3D val="0"/>
            <c:spPr>
              <a:prstGeom prst="rect">
                <a:avLst/>
              </a:prstGeom>
              <a:solidFill>
                <a:schemeClr val="accent2"/>
              </a:solidFill>
              <a:ln w="19050">
                <a:solidFill>
                  <a:schemeClr val="lt1"/>
                </a:solidFill>
                <a:miter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B59-4286-AD76-60093472AD25}"/>
              </c:ext>
            </c:extLst>
          </c:dPt>
          <c:dPt>
            <c:idx val="3"/>
            <c:bubble3D val="0"/>
            <c:spPr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B59-4286-AD76-60093472AD25}"/>
              </c:ext>
            </c:extLst>
          </c:dPt>
          <c:dPt>
            <c:idx val="4"/>
            <c:bubble3D val="0"/>
            <c:spPr>
              <a:prstGeom prst="rect">
                <a:avLst/>
              </a:prstGeom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7B59-4286-AD76-60093472AD25}"/>
              </c:ext>
            </c:extLst>
          </c:dPt>
          <c:dPt>
            <c:idx val="5"/>
            <c:bubble3D val="0"/>
            <c:spPr>
              <a:prstGeom prst="rect">
                <a:avLst/>
              </a:prstGeom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7B59-4286-AD76-60093472AD25}"/>
              </c:ext>
            </c:extLst>
          </c:dPt>
          <c:dPt>
            <c:idx val="6"/>
            <c:bubble3D val="0"/>
            <c:spPr>
              <a:prstGeom prst="rect">
                <a:avLst/>
              </a:prstGeom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7B59-4286-AD76-60093472AD25}"/>
              </c:ext>
            </c:extLst>
          </c:dPt>
          <c:dPt>
            <c:idx val="7"/>
            <c:bubble3D val="0"/>
            <c:spPr>
              <a:prstGeom prst="rect">
                <a:avLst/>
              </a:prstGeom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7B59-4286-AD76-60093472AD25}"/>
              </c:ext>
            </c:extLst>
          </c:dPt>
          <c:dPt>
            <c:idx val="8"/>
            <c:bubble3D val="0"/>
            <c:spPr>
              <a:prstGeom prst="rect">
                <a:avLst/>
              </a:prstGeom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7B59-4286-AD76-60093472AD25}"/>
              </c:ext>
            </c:extLst>
          </c:dPt>
          <c:dLbls>
            <c:dLbl>
              <c:idx val="0"/>
              <c:layout>
                <c:manualLayout>
                  <c:x val="0.12375035113640129"/>
                  <c:y val="-0.103143187108238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B59-4286-AD76-60093472AD25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7.0241977105922962E-2"/>
                  <c:y val="9.99258561270481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7B59-4286-AD76-60093472AD25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0599896984689529E-2"/>
                  <c:y val="0.101166954154963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7B59-4286-AD76-60093472AD25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15967761962568686"/>
                  <c:y val="2.68712853797717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7B59-4286-AD76-60093472AD25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0.11717149094053707"/>
                  <c:y val="-5.02448637668456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7B59-4286-AD76-60093472AD25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098" tIns="19048" rIns="38098" bIns="19048" anchor="ctr" anchorCtr="1">
                <a:spAutoFit/>
              </a:bodyPr>
              <a:lstStyle/>
              <a:p>
                <a:pPr>
                  <a:defRPr sz="16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prstGeom prst="rect">
                  <a:avLst/>
                </a:prstGeom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Лист1!$A$2:$A$6</c:f>
              <c:strCache>
                <c:ptCount val="5"/>
                <c:pt idx="0">
                  <c:v>травмы</c:v>
                </c:pt>
                <c:pt idx="1">
                  <c:v>острые заболевания</c:v>
                </c:pt>
                <c:pt idx="2">
                  <c:v>о. хирургические заболевания</c:v>
                </c:pt>
                <c:pt idx="3">
                  <c:v>обострение хр. заболеваний</c:v>
                </c:pt>
                <c:pt idx="4">
                  <c:v>отдельные состояния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37</c:v>
                </c:pt>
                <c:pt idx="1">
                  <c:v>9</c:v>
                </c:pt>
                <c:pt idx="2">
                  <c:v>2</c:v>
                </c:pt>
                <c:pt idx="3">
                  <c:v>1</c:v>
                </c:pt>
                <c:pt idx="4">
                  <c:v>37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2-7B59-4286-AD76-60093472AD2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prstGeom prst="rect">
          <a:avLst/>
        </a:prstGeom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4241832977808674E-2"/>
          <c:y val="0.76235573851754357"/>
          <c:w val="0.81629135031712063"/>
          <c:h val="0.22717231947268182"/>
        </c:manualLayout>
      </c:layout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xfrm>
      <a:off x="6267710" y="1649971"/>
      <a:ext cx="5545619" cy="3972791"/>
    </a:xfrm>
    <a:prstGeom prst="rect">
      <a:avLst/>
    </a:prstGeom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8694238909789629E-2"/>
          <c:y val="0.32886309455268503"/>
          <c:w val="0.92667027834164861"/>
          <c:h val="0.393214808921671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1.14360599681771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4D8A-41F9-9F88-9AABE0E2ABC2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1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1"/>
                <c:pt idx="0">
                  <c:v>млн рублей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 formatCode="#,##0">
                  <c:v>26</c:v>
                </c:pt>
                <c:pt idx="1">
                  <c:v>7</c:v>
                </c:pt>
                <c:pt idx="2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D8A-41F9-9F88-9AABE0E2AB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4654408"/>
        <c:axId val="224649312"/>
      </c:barChart>
      <c:catAx>
        <c:axId val="2246544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24649312"/>
        <c:crosses val="autoZero"/>
        <c:auto val="1"/>
        <c:lblAlgn val="ctr"/>
        <c:lblOffset val="100"/>
        <c:noMultiLvlLbl val="0"/>
      </c:catAx>
      <c:valAx>
        <c:axId val="22464931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224654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19050">
      <a:solidFill>
        <a:schemeClr val="accent1">
          <a:shade val="5000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8694238909789629E-2"/>
          <c:y val="0.32886309455268503"/>
          <c:w val="0.92667027834164861"/>
          <c:h val="0.393214808921671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1.14360599681771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816E-489F-A404-AADF297F6066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1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1"/>
                <c:pt idx="0">
                  <c:v>млн рублей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 formatCode="#,##0">
                  <c:v>12</c:v>
                </c:pt>
                <c:pt idx="1">
                  <c:v>5</c:v>
                </c:pt>
                <c:pt idx="2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16E-489F-A404-AADF297F60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4652840"/>
        <c:axId val="224648920"/>
      </c:barChart>
      <c:catAx>
        <c:axId val="2246528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24648920"/>
        <c:crosses val="autoZero"/>
        <c:auto val="1"/>
        <c:lblAlgn val="ctr"/>
        <c:lblOffset val="100"/>
        <c:noMultiLvlLbl val="0"/>
      </c:catAx>
      <c:valAx>
        <c:axId val="22464892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224652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19050">
      <a:solidFill>
        <a:schemeClr val="accent1">
          <a:shade val="5000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5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5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200"/>
  </cs:dataLabel>
  <cs:dataLabelCallout>
    <cs:lnRef idx="0"/>
    <cs:fillRef idx="0"/>
    <cs:effectRef idx="0"/>
    <cs:fontRef idx="minor">
      <a:schemeClr val="tx1">
        <a:lumMod val="75000"/>
        <a:lumOff val="25000"/>
      </a:schemeClr>
    </cs:fontRef>
    <cs:defRPr sz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MarkerLayout/>
  <cs:dataPointWirefram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dataTable>
  <cs:down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5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200"/>
  </cs:trendlineLabel>
  <cs:up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5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5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200"/>
  </cs:dataLabel>
  <cs:dataLabelCallout>
    <cs:lnRef idx="0"/>
    <cs:fillRef idx="0"/>
    <cs:effectRef idx="0"/>
    <cs:fontRef idx="minor">
      <a:schemeClr val="tx1">
        <a:lumMod val="75000"/>
        <a:lumOff val="25000"/>
      </a:schemeClr>
    </cs:fontRef>
    <cs:defRPr sz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MarkerLayout/>
  <cs:dataPointWirefram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dataTable>
  <cs:down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5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200"/>
  </cs:trendlineLabel>
  <cs:up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5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5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200"/>
  </cs:dataLabel>
  <cs:dataLabelCallout>
    <cs:lnRef idx="0"/>
    <cs:fillRef idx="0"/>
    <cs:effectRef idx="0"/>
    <cs:fontRef idx="minor">
      <a:schemeClr val="tx1">
        <a:lumMod val="75000"/>
        <a:lumOff val="25000"/>
      </a:schemeClr>
    </cs:fontRef>
    <cs:defRPr sz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MarkerLayout/>
  <cs:dataPointWirefram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dataTable>
  <cs:down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5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200"/>
  </cs:trendlineLabel>
  <cs:up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0.07039</cdr:x>
      <cdr:y>0</cdr:y>
    </cdr:from>
    <cdr:to>
      <cdr:x>1</cdr:x>
      <cdr:y>0.22251</cdr:y>
    </cdr:to>
    <cdr:sp macro="" textlink="">
      <cdr:nvSpPr>
        <cdr:cNvPr id="2" name="Объект 2"/>
        <cdr:cNvSpPr>
          <a:spLocks xmlns:a="http://schemas.openxmlformats.org/drawingml/2006/main" noGrp="1"/>
        </cdr:cNvSpPr>
      </cdr:nvSpPr>
      <cdr:spPr bwMode="auto">
        <a:xfrm xmlns:a="http://schemas.openxmlformats.org/drawingml/2006/main">
          <a:off x="280398" y="0"/>
          <a:ext cx="3702980" cy="4038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>
          <a:normAutofit/>
        </a:bodyPr>
        <a:lstStyle xmlns:a="http://schemas.openxmlformats.org/drawingml/2006/main">
          <a:lvl1pPr marL="171450" indent="-171450" algn="l" defTabSz="685800">
            <a:lnSpc>
              <a:spcPct val="90000"/>
            </a:lnSpc>
            <a:spcBef>
              <a:spcPts val="749"/>
            </a:spcBef>
            <a:buFont typeface="Arial"/>
            <a:buChar char="•"/>
            <a:defRPr sz="2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514350" indent="-171450" algn="l" defTabSz="685800">
            <a:lnSpc>
              <a:spcPct val="90000"/>
            </a:lnSpc>
            <a:spcBef>
              <a:spcPts val="374"/>
            </a:spcBef>
            <a:buFont typeface="Arial"/>
            <a:buChar char="•"/>
            <a:defRPr sz="18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857250" indent="-171450" algn="l" defTabSz="685800">
            <a:lnSpc>
              <a:spcPct val="90000"/>
            </a:lnSpc>
            <a:spcBef>
              <a:spcPts val="374"/>
            </a:spcBef>
            <a:buFont typeface="Arial"/>
            <a:buChar char="•"/>
            <a:defRPr sz="15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200150" indent="-171450" algn="l" defTabSz="685800">
            <a:lnSpc>
              <a:spcPct val="90000"/>
            </a:lnSpc>
            <a:spcBef>
              <a:spcPts val="374"/>
            </a:spcBef>
            <a:buFont typeface="Arial"/>
            <a:buChar char="•"/>
            <a:defRPr sz="135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543050" indent="-171450" algn="l" defTabSz="685800">
            <a:lnSpc>
              <a:spcPct val="90000"/>
            </a:lnSpc>
            <a:spcBef>
              <a:spcPts val="374"/>
            </a:spcBef>
            <a:buFont typeface="Arial"/>
            <a:buChar char="•"/>
            <a:defRPr sz="135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1885950" indent="-171450" algn="l" defTabSz="685800">
            <a:lnSpc>
              <a:spcPct val="90000"/>
            </a:lnSpc>
            <a:spcBef>
              <a:spcPts val="374"/>
            </a:spcBef>
            <a:buFont typeface="Arial"/>
            <a:buChar char="•"/>
            <a:defRPr sz="135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228850" indent="-171450" algn="l" defTabSz="685800">
            <a:lnSpc>
              <a:spcPct val="90000"/>
            </a:lnSpc>
            <a:spcBef>
              <a:spcPts val="374"/>
            </a:spcBef>
            <a:buFont typeface="Arial"/>
            <a:buChar char="•"/>
            <a:defRPr sz="135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2571750" indent="-171450" algn="l" defTabSz="685800">
            <a:lnSpc>
              <a:spcPct val="90000"/>
            </a:lnSpc>
            <a:spcBef>
              <a:spcPts val="374"/>
            </a:spcBef>
            <a:buFont typeface="Arial"/>
            <a:buChar char="•"/>
            <a:defRPr sz="135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2914650" indent="-171450" algn="l" defTabSz="685800">
            <a:lnSpc>
              <a:spcPct val="90000"/>
            </a:lnSpc>
            <a:spcBef>
              <a:spcPts val="374"/>
            </a:spcBef>
            <a:buFont typeface="Arial"/>
            <a:buChar char="•"/>
            <a:defRPr sz="135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 algn="ctr">
            <a:buNone/>
          </a:pPr>
          <a:r>
            <a:rPr lang="ru-RU" sz="1800" b="1" dirty="0" smtClean="0"/>
            <a:t>Вызовы СМП на травмы по месяцам</a:t>
          </a:r>
        </a:p>
      </cdr:txBody>
    </cdr:sp>
  </cdr:relSizeAnchor>
  <cdr:relSizeAnchor xmlns:cdr="http://schemas.openxmlformats.org/drawingml/2006/chartDrawing">
    <cdr:from>
      <cdr:x>0.074</cdr:x>
      <cdr:y>0.75837</cdr:y>
    </cdr:from>
    <cdr:to>
      <cdr:x>0.28969</cdr:x>
      <cdr:y>0.88901</cdr:y>
    </cdr:to>
    <cdr:sp macro="" textlink="">
      <cdr:nvSpPr>
        <cdr:cNvPr id="6" name="Объект 2"/>
        <cdr:cNvSpPr txBox="1">
          <a:spLocks xmlns:a="http://schemas.openxmlformats.org/drawingml/2006/main"/>
        </cdr:cNvSpPr>
      </cdr:nvSpPr>
      <cdr:spPr bwMode="auto">
        <a:xfrm xmlns:a="http://schemas.openxmlformats.org/drawingml/2006/main">
          <a:off x="253675" y="1957819"/>
          <a:ext cx="739390" cy="3372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>
          <a:normAutofit/>
        </a:bodyPr>
        <a:lstStyle xmlns:a="http://schemas.openxmlformats.org/drawingml/2006/main">
          <a:defPPr>
            <a:defRPr lang="ru-RU"/>
          </a:defPPr>
          <a:lvl1pPr marL="0" algn="l" defTabSz="914400">
            <a:defRPr sz="18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>
            <a:defRPr sz="18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>
            <a:defRPr sz="18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>
            <a:defRPr sz="18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>
            <a:defRPr sz="18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>
            <a:defRPr sz="18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>
            <a:defRPr sz="18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>
            <a:defRPr sz="18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>
            <a:defRPr sz="18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>
            <a:buFont typeface="Arial"/>
            <a:buNone/>
          </a:pPr>
          <a:r>
            <a:rPr lang="ru-RU" sz="1200" dirty="0" smtClean="0"/>
            <a:t>июнь</a:t>
          </a:r>
          <a:endParaRPr lang="ru-RU" sz="1200" dirty="0"/>
        </a:p>
      </cdr:txBody>
    </cdr:sp>
  </cdr:relSizeAnchor>
  <cdr:relSizeAnchor xmlns:cdr="http://schemas.openxmlformats.org/drawingml/2006/chartDrawing">
    <cdr:from>
      <cdr:x>0.69089</cdr:x>
      <cdr:y>0.75249</cdr:y>
    </cdr:from>
    <cdr:to>
      <cdr:x>0.88489</cdr:x>
      <cdr:y>0.88901</cdr:y>
    </cdr:to>
    <cdr:sp macro="" textlink="">
      <cdr:nvSpPr>
        <cdr:cNvPr id="7" name="Объект 2"/>
        <cdr:cNvSpPr txBox="1">
          <a:spLocks xmlns:a="http://schemas.openxmlformats.org/drawingml/2006/main"/>
        </cdr:cNvSpPr>
      </cdr:nvSpPr>
      <cdr:spPr bwMode="auto">
        <a:xfrm xmlns:a="http://schemas.openxmlformats.org/drawingml/2006/main">
          <a:off x="2999124" y="2672237"/>
          <a:ext cx="842141" cy="4848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>
          <a:normAutofit lnSpcReduction="10000"/>
        </a:bodyPr>
        <a:lstStyle xmlns:a="http://schemas.openxmlformats.org/drawingml/2006/main">
          <a:defPPr>
            <a:defRPr lang="ru-RU"/>
          </a:defPPr>
          <a:lvl1pPr marL="0" algn="l" defTabSz="914400">
            <a:defRPr sz="18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>
            <a:defRPr sz="18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>
            <a:defRPr sz="18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>
            <a:defRPr sz="18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>
            <a:defRPr sz="18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>
            <a:defRPr sz="18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>
            <a:defRPr sz="18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>
            <a:defRPr sz="18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>
            <a:defRPr sz="18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>
            <a:buFont typeface="Arial"/>
            <a:buNone/>
          </a:pPr>
          <a:r>
            <a:rPr lang="ru-RU" sz="1200" dirty="0" smtClean="0"/>
            <a:t>август</a:t>
          </a:r>
          <a:endParaRPr lang="ru-RU" sz="1200" dirty="0"/>
        </a:p>
      </cdr:txBody>
    </cdr:sp>
  </cdr:relSizeAnchor>
  <cdr:relSizeAnchor xmlns:cdr="http://schemas.openxmlformats.org/drawingml/2006/chartDrawing">
    <cdr:from>
      <cdr:x>0.37573</cdr:x>
      <cdr:y>0.75915</cdr:y>
    </cdr:from>
    <cdr:to>
      <cdr:x>0.56973</cdr:x>
      <cdr:y>0.89567</cdr:y>
    </cdr:to>
    <cdr:sp macro="" textlink="">
      <cdr:nvSpPr>
        <cdr:cNvPr id="8" name="Объект 2"/>
        <cdr:cNvSpPr txBox="1">
          <a:spLocks xmlns:a="http://schemas.openxmlformats.org/drawingml/2006/main"/>
        </cdr:cNvSpPr>
      </cdr:nvSpPr>
      <cdr:spPr bwMode="auto">
        <a:xfrm xmlns:a="http://schemas.openxmlformats.org/drawingml/2006/main">
          <a:off x="1631028" y="2695885"/>
          <a:ext cx="842141" cy="4848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>
          <a:normAutofit lnSpcReduction="10000"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>
            <a:buFont typeface="Arial"/>
            <a:buNone/>
          </a:pPr>
          <a:r>
            <a:rPr lang="ru-RU" sz="1200" dirty="0" smtClean="0"/>
            <a:t>июль</a:t>
          </a:r>
          <a:endParaRPr lang="ru-RU" sz="12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0.07039</cdr:x>
      <cdr:y>0</cdr:y>
    </cdr:from>
    <cdr:to>
      <cdr:x>1</cdr:x>
      <cdr:y>0.22251</cdr:y>
    </cdr:to>
    <cdr:sp macro="" textlink="">
      <cdr:nvSpPr>
        <cdr:cNvPr id="2" name="Объект 2"/>
        <cdr:cNvSpPr>
          <a:spLocks xmlns:a="http://schemas.openxmlformats.org/drawingml/2006/main" noGrp="1"/>
        </cdr:cNvSpPr>
      </cdr:nvSpPr>
      <cdr:spPr bwMode="auto">
        <a:xfrm xmlns:a="http://schemas.openxmlformats.org/drawingml/2006/main">
          <a:off x="280398" y="0"/>
          <a:ext cx="3702980" cy="4038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>
          <a:normAutofit/>
        </a:bodyPr>
        <a:lstStyle xmlns:a="http://schemas.openxmlformats.org/drawingml/2006/main">
          <a:lvl1pPr marL="171450" indent="-171450" algn="l" defTabSz="685800">
            <a:lnSpc>
              <a:spcPct val="90000"/>
            </a:lnSpc>
            <a:spcBef>
              <a:spcPts val="749"/>
            </a:spcBef>
            <a:buFont typeface="Arial"/>
            <a:buChar char="•"/>
            <a:defRPr sz="2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514350" indent="-171450" algn="l" defTabSz="685800">
            <a:lnSpc>
              <a:spcPct val="90000"/>
            </a:lnSpc>
            <a:spcBef>
              <a:spcPts val="374"/>
            </a:spcBef>
            <a:buFont typeface="Arial"/>
            <a:buChar char="•"/>
            <a:defRPr sz="18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857250" indent="-171450" algn="l" defTabSz="685800">
            <a:lnSpc>
              <a:spcPct val="90000"/>
            </a:lnSpc>
            <a:spcBef>
              <a:spcPts val="374"/>
            </a:spcBef>
            <a:buFont typeface="Arial"/>
            <a:buChar char="•"/>
            <a:defRPr sz="15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200150" indent="-171450" algn="l" defTabSz="685800">
            <a:lnSpc>
              <a:spcPct val="90000"/>
            </a:lnSpc>
            <a:spcBef>
              <a:spcPts val="374"/>
            </a:spcBef>
            <a:buFont typeface="Arial"/>
            <a:buChar char="•"/>
            <a:defRPr sz="135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543050" indent="-171450" algn="l" defTabSz="685800">
            <a:lnSpc>
              <a:spcPct val="90000"/>
            </a:lnSpc>
            <a:spcBef>
              <a:spcPts val="374"/>
            </a:spcBef>
            <a:buFont typeface="Arial"/>
            <a:buChar char="•"/>
            <a:defRPr sz="135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1885950" indent="-171450" algn="l" defTabSz="685800">
            <a:lnSpc>
              <a:spcPct val="90000"/>
            </a:lnSpc>
            <a:spcBef>
              <a:spcPts val="374"/>
            </a:spcBef>
            <a:buFont typeface="Arial"/>
            <a:buChar char="•"/>
            <a:defRPr sz="135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228850" indent="-171450" algn="l" defTabSz="685800">
            <a:lnSpc>
              <a:spcPct val="90000"/>
            </a:lnSpc>
            <a:spcBef>
              <a:spcPts val="374"/>
            </a:spcBef>
            <a:buFont typeface="Arial"/>
            <a:buChar char="•"/>
            <a:defRPr sz="135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2571750" indent="-171450" algn="l" defTabSz="685800">
            <a:lnSpc>
              <a:spcPct val="90000"/>
            </a:lnSpc>
            <a:spcBef>
              <a:spcPts val="374"/>
            </a:spcBef>
            <a:buFont typeface="Arial"/>
            <a:buChar char="•"/>
            <a:defRPr sz="135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2914650" indent="-171450" algn="l" defTabSz="685800">
            <a:lnSpc>
              <a:spcPct val="90000"/>
            </a:lnSpc>
            <a:spcBef>
              <a:spcPts val="374"/>
            </a:spcBef>
            <a:buFont typeface="Arial"/>
            <a:buChar char="•"/>
            <a:defRPr sz="135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 algn="ctr">
            <a:buNone/>
          </a:pPr>
          <a:r>
            <a:rPr lang="ru-RU" sz="1800" b="1" dirty="0" smtClean="0"/>
            <a:t>Госпитализировано </a:t>
          </a:r>
        </a:p>
      </cdr:txBody>
    </cdr:sp>
  </cdr:relSizeAnchor>
  <cdr:relSizeAnchor xmlns:cdr="http://schemas.openxmlformats.org/drawingml/2006/chartDrawing">
    <cdr:from>
      <cdr:x>0.074</cdr:x>
      <cdr:y>0.75145</cdr:y>
    </cdr:from>
    <cdr:to>
      <cdr:x>0.29233</cdr:x>
      <cdr:y>0.88901</cdr:y>
    </cdr:to>
    <cdr:sp macro="" textlink="">
      <cdr:nvSpPr>
        <cdr:cNvPr id="6" name="Объект 2"/>
        <cdr:cNvSpPr txBox="1">
          <a:spLocks xmlns:a="http://schemas.openxmlformats.org/drawingml/2006/main"/>
        </cdr:cNvSpPr>
      </cdr:nvSpPr>
      <cdr:spPr bwMode="auto">
        <a:xfrm xmlns:a="http://schemas.openxmlformats.org/drawingml/2006/main">
          <a:off x="253936" y="1739508"/>
          <a:ext cx="749224" cy="3184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>
          <a:normAutofit/>
        </a:bodyPr>
        <a:lstStyle xmlns:a="http://schemas.openxmlformats.org/drawingml/2006/main">
          <a:defPPr>
            <a:defRPr lang="ru-RU"/>
          </a:defPPr>
          <a:lvl1pPr marL="0" algn="l" defTabSz="914400">
            <a:defRPr sz="18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>
            <a:defRPr sz="18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>
            <a:defRPr sz="18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>
            <a:defRPr sz="18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>
            <a:defRPr sz="18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>
            <a:defRPr sz="18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>
            <a:defRPr sz="18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>
            <a:defRPr sz="18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>
            <a:defRPr sz="18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>
            <a:buFont typeface="Arial"/>
            <a:buNone/>
          </a:pPr>
          <a:r>
            <a:rPr lang="ru-RU" sz="1200" dirty="0" smtClean="0"/>
            <a:t>июнь</a:t>
          </a:r>
          <a:endParaRPr lang="ru-RU" sz="1200" dirty="0"/>
        </a:p>
      </cdr:txBody>
    </cdr:sp>
  </cdr:relSizeAnchor>
  <cdr:relSizeAnchor xmlns:cdr="http://schemas.openxmlformats.org/drawingml/2006/chartDrawing">
    <cdr:from>
      <cdr:x>0.69089</cdr:x>
      <cdr:y>0.75249</cdr:y>
    </cdr:from>
    <cdr:to>
      <cdr:x>0.88489</cdr:x>
      <cdr:y>0.88901</cdr:y>
    </cdr:to>
    <cdr:sp macro="" textlink="">
      <cdr:nvSpPr>
        <cdr:cNvPr id="7" name="Объект 2"/>
        <cdr:cNvSpPr txBox="1">
          <a:spLocks xmlns:a="http://schemas.openxmlformats.org/drawingml/2006/main"/>
        </cdr:cNvSpPr>
      </cdr:nvSpPr>
      <cdr:spPr bwMode="auto">
        <a:xfrm xmlns:a="http://schemas.openxmlformats.org/drawingml/2006/main">
          <a:off x="2999124" y="2672237"/>
          <a:ext cx="842141" cy="4848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>
          <a:normAutofit lnSpcReduction="10000"/>
        </a:bodyPr>
        <a:lstStyle xmlns:a="http://schemas.openxmlformats.org/drawingml/2006/main">
          <a:defPPr>
            <a:defRPr lang="ru-RU"/>
          </a:defPPr>
          <a:lvl1pPr marL="0" algn="l" defTabSz="914400">
            <a:defRPr sz="18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>
            <a:defRPr sz="18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>
            <a:defRPr sz="18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>
            <a:defRPr sz="18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>
            <a:defRPr sz="18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>
            <a:defRPr sz="18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>
            <a:defRPr sz="18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>
            <a:defRPr sz="18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>
            <a:defRPr sz="18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>
            <a:buFont typeface="Arial"/>
            <a:buNone/>
          </a:pPr>
          <a:r>
            <a:rPr lang="ru-RU" sz="1200" dirty="0" smtClean="0"/>
            <a:t>август</a:t>
          </a:r>
          <a:endParaRPr lang="ru-RU" sz="1200" dirty="0"/>
        </a:p>
      </cdr:txBody>
    </cdr:sp>
  </cdr:relSizeAnchor>
  <cdr:relSizeAnchor xmlns:cdr="http://schemas.openxmlformats.org/drawingml/2006/chartDrawing">
    <cdr:from>
      <cdr:x>0.403</cdr:x>
      <cdr:y>0.75471</cdr:y>
    </cdr:from>
    <cdr:to>
      <cdr:x>0.597</cdr:x>
      <cdr:y>0.89123</cdr:y>
    </cdr:to>
    <cdr:sp macro="" textlink="">
      <cdr:nvSpPr>
        <cdr:cNvPr id="8" name="Объект 2"/>
        <cdr:cNvSpPr txBox="1">
          <a:spLocks xmlns:a="http://schemas.openxmlformats.org/drawingml/2006/main"/>
        </cdr:cNvSpPr>
      </cdr:nvSpPr>
      <cdr:spPr bwMode="auto">
        <a:xfrm xmlns:a="http://schemas.openxmlformats.org/drawingml/2006/main">
          <a:off x="1382921" y="1747052"/>
          <a:ext cx="665725" cy="3160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>
          <a:normAutofit lnSpcReduction="10000"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>
            <a:buFont typeface="Arial"/>
            <a:buNone/>
          </a:pPr>
          <a:r>
            <a:rPr lang="ru-RU" sz="1200" dirty="0" smtClean="0"/>
            <a:t>июль</a:t>
          </a:r>
          <a:endParaRPr lang="ru-RU" sz="12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FE2407-6AA6-4826-9463-CAF35EC172F5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820906-365D-4999-ABE7-654FFA70E0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4977320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 bwMode="auto">
          <a:xfrm>
            <a:off x="3850444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DA78FB4-2D55-4861-B31F-4C6233CE13AE}" type="datetimeFigureOut">
              <a:rPr lang="ru-RU"/>
              <a:t>10.07.2026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 bwMode="auto">
          <a:xfrm>
            <a:off x="679768" y="4777958"/>
            <a:ext cx="5438140" cy="3909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 bwMode="auto"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 bwMode="auto">
          <a:xfrm>
            <a:off x="3850444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721143D-72B3-4914-AB73-DD660EFE143E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654380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>
                <a:solidFill>
                  <a:schemeClr val="tx1"/>
                </a:solidFill>
                <a:latin typeface="Times New Roman"/>
                <a:ea typeface="+mn-ea"/>
                <a:cs typeface="Times New Roman"/>
              </a:rPr>
              <a:t>	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AD756FE8-9D42-465F-8FC3-7C8BAC6FD70C}" type="slidenum">
              <a:rPr lang="ru-RU"/>
              <a:t>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6906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>
                <a:solidFill>
                  <a:schemeClr val="tx1"/>
                </a:solidFill>
                <a:latin typeface="Times New Roman"/>
                <a:ea typeface="+mn-ea"/>
                <a:cs typeface="Times New Roman"/>
              </a:rPr>
              <a:t>	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AD756FE8-9D42-465F-8FC3-7C8BAC6FD70C}" type="slidenum">
              <a:rPr lang="ru-RU"/>
              <a:t>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9014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23999" y="1122362"/>
            <a:ext cx="9144000" cy="2387599"/>
          </a:xfrm>
        </p:spPr>
        <p:txBody>
          <a:bodyPr anchor="b"/>
          <a:lstStyle>
            <a:lvl1pPr algn="ctr">
              <a:defRPr sz="4500"/>
            </a:lvl1pPr>
          </a:lstStyle>
          <a:p>
            <a:pPr>
              <a:defRPr/>
            </a:pPr>
            <a:r>
              <a:rPr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3999" y="3602037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>
              <a:defRPr/>
            </a:pPr>
            <a:r>
              <a:rPr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ABB98AD-F95F-45C3-9770-C95421905FEA}" type="datetime1">
              <a:rPr lang="ru-RU" smtClean="0"/>
              <a:t>10.07.2026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/>
              <a:t>Click to edit Master text styles</a:t>
            </a:r>
          </a:p>
          <a:p>
            <a:pPr lvl="1">
              <a:defRPr/>
            </a:pPr>
            <a:r>
              <a:rPr/>
              <a:t>Second level</a:t>
            </a:r>
          </a:p>
          <a:p>
            <a:pPr lvl="2">
              <a:defRPr/>
            </a:pPr>
            <a:r>
              <a:rPr/>
              <a:t>Third level</a:t>
            </a:r>
          </a:p>
          <a:p>
            <a:pPr lvl="3">
              <a:defRPr/>
            </a:pPr>
            <a:r>
              <a:rPr/>
              <a:t>Fourth level</a:t>
            </a:r>
          </a:p>
          <a:p>
            <a:pPr lvl="4">
              <a:defRPr/>
            </a:pPr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11F3647-F0D9-4861-9E81-E7C83B11EC8C}" type="datetime1">
              <a:rPr lang="ru-RU" smtClean="0"/>
              <a:t>10.07.2026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pPr>
              <a:defRPr/>
            </a:pPr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85769AE-995E-45AC-9CA5-5982CC2C4E2A}" type="datetime1">
              <a:rPr lang="ru-RU" smtClean="0"/>
              <a:t>10.07.2026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7" y="365125"/>
            <a:ext cx="10515600" cy="1325562"/>
          </a:xfrm>
        </p:spPr>
        <p:txBody>
          <a:bodyPr/>
          <a:lstStyle/>
          <a:p>
            <a:pPr>
              <a:defRPr/>
            </a:pPr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9" y="1681162"/>
            <a:ext cx="5157785" cy="82391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defRPr/>
            </a:pPr>
            <a:r>
              <a:rPr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9" y="2505074"/>
            <a:ext cx="5157785" cy="3684587"/>
          </a:xfrm>
        </p:spPr>
        <p:txBody>
          <a:bodyPr/>
          <a:lstStyle/>
          <a:p>
            <a:pPr lvl="0">
              <a:defRPr/>
            </a:pPr>
            <a:r>
              <a:rPr/>
              <a:t>Click to edit Master text styles</a:t>
            </a:r>
          </a:p>
          <a:p>
            <a:pPr lvl="1">
              <a:defRPr/>
            </a:pPr>
            <a:r>
              <a:rPr/>
              <a:t>Second level</a:t>
            </a:r>
          </a:p>
          <a:p>
            <a:pPr lvl="2">
              <a:defRPr/>
            </a:pPr>
            <a:r>
              <a:rPr/>
              <a:t>Third level</a:t>
            </a:r>
          </a:p>
          <a:p>
            <a:pPr lvl="3">
              <a:defRPr/>
            </a:pPr>
            <a:r>
              <a:rPr/>
              <a:t>Fourth level</a:t>
            </a:r>
          </a:p>
          <a:p>
            <a:pPr lvl="4">
              <a:defRPr/>
            </a:pPr>
            <a:r>
              <a:rPr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2"/>
            <a:ext cx="5183187" cy="82391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defRPr/>
            </a:pPr>
            <a:r>
              <a:rPr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7" cy="3684587"/>
          </a:xfrm>
        </p:spPr>
        <p:txBody>
          <a:bodyPr/>
          <a:lstStyle/>
          <a:p>
            <a:pPr lvl="0">
              <a:defRPr/>
            </a:pPr>
            <a:r>
              <a:rPr/>
              <a:t>Click to edit Master text styles</a:t>
            </a:r>
          </a:p>
          <a:p>
            <a:pPr lvl="1">
              <a:defRPr/>
            </a:pPr>
            <a:r>
              <a:rPr/>
              <a:t>Second level</a:t>
            </a:r>
          </a:p>
          <a:p>
            <a:pPr lvl="2">
              <a:defRPr/>
            </a:pPr>
            <a:r>
              <a:rPr/>
              <a:t>Third level</a:t>
            </a:r>
          </a:p>
          <a:p>
            <a:pPr lvl="3">
              <a:defRPr/>
            </a:pPr>
            <a:r>
              <a:rPr/>
              <a:t>Fourth level</a:t>
            </a:r>
          </a:p>
          <a:p>
            <a:pPr lvl="4">
              <a:defRPr/>
            </a:pPr>
            <a:r>
              <a:rPr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0D2648D-4F6B-46A9-814E-142981D855BF}" type="datetime1">
              <a:rPr lang="ru-RU" smtClean="0"/>
              <a:t>10.07.2026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512F92A-26FE-4608-9136-9D400206AAD4}" type="datetime1">
              <a:rPr lang="ru-RU" smtClean="0"/>
              <a:t>10.07.2026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0178DC3-291A-4D7D-8333-087456DBFC8A}" type="datetime1">
              <a:rPr lang="ru-RU" smtClean="0"/>
              <a:t>10.07.2026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7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pPr>
              <a:defRPr/>
            </a:pPr>
            <a:r>
              <a:rPr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7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>
              <a:defRPr/>
            </a:pPr>
            <a:r>
              <a:rPr/>
              <a:t>Click to edit Master text styles</a:t>
            </a:r>
          </a:p>
          <a:p>
            <a:pPr lvl="1">
              <a:defRPr/>
            </a:pPr>
            <a:r>
              <a:rPr/>
              <a:t>Second level</a:t>
            </a:r>
          </a:p>
          <a:p>
            <a:pPr lvl="2">
              <a:defRPr/>
            </a:pPr>
            <a:r>
              <a:rPr/>
              <a:t>Third level</a:t>
            </a:r>
          </a:p>
          <a:p>
            <a:pPr lvl="3">
              <a:defRPr/>
            </a:pPr>
            <a:r>
              <a:rPr/>
              <a:t>Fourth level</a:t>
            </a:r>
          </a:p>
          <a:p>
            <a:pPr lvl="4">
              <a:defRPr/>
            </a:pPr>
            <a:r>
              <a:rPr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7" y="2057399"/>
            <a:ext cx="3932237" cy="381158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>
              <a:defRPr/>
            </a:pPr>
            <a:r>
              <a:rPr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E9427D9-61C8-404E-B165-78507882395C}" type="datetime1">
              <a:rPr lang="ru-RU" smtClean="0"/>
              <a:t>10.07.2026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7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pPr>
              <a:defRPr/>
            </a:pPr>
            <a:r>
              <a:rPr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5183187" y="987425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>
              <a:defRPr/>
            </a:pPr>
            <a:r>
              <a:rPr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7" y="2057399"/>
            <a:ext cx="3932237" cy="381158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>
              <a:defRPr/>
            </a:pPr>
            <a:r>
              <a:rPr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EAD668F-A5D8-4F1C-BFA5-CBD29E9AC63C}" type="datetime1">
              <a:rPr lang="ru-RU" smtClean="0"/>
              <a:t>10.07.2026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/>
              <a:t>Click to edit Master text styles</a:t>
            </a:r>
          </a:p>
          <a:p>
            <a:pPr lvl="1">
              <a:defRPr/>
            </a:pPr>
            <a:r>
              <a:rPr/>
              <a:t>Second level</a:t>
            </a:r>
          </a:p>
          <a:p>
            <a:pPr lvl="2">
              <a:defRPr/>
            </a:pPr>
            <a:r>
              <a:rPr/>
              <a:t>Third level</a:t>
            </a:r>
          </a:p>
          <a:p>
            <a:pPr lvl="3">
              <a:defRPr/>
            </a:pPr>
            <a:r>
              <a:rPr/>
              <a:t>Fourth level</a:t>
            </a:r>
          </a:p>
          <a:p>
            <a:pPr lvl="4">
              <a:defRPr/>
            </a:pPr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C7129D1-C1B5-4D72-B0E6-949D791C17ED}" type="datetime1">
              <a:rPr lang="ru-RU" smtClean="0"/>
              <a:t>10.07.2026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899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198" y="365125"/>
            <a:ext cx="7734299" cy="5811838"/>
          </a:xfrm>
        </p:spPr>
        <p:txBody>
          <a:bodyPr vert="eaVert"/>
          <a:lstStyle/>
          <a:p>
            <a:pPr lvl="0">
              <a:defRPr/>
            </a:pPr>
            <a:r>
              <a:rPr/>
              <a:t>Click to edit Master text styles</a:t>
            </a:r>
          </a:p>
          <a:p>
            <a:pPr lvl="1">
              <a:defRPr/>
            </a:pPr>
            <a:r>
              <a:rPr/>
              <a:t>Second level</a:t>
            </a:r>
          </a:p>
          <a:p>
            <a:pPr lvl="2">
              <a:defRPr/>
            </a:pPr>
            <a:r>
              <a:rPr/>
              <a:t>Third level</a:t>
            </a:r>
          </a:p>
          <a:p>
            <a:pPr lvl="3">
              <a:defRPr/>
            </a:pPr>
            <a:r>
              <a:rPr/>
              <a:t>Fourth level</a:t>
            </a:r>
          </a:p>
          <a:p>
            <a:pPr lvl="4">
              <a:defRPr/>
            </a:pPr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4137D30-B255-41C8-AC06-D55961F9C24B}" type="datetime1">
              <a:rPr lang="ru-RU" smtClean="0"/>
              <a:t>10.07.2026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198" y="365125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198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/>
              <a:t>Click to edit Master text styles</a:t>
            </a:r>
          </a:p>
          <a:p>
            <a:pPr lvl="1">
              <a:defRPr/>
            </a:pPr>
            <a:r>
              <a:rPr/>
              <a:t>Second level</a:t>
            </a:r>
          </a:p>
          <a:p>
            <a:pPr lvl="2">
              <a:defRPr/>
            </a:pPr>
            <a:r>
              <a:rPr/>
              <a:t>Third level</a:t>
            </a:r>
          </a:p>
          <a:p>
            <a:pPr lvl="3">
              <a:defRPr/>
            </a:pPr>
            <a:r>
              <a:rPr/>
              <a:t>Fourth level</a:t>
            </a:r>
          </a:p>
          <a:p>
            <a:pPr lvl="4">
              <a:defRPr/>
            </a:pPr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A62783A-C5A6-4A71-B546-507C6F002036}" type="datetime1">
              <a:rPr lang="ru-RU" smtClean="0"/>
              <a:t>10.07.2026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9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 dt="0"/>
  <p:txStyles>
    <p:titleStyle>
      <a:lvl1pPr algn="l" defTabSz="685800">
        <a:lnSpc>
          <a:spcPct val="90000"/>
        </a:lnSpc>
        <a:spcBef>
          <a:spcPts val="0"/>
        </a:spcBef>
        <a:buNone/>
        <a:defRPr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>
        <a:lnSpc>
          <a:spcPct val="90000"/>
        </a:lnSpc>
        <a:spcBef>
          <a:spcPts val="749"/>
        </a:spcBef>
        <a:buFont typeface="Arial"/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5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hyperlink" Target="file:///C:\Users\iocozmpuser\Documents\Users\iocozmpuser\Downloads\&#1057;&#1072;&#1081;&#1090;.png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10" Type="http://schemas.openxmlformats.org/officeDocument/2006/relationships/image" Target="../media/image14.png"/><Relationship Id="rId4" Type="http://schemas.openxmlformats.org/officeDocument/2006/relationships/image" Target="../media/image10.jpeg"/><Relationship Id="rId9" Type="http://schemas.openxmlformats.org/officeDocument/2006/relationships/hyperlink" Target="file:///C:\Users\iocozmpuser\Documents\Users\iocozmpuser\Downloads\VK.png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26447" y="1421467"/>
            <a:ext cx="8316861" cy="1601894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/>
          </a:bodyPr>
          <a:lstStyle/>
          <a:p>
            <a:pPr>
              <a:defRPr/>
            </a:pPr>
            <a:r>
              <a:rPr sz="3600" b="1" dirty="0" err="1">
                <a:latin typeface="Times New Roman"/>
                <a:cs typeface="Times New Roman"/>
              </a:rPr>
              <a:t>Детский</a:t>
            </a:r>
            <a:r>
              <a:rPr sz="3600" b="1" dirty="0">
                <a:latin typeface="Times New Roman"/>
                <a:cs typeface="Times New Roman"/>
              </a:rPr>
              <a:t> </a:t>
            </a:r>
            <a:r>
              <a:rPr sz="3600" b="1" dirty="0" err="1">
                <a:latin typeface="Times New Roman"/>
                <a:cs typeface="Times New Roman"/>
              </a:rPr>
              <a:t>травматизм</a:t>
            </a:r>
            <a:r>
              <a:rPr sz="3600" b="1" dirty="0">
                <a:latin typeface="Times New Roman"/>
                <a:cs typeface="Times New Roman"/>
              </a:rPr>
              <a:t> в </a:t>
            </a:r>
            <a:r>
              <a:rPr sz="3600" b="1" dirty="0" err="1">
                <a:latin typeface="Times New Roman"/>
                <a:cs typeface="Times New Roman"/>
              </a:rPr>
              <a:t>летний</a:t>
            </a:r>
            <a:r>
              <a:rPr sz="3600" b="1" dirty="0">
                <a:latin typeface="Times New Roman"/>
                <a:cs typeface="Times New Roman"/>
              </a:rPr>
              <a:t> </a:t>
            </a:r>
            <a:r>
              <a:rPr sz="3600" b="1" dirty="0" err="1">
                <a:latin typeface="Times New Roman"/>
                <a:cs typeface="Times New Roman"/>
              </a:rPr>
              <a:t>период</a:t>
            </a:r>
            <a:endParaRPr sz="1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985835" y="4068931"/>
            <a:ext cx="10239374" cy="2084216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/>
          </a:bodyPr>
          <a:lstStyle/>
          <a:p>
            <a:pPr marL="0" indent="0" algn="ctr">
              <a:buNone/>
              <a:defRPr/>
            </a:pPr>
            <a:r>
              <a:rPr lang="en-US" sz="1900" i="1" dirty="0"/>
              <a:t>26</a:t>
            </a:r>
            <a:r>
              <a:rPr lang="ru-RU" sz="1900" i="1" dirty="0"/>
              <a:t> февраля</a:t>
            </a:r>
            <a:r>
              <a:rPr lang="en-US" sz="1900" i="1" dirty="0"/>
              <a:t> 2026 </a:t>
            </a:r>
            <a:r>
              <a:rPr lang="ru-RU" sz="1900" i="1" dirty="0"/>
              <a:t>г</a:t>
            </a:r>
            <a:r>
              <a:rPr lang="en-US" sz="1900" i="1" dirty="0"/>
              <a:t>о</a:t>
            </a:r>
            <a:r>
              <a:rPr lang="ru-RU" sz="1900" i="1" dirty="0"/>
              <a:t>д</a:t>
            </a:r>
            <a:r>
              <a:rPr lang="en-US" sz="1900" i="1" dirty="0"/>
              <a:t>а</a:t>
            </a:r>
            <a:endParaRPr sz="1900" i="1" dirty="0"/>
          </a:p>
          <a:p>
            <a:pPr marL="0" indent="0" algn="ctr">
              <a:buNone/>
              <a:defRPr/>
            </a:pPr>
            <a:r>
              <a:rPr lang="ru-RU" sz="1900" i="1" dirty="0"/>
              <a:t>Совместное заседание Общественного Совета при Законодательном Собрании Иркутской области, Координационного совета по вопросам патриотического воспитания при Законодательном Собрании Иркутской области , Координационного межконфессионального совета при  Законодательном Собрании Иркутской области </a:t>
            </a:r>
            <a:endParaRPr lang="ru-RU" sz="1900" dirty="0"/>
          </a:p>
          <a:p>
            <a:pPr marL="0" indent="0" algn="ctr">
              <a:buNone/>
              <a:defRPr/>
            </a:pPr>
            <a:r>
              <a:rPr lang="ru-RU" sz="1600" i="0" dirty="0"/>
              <a:t>Модестов А.А., министр здравоохранения Иркутской области</a:t>
            </a:r>
            <a:endParaRPr sz="1600" i="0" dirty="0"/>
          </a:p>
        </p:txBody>
      </p:sp>
      <p:pic>
        <p:nvPicPr>
          <p:cNvPr id="6" name="Picture 3" descr="E:\Data\Публикации\Коллегии\2014-06-23\Минздрав Лого.pn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312967" y="219273"/>
            <a:ext cx="775632" cy="804917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 bwMode="auto">
          <a:xfrm>
            <a:off x="1235389" y="219272"/>
            <a:ext cx="1479276" cy="6788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sz="1200">
                <a:latin typeface="Calibri"/>
                <a:ea typeface="Calibri"/>
                <a:cs typeface="Times New Roman"/>
              </a:rPr>
              <a:t>Министерство здравоохранения Иркутской области</a:t>
            </a:r>
            <a:endParaRPr/>
          </a:p>
        </p:txBody>
      </p:sp>
      <p:pic>
        <p:nvPicPr>
          <p:cNvPr id="2050" name="Рисунок 1" descr="C:\Users\8C74~1\AppData\Local\Temp\{B4288A35-78F8-4F03-8449-587D8AB96802}.t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985" y="126804"/>
            <a:ext cx="3108859" cy="3108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395586-F03A-48D1-94DF-16B239DF4FB5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2112404601" name="Диаграмма 211240460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03834"/>
              </p:ext>
            </p:extLst>
          </p:nvPr>
        </p:nvGraphicFramePr>
        <p:xfrm>
          <a:off x="1619248" y="2508643"/>
          <a:ext cx="6426748" cy="35358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Заголовок 1"/>
          <p:cNvSpPr>
            <a:spLocks noGrp="1"/>
          </p:cNvSpPr>
          <p:nvPr>
            <p:ph type="title"/>
          </p:nvPr>
        </p:nvSpPr>
        <p:spPr bwMode="auto">
          <a:xfrm>
            <a:off x="143130" y="73090"/>
            <a:ext cx="11722813" cy="1371069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2500" b="1" dirty="0" smtClean="0"/>
              <a:t>Детский травматизм в летнее время</a:t>
            </a:r>
            <a:br>
              <a:rPr lang="ru-RU" sz="2500" b="1" dirty="0" smtClean="0"/>
            </a:br>
            <a:r>
              <a:rPr lang="ru-RU" sz="2500" b="1" dirty="0" smtClean="0"/>
              <a:t>(на примере детского </a:t>
            </a:r>
            <a:r>
              <a:rPr lang="ru-RU" sz="2500" b="1" dirty="0" err="1" smtClean="0"/>
              <a:t>травмпункта</a:t>
            </a:r>
            <a:r>
              <a:rPr lang="ru-RU" sz="2500" b="1" dirty="0" smtClean="0"/>
              <a:t> ОГАУЗ «Городской </a:t>
            </a:r>
            <a:r>
              <a:rPr lang="ru-RU" sz="2500" b="1" dirty="0" err="1" smtClean="0"/>
              <a:t>Ивано-Матренинской</a:t>
            </a:r>
            <a:r>
              <a:rPr lang="ru-RU" sz="2500" b="1" dirty="0" smtClean="0"/>
              <a:t> детской клинической больницы»</a:t>
            </a:r>
            <a:br>
              <a:rPr lang="ru-RU" sz="2500" b="1" dirty="0" smtClean="0"/>
            </a:br>
            <a:r>
              <a:rPr lang="ru-RU" sz="2500" b="1" dirty="0" smtClean="0">
                <a:solidFill>
                  <a:srgbClr val="FF0000"/>
                </a:solidFill>
              </a:rPr>
              <a:t>за 2022-2025 годы</a:t>
            </a:r>
            <a:endParaRPr lang="ru-RU" sz="2500" b="1" dirty="0">
              <a:solidFill>
                <a:srgbClr val="FF0000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"/>
          </p:nvPr>
        </p:nvSpPr>
        <p:spPr>
          <a:xfrm>
            <a:off x="8045996" y="2269812"/>
            <a:ext cx="3886200" cy="3417598"/>
          </a:xfrm>
          <a:ln w="19050">
            <a:solidFill>
              <a:schemeClr val="accent1">
                <a:lumMod val="75000"/>
              </a:schemeClr>
            </a:solidFill>
          </a:ln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 smtClean="0"/>
              <a:t>Динамика за 4 года</a:t>
            </a:r>
          </a:p>
          <a:p>
            <a:pPr marL="0" indent="0">
              <a:buNone/>
            </a:pPr>
            <a:endParaRPr lang="ru-RU" sz="2000" dirty="0"/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FF0000"/>
                </a:solidFill>
              </a:rPr>
              <a:t>У</a:t>
            </a:r>
            <a:r>
              <a:rPr lang="ru-RU" sz="2000" dirty="0" smtClean="0">
                <a:solidFill>
                  <a:srgbClr val="FF0000"/>
                </a:solidFill>
              </a:rPr>
              <a:t>величение</a:t>
            </a:r>
            <a:r>
              <a:rPr lang="ru-RU" sz="2000" dirty="0" smtClean="0"/>
              <a:t> </a:t>
            </a:r>
            <a:r>
              <a:rPr lang="ru-RU" sz="2000" dirty="0"/>
              <a:t>количества обращений </a:t>
            </a:r>
            <a:r>
              <a:rPr lang="ru-RU" sz="2000" dirty="0" smtClean="0"/>
              <a:t>в год - </a:t>
            </a:r>
            <a:r>
              <a:rPr lang="ru-RU" sz="2000" dirty="0" smtClean="0">
                <a:solidFill>
                  <a:srgbClr val="FF0000"/>
                </a:solidFill>
              </a:rPr>
              <a:t>на </a:t>
            </a:r>
            <a:r>
              <a:rPr lang="ru-RU" sz="2000" dirty="0">
                <a:solidFill>
                  <a:srgbClr val="FF0000"/>
                </a:solidFill>
              </a:rPr>
              <a:t>40,3</a:t>
            </a:r>
            <a:r>
              <a:rPr lang="ru-RU" sz="2000" dirty="0" smtClean="0">
                <a:solidFill>
                  <a:srgbClr val="FF0000"/>
                </a:solidFill>
              </a:rPr>
              <a:t>%</a:t>
            </a:r>
          </a:p>
          <a:p>
            <a:pPr marL="0" indent="0">
              <a:buNone/>
            </a:pPr>
            <a:endParaRPr lang="ru-RU" sz="20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 smtClean="0"/>
              <a:t>в </a:t>
            </a:r>
            <a:r>
              <a:rPr lang="ru-RU" sz="2000" dirty="0"/>
              <a:t>том числе в летний период – </a:t>
            </a:r>
            <a:r>
              <a:rPr lang="ru-RU" sz="2000" dirty="0">
                <a:solidFill>
                  <a:srgbClr val="FF0000"/>
                </a:solidFill>
              </a:rPr>
              <a:t>на 30,7 </a:t>
            </a:r>
            <a:r>
              <a:rPr lang="ru-RU" sz="2000" dirty="0" smtClean="0">
                <a:solidFill>
                  <a:srgbClr val="FF0000"/>
                </a:solidFill>
              </a:rPr>
              <a:t>%</a:t>
            </a:r>
          </a:p>
          <a:p>
            <a:pPr marL="0" indent="0">
              <a:buNone/>
            </a:pPr>
            <a:endParaRPr lang="ru-RU" sz="2000" dirty="0" smtClean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FF0000"/>
                </a:solidFill>
              </a:rPr>
              <a:t>У</a:t>
            </a:r>
            <a:r>
              <a:rPr lang="ru-RU" sz="2000" dirty="0" smtClean="0">
                <a:solidFill>
                  <a:srgbClr val="FF0000"/>
                </a:solidFill>
              </a:rPr>
              <a:t>меньшение</a:t>
            </a:r>
            <a:r>
              <a:rPr lang="ru-RU" sz="2000" dirty="0" smtClean="0"/>
              <a:t> д</a:t>
            </a:r>
            <a:r>
              <a:rPr lang="ru-RU" dirty="0" smtClean="0"/>
              <a:t>оли травм в летний период в сравнении с годом - </a:t>
            </a:r>
            <a:r>
              <a:rPr lang="ru-RU" dirty="0" smtClean="0">
                <a:solidFill>
                  <a:srgbClr val="FF0000"/>
                </a:solidFill>
              </a:rPr>
              <a:t>с 25,7% до 23,9%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8" name="Рисунок 1" descr="C:\Users\8C74~1\AppData\Local\Temp\{EA13F840-CA2C-4198-B472-1B05C100EA4D}.tmp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68" t="29055" r="23000" b="39850"/>
          <a:stretch/>
        </p:blipFill>
        <p:spPr bwMode="auto">
          <a:xfrm>
            <a:off x="143130" y="1713147"/>
            <a:ext cx="1476118" cy="1389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1" descr="C:\Users\8C74~1\AppData\Local\Temp\{EA13F840-CA2C-4198-B472-1B05C100EA4D}.tmp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9" t="60242" r="75733" b="8970"/>
          <a:stretch/>
        </p:blipFill>
        <p:spPr bwMode="auto">
          <a:xfrm>
            <a:off x="246580" y="3039355"/>
            <a:ext cx="1284268" cy="1606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" descr="C:\Users\8C74~1\AppData\Local\Temp\{EA13F840-CA2C-4198-B472-1B05C100EA4D}.tmp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64" r="26433" b="70810"/>
          <a:stretch/>
        </p:blipFill>
        <p:spPr bwMode="auto">
          <a:xfrm>
            <a:off x="232237" y="4645879"/>
            <a:ext cx="1493822" cy="1580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 flipH="1">
            <a:off x="1608974" y="1713147"/>
            <a:ext cx="10274" cy="500866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395586-F03A-48D1-94DF-16B239DF4FB5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2112404601" name="Диаграмма 211240460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8797438"/>
              </p:ext>
            </p:extLst>
          </p:nvPr>
        </p:nvGraphicFramePr>
        <p:xfrm>
          <a:off x="6647291" y="2639263"/>
          <a:ext cx="5290214" cy="35707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Заголовок 1"/>
          <p:cNvSpPr>
            <a:spLocks noGrp="1"/>
          </p:cNvSpPr>
          <p:nvPr>
            <p:ph type="title"/>
          </p:nvPr>
        </p:nvSpPr>
        <p:spPr bwMode="auto">
          <a:xfrm>
            <a:off x="143130" y="73090"/>
            <a:ext cx="11722813" cy="1371069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2500" b="1" dirty="0" smtClean="0"/>
              <a:t>Детский травматизм в летнее время</a:t>
            </a:r>
            <a:br>
              <a:rPr lang="ru-RU" sz="2500" b="1" dirty="0" smtClean="0"/>
            </a:br>
            <a:r>
              <a:rPr lang="ru-RU" sz="2500" b="1" dirty="0" smtClean="0"/>
              <a:t>(на примере детского </a:t>
            </a:r>
            <a:r>
              <a:rPr lang="ru-RU" sz="2500" b="1" dirty="0" err="1" smtClean="0"/>
              <a:t>травмпункта</a:t>
            </a:r>
            <a:r>
              <a:rPr lang="ru-RU" sz="2500" b="1" dirty="0" smtClean="0"/>
              <a:t> ОГАУЗ «Городской </a:t>
            </a:r>
            <a:r>
              <a:rPr lang="ru-RU" sz="2500" b="1" dirty="0" err="1" smtClean="0"/>
              <a:t>Ивано-Матренинской</a:t>
            </a:r>
            <a:r>
              <a:rPr lang="ru-RU" sz="2500" b="1" dirty="0" smtClean="0"/>
              <a:t> детской клинической больницы»</a:t>
            </a:r>
            <a:br>
              <a:rPr lang="ru-RU" sz="2500" b="1" dirty="0" smtClean="0"/>
            </a:br>
            <a:r>
              <a:rPr lang="ru-RU" sz="2500" b="1" dirty="0" smtClean="0">
                <a:solidFill>
                  <a:srgbClr val="FF0000"/>
                </a:solidFill>
              </a:rPr>
              <a:t>за 2022-2025 годы</a:t>
            </a:r>
            <a:endParaRPr lang="ru-RU" sz="2500" b="1" dirty="0">
              <a:solidFill>
                <a:srgbClr val="FF0000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"/>
          </p:nvPr>
        </p:nvSpPr>
        <p:spPr>
          <a:xfrm>
            <a:off x="3472464" y="2639262"/>
            <a:ext cx="2859110" cy="3570705"/>
          </a:xfr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dirty="0" smtClean="0"/>
              <a:t>Динамика за 4 года</a:t>
            </a:r>
          </a:p>
          <a:p>
            <a:pPr marL="0" indent="0">
              <a:buNone/>
            </a:pPr>
            <a:endParaRPr lang="ru-RU" sz="2000" dirty="0"/>
          </a:p>
          <a:p>
            <a:pPr>
              <a:buFont typeface="Wingdings" panose="05000000000000000000" pitchFamily="2" charset="2"/>
              <a:buChar char="ü"/>
            </a:pPr>
            <a:r>
              <a:rPr lang="ru-RU" sz="2000" b="1" dirty="0" smtClean="0"/>
              <a:t>Уменьшение</a:t>
            </a:r>
            <a:r>
              <a:rPr lang="ru-RU" sz="2000" dirty="0" smtClean="0"/>
              <a:t> доли уличного травматизма – с </a:t>
            </a:r>
            <a:r>
              <a:rPr lang="ru-RU" sz="2000" dirty="0"/>
              <a:t> </a:t>
            </a:r>
            <a:r>
              <a:rPr lang="ru-RU" sz="2000" dirty="0" smtClean="0"/>
              <a:t>62</a:t>
            </a:r>
            <a:r>
              <a:rPr lang="ru-RU" sz="2000" dirty="0"/>
              <a:t>% до 56-57</a:t>
            </a:r>
            <a:r>
              <a:rPr lang="ru-RU" sz="2000" dirty="0" smtClean="0"/>
              <a:t>%</a:t>
            </a:r>
          </a:p>
          <a:p>
            <a:pPr marL="0" indent="0">
              <a:buNone/>
            </a:pPr>
            <a:endParaRPr lang="ru-RU" sz="20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rgbClr val="FF0000"/>
                </a:solidFill>
              </a:rPr>
              <a:t>Увеличение</a:t>
            </a:r>
            <a:r>
              <a:rPr lang="ru-RU" sz="2000" dirty="0" smtClean="0"/>
              <a:t> доли </a:t>
            </a:r>
            <a:r>
              <a:rPr lang="ru-RU" sz="2000" dirty="0" smtClean="0">
                <a:solidFill>
                  <a:srgbClr val="FF0000"/>
                </a:solidFill>
              </a:rPr>
              <a:t>бытового травматизма </a:t>
            </a:r>
            <a:r>
              <a:rPr lang="ru-RU" sz="2000" dirty="0" smtClean="0"/>
              <a:t>– с 28,4% до 30%</a:t>
            </a:r>
          </a:p>
          <a:p>
            <a:pPr marL="0" indent="0">
              <a:buNone/>
            </a:pPr>
            <a:endParaRPr lang="ru-RU" sz="2000" dirty="0" smtClean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rgbClr val="FF0000"/>
                </a:solidFill>
              </a:rPr>
              <a:t>Увеличение</a:t>
            </a:r>
            <a:r>
              <a:rPr lang="ru-RU" sz="2000" dirty="0" smtClean="0">
                <a:solidFill>
                  <a:srgbClr val="FF0000"/>
                </a:solidFill>
              </a:rPr>
              <a:t> доли спортивной травмы </a:t>
            </a:r>
            <a:r>
              <a:rPr lang="ru-RU" sz="2000" dirty="0" smtClean="0"/>
              <a:t>– </a:t>
            </a:r>
            <a:br>
              <a:rPr lang="ru-RU" sz="2000" dirty="0" smtClean="0"/>
            </a:br>
            <a:r>
              <a:rPr lang="ru-RU" sz="2000" dirty="0" smtClean="0"/>
              <a:t>с 3,8% до 4,9%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 bwMode="auto">
          <a:xfrm>
            <a:off x="4099534" y="1705652"/>
            <a:ext cx="1905002" cy="4325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>
              <a:lnSpc>
                <a:spcPct val="90000"/>
              </a:lnSpc>
              <a:spcBef>
                <a:spcPts val="749"/>
              </a:spcBef>
              <a:buFont typeface="Arial"/>
              <a:buChar char="•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Виды травм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 bwMode="auto">
          <a:xfrm>
            <a:off x="297638" y="2639263"/>
            <a:ext cx="2859110" cy="1820621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>
              <a:lnSpc>
                <a:spcPct val="90000"/>
              </a:lnSpc>
              <a:spcBef>
                <a:spcPts val="749"/>
              </a:spcBef>
              <a:buFont typeface="Arial"/>
              <a:buChar char="•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800" b="1" dirty="0" smtClean="0"/>
              <a:t>I </a:t>
            </a:r>
            <a:r>
              <a:rPr lang="ru-RU" sz="1800" b="1" dirty="0" smtClean="0"/>
              <a:t>место – уличные</a:t>
            </a:r>
          </a:p>
          <a:p>
            <a:pPr marL="0" indent="0">
              <a:buFont typeface="Arial"/>
              <a:buNone/>
            </a:pPr>
            <a:r>
              <a:rPr lang="en-US" sz="1800" b="1" dirty="0" smtClean="0"/>
              <a:t>II </a:t>
            </a:r>
            <a:r>
              <a:rPr lang="ru-RU" sz="1800" b="1" dirty="0" smtClean="0"/>
              <a:t> место – бытовые</a:t>
            </a:r>
          </a:p>
          <a:p>
            <a:pPr marL="0" indent="0">
              <a:buFont typeface="Arial"/>
              <a:buNone/>
            </a:pPr>
            <a:r>
              <a:rPr lang="en-US" sz="1800" b="1" dirty="0" smtClean="0"/>
              <a:t>III</a:t>
            </a:r>
            <a:r>
              <a:rPr lang="ru-RU" sz="1800" b="1" dirty="0" smtClean="0"/>
              <a:t> место - спортивные</a:t>
            </a:r>
            <a:endParaRPr lang="en-US" sz="1800" b="1" dirty="0" smtClean="0"/>
          </a:p>
          <a:p>
            <a:pPr marL="0" indent="0">
              <a:buFont typeface="Arial"/>
              <a:buNone/>
            </a:pPr>
            <a:r>
              <a:rPr lang="en-US" sz="1800" b="1" dirty="0" smtClean="0"/>
              <a:t>IV</a:t>
            </a:r>
            <a:r>
              <a:rPr lang="ru-RU" sz="1800" b="1" dirty="0" smtClean="0"/>
              <a:t> место - ДТП</a:t>
            </a:r>
            <a:endParaRPr lang="en-US" sz="1800" b="1" dirty="0" smtClean="0"/>
          </a:p>
          <a:p>
            <a:pPr marL="0" indent="0">
              <a:buFont typeface="Arial"/>
              <a:buNone/>
            </a:pPr>
            <a:r>
              <a:rPr lang="en-US" sz="1800" b="1" dirty="0" smtClean="0"/>
              <a:t>V</a:t>
            </a:r>
            <a:r>
              <a:rPr lang="ru-RU" sz="1800" b="1" dirty="0" smtClean="0"/>
              <a:t> место - школьная</a:t>
            </a:r>
            <a:endParaRPr lang="ru-RU" sz="1800" dirty="0"/>
          </a:p>
        </p:txBody>
      </p:sp>
      <p:sp>
        <p:nvSpPr>
          <p:cNvPr id="3" name="Выгнутая вверх стрелка 2"/>
          <p:cNvSpPr/>
          <p:nvPr/>
        </p:nvSpPr>
        <p:spPr>
          <a:xfrm>
            <a:off x="1566407" y="1907743"/>
            <a:ext cx="2759103" cy="731520"/>
          </a:xfrm>
          <a:prstGeom prst="curvedDownArrow">
            <a:avLst>
              <a:gd name="adj1" fmla="val 29280"/>
              <a:gd name="adj2" fmla="val 47809"/>
              <a:gd name="adj3" fmla="val 25000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Выгнутая вверх стрелка 8"/>
          <p:cNvSpPr/>
          <p:nvPr/>
        </p:nvSpPr>
        <p:spPr bwMode="auto">
          <a:xfrm flipH="1">
            <a:off x="5520854" y="1902382"/>
            <a:ext cx="2768379" cy="731520"/>
          </a:xfrm>
          <a:prstGeom prst="curvedDownArrow">
            <a:avLst>
              <a:gd name="adj1" fmla="val 29280"/>
              <a:gd name="adj2" fmla="val 47809"/>
              <a:gd name="adj3" fmla="val 25000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" name="Рисунок 1" descr="C:\Users\Татьяна\Desktop\доклад 26.02.2026\istockphoto-2022079248-170667a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21" t="63646"/>
          <a:stretch/>
        </p:blipFill>
        <p:spPr bwMode="auto">
          <a:xfrm>
            <a:off x="390418" y="4515631"/>
            <a:ext cx="2044558" cy="2137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395586-F03A-48D1-94DF-16B239DF4FB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915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3308" y="357369"/>
            <a:ext cx="5247861" cy="802277"/>
          </a:xfrm>
        </p:spPr>
        <p:txBody>
          <a:bodyPr>
            <a:normAutofit/>
          </a:bodyPr>
          <a:lstStyle/>
          <a:p>
            <a:r>
              <a:rPr lang="ru-RU" sz="2300" b="1" dirty="0"/>
              <a:t>Основные причины травм у детей в летний период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5236" y="1685677"/>
            <a:ext cx="4479532" cy="4636295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 </a:t>
            </a:r>
            <a:r>
              <a:rPr lang="ru-RU" sz="2000" dirty="0" smtClean="0"/>
              <a:t>Средства мобильности </a:t>
            </a:r>
            <a:br>
              <a:rPr lang="ru-RU" sz="2000" dirty="0" smtClean="0"/>
            </a:br>
            <a:r>
              <a:rPr lang="ru-RU" sz="2000" dirty="0" smtClean="0"/>
              <a:t>(катание </a:t>
            </a:r>
            <a:r>
              <a:rPr lang="ru-RU" sz="2000" dirty="0"/>
              <a:t>на велосипедах, самокатах, </a:t>
            </a:r>
            <a:r>
              <a:rPr lang="ru-RU" sz="2000" dirty="0" smtClean="0"/>
              <a:t>роликах, мопедах, мотоциклах, </a:t>
            </a:r>
            <a:r>
              <a:rPr lang="ru-RU" sz="2000" dirty="0" err="1" smtClean="0"/>
              <a:t>квадроциклах</a:t>
            </a:r>
            <a:r>
              <a:rPr lang="ru-RU" sz="2000" dirty="0" smtClean="0"/>
              <a:t>); 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/>
              <a:t> </a:t>
            </a:r>
            <a:r>
              <a:rPr lang="ru-RU" sz="2000" dirty="0" err="1" smtClean="0"/>
              <a:t>Кататравмы</a:t>
            </a:r>
            <a:r>
              <a:rPr lang="ru-RU" sz="2000" dirty="0" smtClean="0"/>
              <a:t> (падения </a:t>
            </a:r>
            <a:r>
              <a:rPr lang="ru-RU" sz="2000" dirty="0"/>
              <a:t>с </a:t>
            </a:r>
            <a:r>
              <a:rPr lang="ru-RU" sz="2000" dirty="0" smtClean="0"/>
              <a:t>высоты, с </a:t>
            </a:r>
            <a:r>
              <a:rPr lang="ru-RU" sz="2000" dirty="0" err="1"/>
              <a:t>качель</a:t>
            </a:r>
            <a:r>
              <a:rPr lang="ru-RU" sz="2000" dirty="0"/>
              <a:t>, </a:t>
            </a:r>
            <a:r>
              <a:rPr lang="ru-RU" sz="2000" dirty="0" err="1"/>
              <a:t>тарзанок</a:t>
            </a:r>
            <a:r>
              <a:rPr lang="ru-RU" sz="2000" dirty="0"/>
              <a:t>, а также в местах повышенной </a:t>
            </a:r>
            <a:r>
              <a:rPr lang="ru-RU" sz="2000" dirty="0" err="1"/>
              <a:t>травмаопасности</a:t>
            </a:r>
            <a:r>
              <a:rPr lang="ru-RU" sz="2000" dirty="0"/>
              <a:t> (заброшенные объекты  и т.д</a:t>
            </a:r>
            <a:r>
              <a:rPr lang="ru-RU" sz="2000" dirty="0" smtClean="0"/>
              <a:t>.);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/>
              <a:t> Травмы </a:t>
            </a:r>
            <a:r>
              <a:rPr lang="ru-RU" sz="2000" dirty="0"/>
              <a:t>на батутах, спортивных  и детских </a:t>
            </a:r>
            <a:r>
              <a:rPr lang="ru-RU" sz="2000" dirty="0" smtClean="0"/>
              <a:t>площадках;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/>
              <a:t> Бытовые </a:t>
            </a:r>
            <a:r>
              <a:rPr lang="ru-RU" sz="2000" dirty="0"/>
              <a:t>травмы </a:t>
            </a:r>
            <a:r>
              <a:rPr lang="ru-RU" sz="2000" dirty="0" smtClean="0"/>
              <a:t>(падения, ожоги, </a:t>
            </a:r>
            <a:r>
              <a:rPr lang="ru-RU" sz="2000" dirty="0" err="1" smtClean="0"/>
              <a:t>электротравмы</a:t>
            </a:r>
            <a:r>
              <a:rPr lang="ru-RU" sz="2000" dirty="0"/>
              <a:t> </a:t>
            </a:r>
            <a:r>
              <a:rPr lang="ru-RU" sz="2000" dirty="0" smtClean="0"/>
              <a:t>и др.)</a:t>
            </a:r>
            <a:endParaRPr lang="ru-RU" sz="2000" dirty="0"/>
          </a:p>
          <a:p>
            <a:pPr marL="0" indent="0">
              <a:buNone/>
            </a:pP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9631259"/>
              </p:ext>
            </p:extLst>
          </p:nvPr>
        </p:nvGraphicFramePr>
        <p:xfrm>
          <a:off x="6039310" y="532736"/>
          <a:ext cx="5938017" cy="53432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Овал 4"/>
          <p:cNvSpPr/>
          <p:nvPr/>
        </p:nvSpPr>
        <p:spPr>
          <a:xfrm>
            <a:off x="6974618" y="4557423"/>
            <a:ext cx="777904" cy="51551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9,1%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8463357" y="4430202"/>
            <a:ext cx="777904" cy="51551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9,5%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9827674" y="4577964"/>
            <a:ext cx="777904" cy="51551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8,2%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1199423" y="4530257"/>
            <a:ext cx="777904" cy="51551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8,6%</a:t>
            </a:r>
            <a:endParaRPr lang="ru-RU" sz="1200" b="1" dirty="0">
              <a:solidFill>
                <a:schemeClr val="tx1"/>
              </a:solidFill>
            </a:endParaRPr>
          </a:p>
        </p:txBody>
      </p:sp>
      <p:pic>
        <p:nvPicPr>
          <p:cNvPr id="9" name="Рисунок 1" descr="C:\Users\Татьяна\Desktop\доклад 26.02.2026\istockphoto-2022079248-170667a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79" t="64277" r="32272"/>
          <a:stretch/>
        </p:blipFill>
        <p:spPr bwMode="auto">
          <a:xfrm>
            <a:off x="188032" y="5045767"/>
            <a:ext cx="1370037" cy="146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1" descr="C:\Users\Татьяна\Desktop\доклад 26.02.2026\istockphoto-2022079248-170667a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28" r="65116"/>
          <a:stretch/>
        </p:blipFill>
        <p:spPr bwMode="auto">
          <a:xfrm>
            <a:off x="126759" y="1560785"/>
            <a:ext cx="1534185" cy="1643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" descr="C:\Users\Татьяна\Desktop\доклад 26.02.2026\istockphoto-2022079248-170667a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87" r="62900" b="32101"/>
          <a:stretch/>
        </p:blipFill>
        <p:spPr bwMode="auto">
          <a:xfrm>
            <a:off x="88637" y="3204375"/>
            <a:ext cx="1572307" cy="137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395586-F03A-48D1-94DF-16B239DF4FB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4769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3812" y="46863"/>
            <a:ext cx="10515600" cy="525421"/>
          </a:xfrm>
        </p:spPr>
        <p:txBody>
          <a:bodyPr>
            <a:normAutofit/>
          </a:bodyPr>
          <a:lstStyle/>
          <a:p>
            <a:r>
              <a:rPr lang="ru-RU" sz="2300" b="1" dirty="0"/>
              <a:t>Травмы в летних оздоровительных лагерях в </a:t>
            </a:r>
            <a:r>
              <a:rPr lang="ru-RU" sz="2300" b="1" dirty="0" smtClean="0"/>
              <a:t>2023-2025 гг.</a:t>
            </a:r>
            <a:endParaRPr lang="ru-RU" sz="2300" b="1" dirty="0"/>
          </a:p>
        </p:txBody>
      </p:sp>
      <p:graphicFrame>
        <p:nvGraphicFramePr>
          <p:cNvPr id="4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0497939"/>
              </p:ext>
            </p:extLst>
          </p:nvPr>
        </p:nvGraphicFramePr>
        <p:xfrm>
          <a:off x="673812" y="805048"/>
          <a:ext cx="3857679" cy="41779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668969" y="1031018"/>
            <a:ext cx="3418436" cy="676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>
              <a:lnSpc>
                <a:spcPct val="90000"/>
              </a:lnSpc>
              <a:spcBef>
                <a:spcPts val="0"/>
              </a:spcBef>
              <a:buNone/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/>
              <a:t>Структура вызовов скорой медицинской помощи</a:t>
            </a:r>
            <a:endParaRPr lang="ru-RU" sz="1800" b="1" dirty="0"/>
          </a:p>
        </p:txBody>
      </p:sp>
      <p:graphicFrame>
        <p:nvGraphicFramePr>
          <p:cNvPr id="6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1627630"/>
              </p:ext>
            </p:extLst>
          </p:nvPr>
        </p:nvGraphicFramePr>
        <p:xfrm>
          <a:off x="4657325" y="1084159"/>
          <a:ext cx="3431569" cy="1936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0858416"/>
              </p:ext>
            </p:extLst>
          </p:nvPr>
        </p:nvGraphicFramePr>
        <p:xfrm>
          <a:off x="4657325" y="3181813"/>
          <a:ext cx="3431569" cy="1698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Объект 2"/>
          <p:cNvSpPr txBox="1">
            <a:spLocks/>
          </p:cNvSpPr>
          <p:nvPr/>
        </p:nvSpPr>
        <p:spPr bwMode="auto">
          <a:xfrm>
            <a:off x="8465907" y="1084159"/>
            <a:ext cx="3390472" cy="3472665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>
              <a:lnSpc>
                <a:spcPct val="90000"/>
              </a:lnSpc>
              <a:spcBef>
                <a:spcPts val="749"/>
              </a:spcBef>
              <a:buFont typeface="Arial"/>
              <a:buChar char="•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ru-RU" b="1" dirty="0" smtClean="0"/>
              <a:t>Структура травм (37):</a:t>
            </a:r>
          </a:p>
          <a:p>
            <a:pPr marL="0" indent="0">
              <a:buFont typeface="Arial"/>
              <a:buNone/>
            </a:pPr>
            <a:endParaRPr lang="ru-RU" dirty="0" smtClean="0"/>
          </a:p>
          <a:p>
            <a:pPr marL="0" indent="0">
              <a:buFont typeface="Arial"/>
              <a:buNone/>
            </a:pPr>
            <a:r>
              <a:rPr lang="en-US" sz="1800" dirty="0" smtClean="0"/>
              <a:t>I </a:t>
            </a:r>
            <a:r>
              <a:rPr lang="ru-RU" sz="1800" dirty="0" smtClean="0"/>
              <a:t>место – переломы конечностей (18)</a:t>
            </a:r>
          </a:p>
          <a:p>
            <a:pPr marL="0" indent="0">
              <a:buFont typeface="Arial"/>
              <a:buNone/>
            </a:pPr>
            <a:r>
              <a:rPr lang="en-US" sz="1800" dirty="0" smtClean="0"/>
              <a:t>II</a:t>
            </a:r>
            <a:r>
              <a:rPr lang="ru-RU" sz="1800" dirty="0" smtClean="0"/>
              <a:t> место – ушибы, ссадины (9)</a:t>
            </a:r>
          </a:p>
          <a:p>
            <a:pPr marL="0" indent="0">
              <a:buFont typeface="Arial"/>
              <a:buNone/>
            </a:pPr>
            <a:r>
              <a:rPr lang="en-US" sz="1800" dirty="0" smtClean="0"/>
              <a:t>III</a:t>
            </a:r>
            <a:r>
              <a:rPr lang="ru-RU" sz="1800" dirty="0" smtClean="0"/>
              <a:t> место – травмы головы (5)</a:t>
            </a:r>
          </a:p>
          <a:p>
            <a:pPr marL="0" indent="0">
              <a:buFont typeface="Arial"/>
              <a:buNone/>
            </a:pPr>
            <a:r>
              <a:rPr lang="en-US" sz="1800" dirty="0" smtClean="0"/>
              <a:t>IV </a:t>
            </a:r>
            <a:r>
              <a:rPr lang="ru-RU" sz="1800" dirty="0" smtClean="0"/>
              <a:t>место – открытые раны (3)</a:t>
            </a:r>
          </a:p>
          <a:p>
            <a:pPr marL="0" indent="0">
              <a:buFont typeface="Arial"/>
              <a:buNone/>
            </a:pPr>
            <a:r>
              <a:rPr lang="en-US" sz="1800" dirty="0" smtClean="0"/>
              <a:t>V</a:t>
            </a:r>
            <a:r>
              <a:rPr lang="ru-RU" sz="1800" dirty="0" smtClean="0"/>
              <a:t> место – прочие (2)</a:t>
            </a:r>
            <a:endParaRPr lang="ru-RU" sz="1800" dirty="0"/>
          </a:p>
        </p:txBody>
      </p:sp>
      <p:sp>
        <p:nvSpPr>
          <p:cNvPr id="11" name="Объект 2"/>
          <p:cNvSpPr txBox="1">
            <a:spLocks/>
          </p:cNvSpPr>
          <p:nvPr/>
        </p:nvSpPr>
        <p:spPr bwMode="auto">
          <a:xfrm>
            <a:off x="4657326" y="572284"/>
            <a:ext cx="3292126" cy="4315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>
              <a:lnSpc>
                <a:spcPct val="90000"/>
              </a:lnSpc>
              <a:spcBef>
                <a:spcPts val="749"/>
              </a:spcBef>
              <a:buFont typeface="Arial"/>
              <a:buChar char="•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ru-RU" sz="1800" b="1" dirty="0" smtClean="0">
                <a:solidFill>
                  <a:srgbClr val="FF0000"/>
                </a:solidFill>
              </a:rPr>
              <a:t>2025 год – 37 случаев </a:t>
            </a:r>
            <a:endParaRPr lang="ru-RU" sz="1800" b="1" dirty="0">
              <a:solidFill>
                <a:srgbClr val="FF0000"/>
              </a:solidFill>
            </a:endParaRPr>
          </a:p>
        </p:txBody>
      </p:sp>
      <p:sp>
        <p:nvSpPr>
          <p:cNvPr id="12" name="Объект 2"/>
          <p:cNvSpPr txBox="1">
            <a:spLocks/>
          </p:cNvSpPr>
          <p:nvPr/>
        </p:nvSpPr>
        <p:spPr bwMode="auto">
          <a:xfrm>
            <a:off x="575353" y="5441699"/>
            <a:ext cx="11281025" cy="965772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>
              <a:lnSpc>
                <a:spcPct val="90000"/>
              </a:lnSpc>
              <a:spcBef>
                <a:spcPts val="749"/>
              </a:spcBef>
              <a:buFont typeface="Arial"/>
              <a:buChar char="•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ru-RU" dirty="0" smtClean="0"/>
              <a:t>В 2023 году – травмы - 59 детей (9 госпитализировано), </a:t>
            </a:r>
          </a:p>
          <a:p>
            <a:pPr marL="0" indent="0">
              <a:buFont typeface="Arial"/>
              <a:buNone/>
            </a:pPr>
            <a:r>
              <a:rPr lang="ru-RU" dirty="0" smtClean="0"/>
              <a:t>в 2024 году - 66 детей (16 госпитализировано)</a:t>
            </a:r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395586-F03A-48D1-94DF-16B239DF4FB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2217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6957" y="118545"/>
            <a:ext cx="10515600" cy="549275"/>
          </a:xfrm>
        </p:spPr>
        <p:txBody>
          <a:bodyPr>
            <a:normAutofit/>
          </a:bodyPr>
          <a:lstStyle/>
          <a:p>
            <a:r>
              <a:rPr lang="ru-RU" sz="2300" b="1" dirty="0" smtClean="0"/>
              <a:t>Профилактика детского травматизма</a:t>
            </a:r>
            <a:endParaRPr lang="ru-RU" sz="2300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97951" y="1078788"/>
            <a:ext cx="5069437" cy="163250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b="1" dirty="0" smtClean="0">
                <a:solidFill>
                  <a:schemeClr val="tx1"/>
                </a:solidFill>
              </a:rPr>
              <a:t>Круглогодично, на постоянной основе</a:t>
            </a:r>
            <a:endParaRPr lang="ru-RU" b="1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chemeClr val="tx1"/>
                </a:solidFill>
              </a:rPr>
              <a:t> Межведомственный подход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smtClean="0">
                <a:solidFill>
                  <a:schemeClr val="tx1"/>
                </a:solidFill>
              </a:rPr>
              <a:t>Учет сезонности </a:t>
            </a:r>
            <a:r>
              <a:rPr lang="ru-RU" b="1" dirty="0">
                <a:solidFill>
                  <a:schemeClr val="tx1"/>
                </a:solidFill>
              </a:rPr>
              <a:t>травм у детей </a:t>
            </a:r>
            <a:r>
              <a:rPr lang="ru-RU" b="1" dirty="0" smtClean="0">
                <a:solidFill>
                  <a:schemeClr val="tx1"/>
                </a:solidFill>
              </a:rPr>
              <a:t>(!)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chemeClr val="tx1"/>
                </a:solidFill>
              </a:rPr>
              <a:t> Травмы, специфичные для возраста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281788" y="667820"/>
            <a:ext cx="5584863" cy="258052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</a:rPr>
              <a:t> Исполнительные органы </a:t>
            </a:r>
            <a:r>
              <a:rPr lang="ru-RU" dirty="0">
                <a:solidFill>
                  <a:schemeClr val="tx1"/>
                </a:solidFill>
              </a:rPr>
              <a:t>власти Иркутской области, </a:t>
            </a:r>
            <a:endParaRPr lang="ru-RU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Администрации </a:t>
            </a:r>
            <a:r>
              <a:rPr lang="ru-RU" dirty="0">
                <a:solidFill>
                  <a:schemeClr val="tx1"/>
                </a:solidFill>
              </a:rPr>
              <a:t>муниципальных образований Иркутской области, </a:t>
            </a:r>
            <a:endParaRPr lang="ru-RU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</a:rPr>
              <a:t> Образовательные </a:t>
            </a:r>
            <a:r>
              <a:rPr lang="ru-RU" dirty="0">
                <a:solidFill>
                  <a:schemeClr val="tx1"/>
                </a:solidFill>
              </a:rPr>
              <a:t>и </a:t>
            </a:r>
            <a:r>
              <a:rPr lang="ru-RU" dirty="0" smtClean="0">
                <a:solidFill>
                  <a:schemeClr val="tx1"/>
                </a:solidFill>
              </a:rPr>
              <a:t>медицинские организации,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Заинтересованные службы </a:t>
            </a:r>
            <a:r>
              <a:rPr lang="ru-RU" dirty="0">
                <a:solidFill>
                  <a:schemeClr val="tx1"/>
                </a:solidFill>
              </a:rPr>
              <a:t>и </a:t>
            </a:r>
            <a:r>
              <a:rPr lang="ru-RU" dirty="0" smtClean="0">
                <a:solidFill>
                  <a:schemeClr val="tx1"/>
                </a:solidFill>
              </a:rPr>
              <a:t>ведомства </a:t>
            </a:r>
            <a:r>
              <a:rPr lang="ru-RU" dirty="0">
                <a:solidFill>
                  <a:schemeClr val="tx1"/>
                </a:solidFill>
              </a:rPr>
              <a:t>– МЧС, МВД, </a:t>
            </a:r>
            <a:r>
              <a:rPr lang="ru-RU" dirty="0" smtClean="0">
                <a:solidFill>
                  <a:schemeClr val="tx1"/>
                </a:solidFill>
              </a:rPr>
              <a:t>транспортная полиция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"/>
          </p:nvPr>
        </p:nvSpPr>
        <p:spPr>
          <a:xfrm>
            <a:off x="2126751" y="3055705"/>
            <a:ext cx="10140593" cy="380229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Мероприятия:</a:t>
            </a:r>
          </a:p>
          <a:p>
            <a:pPr marL="0" indent="0">
              <a:buNone/>
            </a:pPr>
            <a:endParaRPr lang="ru-RU" b="1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 </a:t>
            </a:r>
            <a:r>
              <a:rPr lang="ru-RU" dirty="0" smtClean="0">
                <a:solidFill>
                  <a:srgbClr val="FF0000"/>
                </a:solidFill>
              </a:rPr>
              <a:t>Усиление ответственности родителей </a:t>
            </a:r>
            <a:r>
              <a:rPr lang="ru-RU" dirty="0" smtClean="0"/>
              <a:t>за жизнь и безопасность детей (родительский контроль);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FF0000"/>
                </a:solidFill>
              </a:rPr>
              <a:t>П</a:t>
            </a:r>
            <a:r>
              <a:rPr lang="ru-RU" dirty="0" smtClean="0">
                <a:solidFill>
                  <a:srgbClr val="FF0000"/>
                </a:solidFill>
              </a:rPr>
              <a:t>рофилактика </a:t>
            </a:r>
            <a:r>
              <a:rPr lang="ru-RU" dirty="0">
                <a:solidFill>
                  <a:srgbClr val="FF0000"/>
                </a:solidFill>
              </a:rPr>
              <a:t>уличного травматизма</a:t>
            </a:r>
            <a:r>
              <a:rPr lang="ru-RU" dirty="0"/>
              <a:t>: </a:t>
            </a:r>
            <a:r>
              <a:rPr lang="ru-RU" dirty="0" smtClean="0"/>
              <a:t>обучение </a:t>
            </a:r>
            <a:r>
              <a:rPr lang="ru-RU" dirty="0"/>
              <a:t>несовершеннолетних </a:t>
            </a:r>
            <a:r>
              <a:rPr lang="ru-RU" dirty="0" smtClean="0"/>
              <a:t>ПДД, культуре поведения на дороге и придорожной территории, контрольные </a:t>
            </a:r>
            <a:r>
              <a:rPr lang="ru-RU" dirty="0"/>
              <a:t>мероприятия со стороны служб и ведомств по пресечению использования детьми </a:t>
            </a:r>
            <a:r>
              <a:rPr lang="ru-RU" dirty="0" err="1"/>
              <a:t>квадроциклов</a:t>
            </a:r>
            <a:r>
              <a:rPr lang="ru-RU" dirty="0"/>
              <a:t>, самокатов, </a:t>
            </a:r>
            <a:r>
              <a:rPr lang="ru-RU" dirty="0" err="1"/>
              <a:t>моноколес</a:t>
            </a:r>
            <a:r>
              <a:rPr lang="ru-RU" dirty="0"/>
              <a:t>, мопедов, </a:t>
            </a:r>
            <a:r>
              <a:rPr lang="ru-RU" dirty="0" smtClean="0"/>
              <a:t>мотоциклов (возраст, навыки и знания);</a:t>
            </a:r>
            <a:endParaRPr lang="ru-RU" dirty="0"/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 </a:t>
            </a:r>
            <a:r>
              <a:rPr lang="ru-RU" dirty="0" smtClean="0">
                <a:solidFill>
                  <a:srgbClr val="FF0000"/>
                </a:solidFill>
              </a:rPr>
              <a:t>Создание безопасных </a:t>
            </a:r>
            <a:r>
              <a:rPr lang="ru-RU" dirty="0">
                <a:solidFill>
                  <a:srgbClr val="FF0000"/>
                </a:solidFill>
              </a:rPr>
              <a:t>условий </a:t>
            </a:r>
            <a:r>
              <a:rPr lang="ru-RU" dirty="0"/>
              <a:t>для нахождения на детских площадках, аттракционах, местах </a:t>
            </a:r>
            <a:r>
              <a:rPr lang="ru-RU" dirty="0" smtClean="0"/>
              <a:t>отдыха, пляжах;</a:t>
            </a:r>
            <a:endParaRPr lang="ru-RU" dirty="0"/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  </a:t>
            </a:r>
            <a:r>
              <a:rPr lang="ru-RU" dirty="0" smtClean="0">
                <a:solidFill>
                  <a:srgbClr val="FF0000"/>
                </a:solidFill>
              </a:rPr>
              <a:t>Ограждение </a:t>
            </a:r>
            <a:r>
              <a:rPr lang="ru-RU" dirty="0">
                <a:solidFill>
                  <a:srgbClr val="FF0000"/>
                </a:solidFill>
              </a:rPr>
              <a:t>и контроль за объектами повышенной опасности</a:t>
            </a:r>
            <a:r>
              <a:rPr lang="ru-RU" dirty="0"/>
              <a:t>, в том числе за заброшенными зданиями, строительными площадками, железнодорожными путями;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/>
              <a:t>  </a:t>
            </a:r>
            <a:r>
              <a:rPr lang="ru-RU" dirty="0" smtClean="0">
                <a:solidFill>
                  <a:srgbClr val="FF0000"/>
                </a:solidFill>
              </a:rPr>
              <a:t>Разъяснительная </a:t>
            </a:r>
            <a:r>
              <a:rPr lang="ru-RU" dirty="0">
                <a:solidFill>
                  <a:srgbClr val="FF0000"/>
                </a:solidFill>
              </a:rPr>
              <a:t>работа с населением </a:t>
            </a:r>
            <a:r>
              <a:rPr lang="ru-RU" dirty="0"/>
              <a:t>о мерах по профилактике уличного, бытового, дорожно-транспортного травматизма. </a:t>
            </a:r>
          </a:p>
        </p:txBody>
      </p:sp>
      <p:sp>
        <p:nvSpPr>
          <p:cNvPr id="8" name="Двойная стрелка влево/вправо 7"/>
          <p:cNvSpPr/>
          <p:nvPr/>
        </p:nvSpPr>
        <p:spPr>
          <a:xfrm>
            <a:off x="5367388" y="1654995"/>
            <a:ext cx="914400" cy="60617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1" descr="C:\Users\8C74~1\AppData\Local\Temp\{ADB7B8B2-D433-4847-8BEC-B95C284AA110}.tmp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35" t="52361" r="11232"/>
          <a:stretch/>
        </p:blipFill>
        <p:spPr bwMode="auto">
          <a:xfrm>
            <a:off x="46663" y="2770016"/>
            <a:ext cx="1458501" cy="1507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1" descr="C:\Users\8C74~1\AppData\Local\Temp\{ADB7B8B2-D433-4847-8BEC-B95C284AA110}.tmp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10" t="6114" r="75347" b="48985"/>
          <a:stretch/>
        </p:blipFill>
        <p:spPr bwMode="auto">
          <a:xfrm>
            <a:off x="55706" y="4265502"/>
            <a:ext cx="760289" cy="1382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" descr="C:\Users\8C74~1\AppData\Local\Temp\{ADB7B8B2-D433-4847-8BEC-B95C284AA110}.tmp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68" t="53393" r="42628"/>
          <a:stretch/>
        </p:blipFill>
        <p:spPr bwMode="auto">
          <a:xfrm>
            <a:off x="825038" y="5072189"/>
            <a:ext cx="1283840" cy="1566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395586-F03A-48D1-94DF-16B239DF4FB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5469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7389" y="218798"/>
            <a:ext cx="10515600" cy="744484"/>
          </a:xfrm>
        </p:spPr>
        <p:txBody>
          <a:bodyPr>
            <a:normAutofit/>
          </a:bodyPr>
          <a:lstStyle/>
          <a:p>
            <a:r>
              <a:rPr lang="ru-RU" sz="2300" b="1" dirty="0" smtClean="0"/>
              <a:t>Работа по профилактике детского травматизма, реализуемая министерством здравоохранения Иркутской области  </a:t>
            </a:r>
            <a:endParaRPr lang="ru-RU" sz="23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6306" y="1407560"/>
            <a:ext cx="4397340" cy="5219271"/>
          </a:xfr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 Патронажи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 Кабинеты здорового ребенка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 Кабинеты медико-социальной помощи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 Специалисты детских поликлиник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 При проведении профилактических осмотров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 В рамках летней оздоровительной кампании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 При работе в семьями СОП и высокого социального риска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При работе совместно с образовательными организациями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 smtClean="0"/>
              <a:t>  Подготовлен проект межведомственного плана мероприятий по снижению детской смертности от внешних причин на 2026-2027 годы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 bwMode="auto">
          <a:xfrm>
            <a:off x="5178175" y="1407561"/>
            <a:ext cx="6688477" cy="52192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4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>
              <a:lnSpc>
                <a:spcPct val="90000"/>
              </a:lnSpc>
              <a:spcBef>
                <a:spcPts val="749"/>
              </a:spcBef>
              <a:buFont typeface="Arial"/>
              <a:buChar char="•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ru-RU" b="1" dirty="0" smtClean="0"/>
              <a:t>Информирование родителей через родительские чаты 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90" b="6667"/>
          <a:stretch/>
        </p:blipFill>
        <p:spPr>
          <a:xfrm>
            <a:off x="6301087" y="2072015"/>
            <a:ext cx="2431947" cy="4554816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41" b="6367"/>
          <a:stretch/>
        </p:blipFill>
        <p:spPr>
          <a:xfrm>
            <a:off x="8975523" y="2124181"/>
            <a:ext cx="2399935" cy="4502650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7" name="Picture 3" descr="E:\Data\Публикации\Коллегии\2014-06-23\Минздрав Лого.png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336881" y="188582"/>
            <a:ext cx="775632" cy="804917"/>
          </a:xfrm>
          <a:prstGeom prst="rect">
            <a:avLst/>
          </a:prstGeom>
          <a:noFill/>
        </p:spPr>
      </p:pic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395586-F03A-48D1-94DF-16B239DF4FB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863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69896" y="365125"/>
            <a:ext cx="9483901" cy="744484"/>
          </a:xfrm>
        </p:spPr>
        <p:txBody>
          <a:bodyPr>
            <a:normAutofit/>
          </a:bodyPr>
          <a:lstStyle/>
          <a:p>
            <a:r>
              <a:rPr lang="ru-RU" sz="23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ОГБУЗ «Иркутский областной центр общественного здоровья и медицинской </a:t>
            </a:r>
            <a:r>
              <a:rPr lang="ru-RU" sz="23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профилактики им. </a:t>
            </a:r>
            <a:r>
              <a:rPr lang="ru-RU" sz="2300" b="1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Углова</a:t>
            </a:r>
            <a:r>
              <a:rPr lang="ru-RU" sz="23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Ф.Г.»</a:t>
            </a:r>
            <a:endParaRPr lang="ru-RU" sz="2300" dirty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2DE2A6DD-02D3-4673-83DD-103565E3F9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60" y="176098"/>
            <a:ext cx="1018727" cy="1018727"/>
          </a:xfrm>
          <a:prstGeom prst="rect">
            <a:avLst/>
          </a:prstGeom>
        </p:spPr>
      </p:pic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7D9AA069-9D00-4034-A169-1F88B62359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780314" y="1304353"/>
            <a:ext cx="6178805" cy="3475578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6" name="Овал 5">
            <a:extLst>
              <a:ext uri="{FF2B5EF4-FFF2-40B4-BE49-F238E27FC236}">
                <a16:creationId xmlns="" xmlns:a16="http://schemas.microsoft.com/office/drawing/2014/main" id="{88D488B8-2850-48B5-9A4B-F087B273FECE}"/>
              </a:ext>
            </a:extLst>
          </p:cNvPr>
          <p:cNvSpPr/>
          <p:nvPr/>
        </p:nvSpPr>
        <p:spPr>
          <a:xfrm>
            <a:off x="7597071" y="2591912"/>
            <a:ext cx="914400" cy="1257342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="" xmlns:a16="http://schemas.microsoft.com/office/drawing/2014/main" id="{FD4D94EC-9D95-4FF6-AFF0-D71950DADA85}"/>
              </a:ext>
            </a:extLst>
          </p:cNvPr>
          <p:cNvSpPr/>
          <p:nvPr/>
        </p:nvSpPr>
        <p:spPr>
          <a:xfrm>
            <a:off x="6611846" y="2873574"/>
            <a:ext cx="914400" cy="504056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="" xmlns:a16="http://schemas.microsoft.com/office/drawing/2014/main" id="{442C4FB7-A252-4227-8091-E16AF8DDC715}"/>
              </a:ext>
            </a:extLst>
          </p:cNvPr>
          <p:cNvSpPr/>
          <p:nvPr/>
        </p:nvSpPr>
        <p:spPr>
          <a:xfrm>
            <a:off x="9567939" y="2660641"/>
            <a:ext cx="914400" cy="381501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531" y="1268930"/>
            <a:ext cx="3038856" cy="3038856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94" y="2851391"/>
            <a:ext cx="3038856" cy="3041904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531" y="3803904"/>
            <a:ext cx="3142488" cy="3054096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2" name="Объект 3"/>
          <p:cNvSpPr txBox="1">
            <a:spLocks/>
          </p:cNvSpPr>
          <p:nvPr/>
        </p:nvSpPr>
        <p:spPr bwMode="auto">
          <a:xfrm>
            <a:off x="6002221" y="4779931"/>
            <a:ext cx="4104100" cy="209236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171450" indent="-171450" algn="l" defTabSz="685800">
              <a:lnSpc>
                <a:spcPct val="90000"/>
              </a:lnSpc>
              <a:spcBef>
                <a:spcPts val="749"/>
              </a:spcBef>
              <a:buFont typeface="Arial"/>
              <a:buChar char="•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4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buFont typeface="Arial"/>
              <a:buNone/>
            </a:pPr>
            <a:r>
              <a:rPr lang="ru-RU" sz="1400" b="1" kern="1200" spc="-1" dirty="0" smtClean="0">
                <a:solidFill>
                  <a:srgbClr val="FF0000"/>
                </a:solidFill>
                <a:latin typeface="Arial"/>
              </a:rPr>
              <a:t>Выездная работа , Онлайн-работа, Организационно-методическая работа</a:t>
            </a:r>
          </a:p>
          <a:p>
            <a:pPr marL="0" indent="0" algn="ctr" rtl="0">
              <a:buFont typeface="Arial"/>
              <a:buNone/>
            </a:pPr>
            <a:r>
              <a:rPr lang="ru-RU" sz="1400" b="1" kern="1200" spc="-1" dirty="0" smtClean="0">
                <a:solidFill>
                  <a:srgbClr val="FF0000"/>
                </a:solidFill>
                <a:latin typeface="Arial"/>
              </a:rPr>
              <a:t>Заключение соглашений </a:t>
            </a:r>
            <a:r>
              <a:rPr lang="ru-RU" sz="1400" b="1" kern="1200" spc="-1" smtClean="0">
                <a:solidFill>
                  <a:srgbClr val="FF0000"/>
                </a:solidFill>
                <a:latin typeface="Arial"/>
              </a:rPr>
              <a:t>о сотрудничестве (191 – с образовательными организациями)</a:t>
            </a:r>
            <a:endParaRPr lang="ru-RU" sz="1400" b="1" kern="1200" spc="-1" dirty="0" smtClean="0">
              <a:solidFill>
                <a:srgbClr val="FF0000"/>
              </a:solidFill>
              <a:latin typeface="Arial"/>
            </a:endParaRPr>
          </a:p>
          <a:p>
            <a:pPr algn="ctr" rtl="0"/>
            <a:endParaRPr lang="ru-RU" sz="1400" b="1" kern="1200" spc="-1" dirty="0" smtClean="0">
              <a:solidFill>
                <a:srgbClr val="FF0000"/>
              </a:solidFill>
              <a:latin typeface="Arial"/>
            </a:endParaRPr>
          </a:p>
          <a:p>
            <a:pPr marL="0" indent="0" algn="ctr" rtl="0">
              <a:buFont typeface="Arial"/>
              <a:buNone/>
            </a:pPr>
            <a:r>
              <a:rPr lang="ru-RU" sz="1400" b="1" kern="1200" spc="-1" dirty="0" smtClean="0">
                <a:solidFill>
                  <a:srgbClr val="FF0000"/>
                </a:solidFill>
                <a:latin typeface="Arial"/>
              </a:rPr>
              <a:t>г. Иркутск, ул. Российская, 8, </a:t>
            </a:r>
          </a:p>
          <a:p>
            <a:pPr marL="0" indent="0" algn="ctr" rtl="0">
              <a:buFont typeface="Arial"/>
              <a:buNone/>
            </a:pPr>
            <a:r>
              <a:rPr lang="ru-RU" sz="1400" b="1" kern="1200" spc="-1" dirty="0" smtClean="0">
                <a:solidFill>
                  <a:srgbClr val="FF0000"/>
                </a:solidFill>
                <a:latin typeface="Arial"/>
              </a:rPr>
              <a:t>+7 (3952) 436-793 </a:t>
            </a:r>
          </a:p>
          <a:p>
            <a:pPr marL="0" indent="0" algn="ctr" rtl="0">
              <a:buFont typeface="Arial"/>
              <a:buNone/>
            </a:pPr>
            <a:r>
              <a:rPr lang="en-US" sz="1400" b="1" kern="1200" spc="-1" dirty="0" smtClean="0">
                <a:solidFill>
                  <a:srgbClr val="FF0000"/>
                </a:solidFill>
                <a:latin typeface="Arial"/>
              </a:rPr>
              <a:t>http://irkmedprof.ru/</a:t>
            </a:r>
            <a:endParaRPr lang="ru-RU" sz="1400" b="1" kern="1200" spc="-1" dirty="0">
              <a:solidFill>
                <a:srgbClr val="FF0000"/>
              </a:solidFill>
              <a:latin typeface="Arial"/>
            </a:endParaRPr>
          </a:p>
        </p:txBody>
      </p:sp>
      <p:pic>
        <p:nvPicPr>
          <p:cNvPr id="13" name="Picture 11" descr="C:\Users\iocozmpuser\Documents\beebeep-5.8.2\cache\img-0403215cf8b8389c29dbb8585ce50123c205276b4ab6403a717748586a1e0ad1.png">
            <a:hlinkClick r:id="rId7"/>
          </p:cNvPr>
          <p:cNvPicPr/>
          <p:nvPr/>
        </p:nvPicPr>
        <p:blipFill>
          <a:blip r:embed="rId8"/>
          <a:stretch/>
        </p:blipFill>
        <p:spPr>
          <a:xfrm>
            <a:off x="10328228" y="5081369"/>
            <a:ext cx="1522440" cy="15224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Picture 7" descr="C:\Users\iocozmpuser\Documents\beebeep-5.8.2\cache\img-ba638fec39936b347c77a147fe2a8c5441a175f8f64b895b4a476ba697f8eb12.png">
            <a:hlinkClick r:id="rId9"/>
          </p:cNvPr>
          <p:cNvPicPr/>
          <p:nvPr/>
        </p:nvPicPr>
        <p:blipFill>
          <a:blip r:embed="rId10"/>
          <a:stretch/>
        </p:blipFill>
        <p:spPr>
          <a:xfrm>
            <a:off x="3428084" y="5085184"/>
            <a:ext cx="1522440" cy="15224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395586-F03A-48D1-94DF-16B239DF4FB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1607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0" indent="0" algn="ctr">
              <a:buNone/>
              <a:defRPr/>
            </a:pPr>
            <a:endParaRPr lang="ru-RU"/>
          </a:p>
          <a:p>
            <a:pPr marL="0" indent="0" algn="ctr">
              <a:buNone/>
              <a:defRPr/>
            </a:pPr>
            <a:endParaRPr lang="ru-RU"/>
          </a:p>
          <a:p>
            <a:pPr marL="0" indent="0" algn="ctr">
              <a:buNone/>
              <a:defRPr/>
            </a:pPr>
            <a:endParaRPr lang="ru-RU"/>
          </a:p>
          <a:p>
            <a:pPr marL="0" indent="0" algn="ctr">
              <a:buNone/>
              <a:defRPr/>
            </a:pPr>
            <a:r>
              <a:rPr lang="ru-RU" sz="4800"/>
              <a:t>Благодарю за внимание!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395586-F03A-48D1-94DF-16B239DF4FB5}" type="slidenum">
              <a:rPr lang="ru-RU" smtClean="0"/>
              <a:t>9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theme/theme1.xml><?xml version="1.0" encoding="utf-8"?>
<a:theme xmlns:a="http://schemas.openxmlformats.org/drawingml/2006/main" name="Blank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765</TotalTime>
  <Words>596</Words>
  <Application>Microsoft Office PowerPoint</Application>
  <DocSecurity>0</DocSecurity>
  <PresentationFormat>Широкоэкранный</PresentationFormat>
  <Paragraphs>112</Paragraphs>
  <Slides>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Times New Roman</vt:lpstr>
      <vt:lpstr>Wingdings</vt:lpstr>
      <vt:lpstr>Blank</vt:lpstr>
      <vt:lpstr>Детский травматизм в летний период</vt:lpstr>
      <vt:lpstr>Детский травматизм в летнее время (на примере детского травмпункта ОГАУЗ «Городской Ивано-Матренинской детской клинической больницы» за 2022-2025 годы</vt:lpstr>
      <vt:lpstr>Детский травматизм в летнее время (на примере детского травмпункта ОГАУЗ «Городской Ивано-Матренинской детской клинической больницы» за 2022-2025 годы</vt:lpstr>
      <vt:lpstr>Основные причины травм у детей в летний период</vt:lpstr>
      <vt:lpstr>Травмы в летних оздоровительных лагерях в 2023-2025 гг.</vt:lpstr>
      <vt:lpstr>Профилактика детского травматизма</vt:lpstr>
      <vt:lpstr>Работа по профилактике детского травматизма, реализуемая министерством здравоохранения Иркутской области  </vt:lpstr>
      <vt:lpstr>ОГБУЗ «Иркутский областной центр общественного здоровья и медицинской профилактики им. Углова Ф.Г.»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Рожкова Ольга Владимировна</dc:creator>
  <cp:keywords/>
  <dc:description/>
  <cp:lastModifiedBy>Фрицлер Надежда Владимировна</cp:lastModifiedBy>
  <cp:revision>1094</cp:revision>
  <dcterms:created xsi:type="dcterms:W3CDTF">2021-03-11T07:18:33Z</dcterms:created>
  <dcterms:modified xsi:type="dcterms:W3CDTF">2026-07-10T05:20:55Z</dcterms:modified>
  <cp:category/>
  <dc:identifier/>
  <cp:contentStatus/>
  <dc:language/>
  <cp:version/>
</cp:coreProperties>
</file>