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588" y="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DC09EEF-B71C-4148-BCEC-C8308B9C271D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3036F0-FE79-43FD-99C2-FC85A9C2EA21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5.png"/><Relationship Id="rId7" Type="http://schemas.openxmlformats.org/officeDocument/2006/relationships/image" Target="../media/image1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678094" y="-243036"/>
            <a:ext cx="7135304" cy="557057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479425" y="2209165"/>
            <a:ext cx="10585127" cy="25206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32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Об организации детского отдыха министерством</a:t>
            </a:r>
          </a:p>
          <a:p>
            <a:pPr>
              <a:defRPr/>
            </a:pPr>
            <a:r>
              <a:rPr lang="ru-RU" sz="32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по молодежной политике Иркутской области</a:t>
            </a:r>
            <a:endParaRPr sz="300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52918" y="5740907"/>
            <a:ext cx="7135339" cy="701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Цыганова Маргарита Михайловна, </a:t>
            </a:r>
            <a:endParaRPr>
              <a:latin typeface="Calibri"/>
              <a:cs typeface="Calibri"/>
            </a:endParaRPr>
          </a:p>
          <a:p>
            <a:pPr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министр по молодежной политике Иркутской области</a:t>
            </a:r>
            <a:endParaRPr>
              <a:latin typeface="Calibri"/>
              <a:cs typeface="Calibri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0200" y="277128"/>
            <a:ext cx="5994400" cy="1540747"/>
          </a:xfrm>
          <a:prstGeom prst="rect">
            <a:avLst/>
          </a:prstGeom>
        </p:spPr>
      </p:pic>
      <p:pic>
        <p:nvPicPr>
          <p:cNvPr id="2029378570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245746" y="4729797"/>
            <a:ext cx="1742873" cy="1742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>
          <a:xfrm>
            <a:off x="8281178" y="6241165"/>
            <a:ext cx="2743200" cy="365125"/>
          </a:xfrm>
        </p:spPr>
        <p:txBody>
          <a:bodyPr/>
          <a:lstStyle/>
          <a:p>
            <a:pPr>
              <a:defRPr/>
            </a:pPr>
            <a:fld id="{08ED17B4-01C1-4915-AE30-8F9CD8C8354F}" type="slidenum">
              <a:rPr lang="ru-RU"/>
              <a:t>2</a:t>
            </a:fld>
            <a:endParaRPr lang="ru-RU"/>
          </a:p>
        </p:txBody>
      </p:sp>
      <p:sp>
        <p:nvSpPr>
          <p:cNvPr id="14" name="Заголовок 4"/>
          <p:cNvSpPr txBox="1"/>
          <p:nvPr/>
        </p:nvSpPr>
        <p:spPr bwMode="auto">
          <a:xfrm>
            <a:off x="421088" y="465412"/>
            <a:ext cx="7443283" cy="4124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600" b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Направление талантливых детей и молодежи</a:t>
            </a:r>
            <a:endParaRPr sz="2600">
              <a:latin typeface="Calibri"/>
              <a:cs typeface="Calibri"/>
            </a:endParaRPr>
          </a:p>
          <a:p>
            <a:pPr algn="l">
              <a:defRPr/>
            </a:pPr>
            <a:r>
              <a:rPr lang="ru-RU" sz="2600" b="1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в детские центры </a:t>
            </a:r>
            <a:endParaRPr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938292" y="59698"/>
            <a:ext cx="3344628" cy="859674"/>
          </a:xfrm>
          <a:prstGeom prst="rect">
            <a:avLst/>
          </a:prstGeom>
        </p:spPr>
      </p:pic>
      <p:sp>
        <p:nvSpPr>
          <p:cNvPr id="21" name="Заголовок 4"/>
          <p:cNvSpPr txBox="1"/>
          <p:nvPr/>
        </p:nvSpPr>
        <p:spPr bwMode="auto">
          <a:xfrm>
            <a:off x="476210" y="1412776"/>
            <a:ext cx="11613730" cy="4124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000">
              <a:solidFill>
                <a:srgbClr val="2C5294"/>
              </a:solidFill>
              <a:latin typeface="GT Eesti Pro Display"/>
              <a:cs typeface="Times New Roman"/>
            </a:endParaRPr>
          </a:p>
        </p:txBody>
      </p:sp>
      <p:sp>
        <p:nvSpPr>
          <p:cNvPr id="26" name="Заголовок 4"/>
          <p:cNvSpPr txBox="1"/>
          <p:nvPr/>
        </p:nvSpPr>
        <p:spPr bwMode="auto">
          <a:xfrm>
            <a:off x="428152" y="952064"/>
            <a:ext cx="7060353" cy="4124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000">
              <a:solidFill>
                <a:srgbClr val="2C5294"/>
              </a:solidFill>
              <a:latin typeface="Gilroy Black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rcRect r="74806"/>
          <a:stretch/>
        </p:blipFill>
        <p:spPr bwMode="auto">
          <a:xfrm>
            <a:off x="8184588" y="104914"/>
            <a:ext cx="677852" cy="80189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53391" y="984855"/>
            <a:ext cx="11330939" cy="10532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72122" y="1123789"/>
            <a:ext cx="11300460" cy="7753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defRPr/>
            </a:pPr>
            <a:r>
              <a:rPr lang="ru-RU" sz="2200" b="1">
                <a:solidFill>
                  <a:schemeClr val="bg1"/>
                </a:solidFill>
                <a:latin typeface="Calibri"/>
                <a:cs typeface="Calibri"/>
              </a:rPr>
              <a:t>За период 2023-2025 годы было направлено 989 талантливых детей и молодежи в </a:t>
            </a:r>
            <a:endParaRPr sz="2200" b="1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2200" b="1">
                <a:solidFill>
                  <a:schemeClr val="bg1"/>
                </a:solidFill>
                <a:latin typeface="Calibri"/>
                <a:cs typeface="Calibri"/>
              </a:rPr>
              <a:t>МДЦ «Артек» и ВДЦ «Океан», «Орленок» и «Смена»:</a:t>
            </a:r>
            <a:endParaRPr sz="2200">
              <a:latin typeface="Calibri"/>
              <a:cs typeface="Calibri"/>
            </a:endParaRPr>
          </a:p>
          <a:p>
            <a:pPr algn="ctr">
              <a:defRPr/>
            </a:pPr>
            <a:endParaRPr lang="en-US" sz="1600">
              <a:solidFill>
                <a:schemeClr val="bg1"/>
              </a:solidFill>
              <a:latin typeface="Gilroy Black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60375" y="2156460"/>
            <a:ext cx="11323955" cy="64452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59740" y="2910840"/>
            <a:ext cx="11304108" cy="644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1659701" y="2296503"/>
            <a:ext cx="7936056" cy="42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>
                <a:solidFill>
                  <a:srgbClr val="2C5294"/>
                </a:solidFill>
                <a:latin typeface="Calibri"/>
                <a:cs typeface="Calibri"/>
              </a:rPr>
              <a:t>В 2023 году – 281 ребенок;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199202" y="3059593"/>
            <a:ext cx="8857055" cy="42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>
                <a:solidFill>
                  <a:srgbClr val="2C5294"/>
                </a:solidFill>
                <a:latin typeface="Calibri"/>
                <a:cs typeface="Calibri"/>
              </a:rPr>
              <a:t>в 2024 году – 298 детей;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53390" y="3686175"/>
            <a:ext cx="11310458" cy="6445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-24765" y="4662170"/>
            <a:ext cx="4113530" cy="2220595"/>
          </a:xfrm>
          <a:prstGeom prst="rect">
            <a:avLst/>
          </a:prstGeom>
          <a:ln>
            <a:noFill/>
          </a:ln>
        </p:spPr>
      </p:pic>
      <p:sp>
        <p:nvSpPr>
          <p:cNvPr id="33" name="TextBox 32"/>
          <p:cNvSpPr txBox="1"/>
          <p:nvPr/>
        </p:nvSpPr>
        <p:spPr bwMode="auto">
          <a:xfrm>
            <a:off x="1199202" y="3816226"/>
            <a:ext cx="8857055" cy="42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>
                <a:solidFill>
                  <a:srgbClr val="2C5294"/>
                </a:solidFill>
                <a:latin typeface="Calibri"/>
                <a:cs typeface="Calibri"/>
              </a:rPr>
              <a:t>в 2025 году – 410 детей.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942455" y="4653280"/>
            <a:ext cx="2409190" cy="2227580"/>
          </a:xfrm>
          <a:prstGeom prst="rect">
            <a:avLst/>
          </a:prstGeom>
        </p:spPr>
      </p:pic>
      <p:pic>
        <p:nvPicPr>
          <p:cNvPr id="3" name="Изображение 2" descr="IMG_3877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4001770" y="4662805"/>
            <a:ext cx="2940685" cy="2205990"/>
          </a:xfrm>
          <a:prstGeom prst="rect">
            <a:avLst/>
          </a:prstGeom>
        </p:spPr>
      </p:pic>
      <p:pic>
        <p:nvPicPr>
          <p:cNvPr id="4" name="Изображение 3" descr="IMG_3879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9295765" y="4653280"/>
            <a:ext cx="2987040" cy="2240915"/>
          </a:xfrm>
          <a:prstGeom prst="rect">
            <a:avLst/>
          </a:prstGeom>
        </p:spPr>
      </p:pic>
      <p:sp>
        <p:nvSpPr>
          <p:cNvPr id="20" name="Номер слайда 11"/>
          <p:cNvSpPr txBox="1"/>
          <p:nvPr/>
        </p:nvSpPr>
        <p:spPr bwMode="auto">
          <a:xfrm>
            <a:off x="9351645" y="43184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/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35280" y="339847"/>
            <a:ext cx="7488912" cy="759619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26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Направление талантливых детей и молодежи в детские центры в 2026 году</a:t>
            </a:r>
            <a:endParaRPr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/>
          <a:srcRect r="74806"/>
          <a:stretch/>
        </p:blipFill>
        <p:spPr bwMode="auto">
          <a:xfrm>
            <a:off x="8184232" y="89107"/>
            <a:ext cx="677852" cy="801896"/>
          </a:xfrm>
          <a:prstGeom prst="rect">
            <a:avLst/>
          </a:prstGeom>
        </p:spPr>
      </p:pic>
      <p:pic>
        <p:nvPicPr>
          <p:cNvPr id="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38292" y="59698"/>
            <a:ext cx="3344628" cy="8596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35280" y="1696720"/>
            <a:ext cx="11233328" cy="11562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1409108" y="1920884"/>
            <a:ext cx="8569059" cy="822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  <a:latin typeface="Calibri"/>
                <a:cs typeface="Calibri"/>
              </a:rPr>
              <a:t>На 2026 год Иркутской области выделено 923 квоты на направление талантливых детей и молодежи 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8107" y="3038858"/>
            <a:ext cx="2592368" cy="18083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046128" y="3042920"/>
            <a:ext cx="2592368" cy="18042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191127" y="3042919"/>
            <a:ext cx="2592369" cy="180429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976240" y="3042920"/>
            <a:ext cx="2592368" cy="180428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459663" y="3248292"/>
            <a:ext cx="2304363" cy="1310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545 квот</a:t>
            </a:r>
            <a:endParaRPr sz="2000"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Международный детский центр «Артек» 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6262191" y="3248291"/>
            <a:ext cx="2160347" cy="1310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90 квот</a:t>
            </a:r>
            <a:endParaRPr sz="2000"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Всероссийский детский центр «Орленок»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389338" y="3276661"/>
            <a:ext cx="2304353" cy="1310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222 квоты</a:t>
            </a:r>
            <a:endParaRPr sz="2000"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Всероссийский детский центр «Океан»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9264316" y="3276661"/>
            <a:ext cx="2016321" cy="1310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66 квот</a:t>
            </a:r>
            <a:endParaRPr sz="2000"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Всероссийский детский центр «Смена»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rcRect l="-725" r="41249" b="81680"/>
          <a:stretch/>
        </p:blipFill>
        <p:spPr bwMode="auto">
          <a:xfrm rot="10800000">
            <a:off x="-2185466" y="5321919"/>
            <a:ext cx="12813360" cy="1635647"/>
          </a:xfrm>
          <a:prstGeom prst="rect">
            <a:avLst/>
          </a:prstGeom>
        </p:spPr>
      </p:pic>
      <p:sp>
        <p:nvSpPr>
          <p:cNvPr id="17" name="Номер слайда 11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241165"/>
            <a:ext cx="2743200" cy="365125"/>
          </a:xfrm>
        </p:spPr>
        <p:txBody>
          <a:bodyPr/>
          <a:lstStyle/>
          <a:p>
            <a:pPr>
              <a:defRPr/>
            </a:pPr>
            <a:fld id="{08ED17B4-01C1-4915-AE30-8F9CD8C8354F}" type="slidenum">
              <a:rPr lang="ru-RU"/>
              <a:t>3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2363" y="3452755"/>
            <a:ext cx="6028055" cy="930665"/>
          </a:xfrm>
          <a:prstGeom prst="rect">
            <a:avLst/>
          </a:prstGeom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241165"/>
            <a:ext cx="2743200" cy="365125"/>
          </a:xfrm>
        </p:spPr>
        <p:txBody>
          <a:bodyPr/>
          <a:lstStyle/>
          <a:p>
            <a:pPr>
              <a:defRPr/>
            </a:pPr>
            <a:fld id="{08ED17B4-01C1-4915-AE30-8F9CD8C8354F}" type="slidenum">
              <a:rPr lang="ru-RU"/>
              <a:t>4</a:t>
            </a:fld>
            <a:endParaRPr lang="ru-RU"/>
          </a:p>
        </p:txBody>
      </p:sp>
      <p:sp>
        <p:nvSpPr>
          <p:cNvPr id="24" name="Заголовок 4"/>
          <p:cNvSpPr txBox="1"/>
          <p:nvPr/>
        </p:nvSpPr>
        <p:spPr bwMode="auto">
          <a:xfrm>
            <a:off x="175263" y="2221579"/>
            <a:ext cx="7199215" cy="689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1600">
              <a:solidFill>
                <a:srgbClr val="2C5294"/>
              </a:solidFill>
              <a:latin typeface="Gilroy Black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5280" y="2380940"/>
            <a:ext cx="6028055" cy="91979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 bwMode="auto">
          <a:xfrm>
            <a:off x="869539" y="2392155"/>
            <a:ext cx="5036185" cy="5867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ru-RU"/>
            </a:defPPr>
            <a:lvl1pPr algn="ctr">
              <a:defRPr>
                <a:solidFill>
                  <a:srgbClr val="2C5294"/>
                </a:solidFill>
                <a:latin typeface="Gilroy Black"/>
              </a:defRPr>
            </a:lvl1pPr>
          </a:lstStyle>
          <a:p>
            <a:pPr>
              <a:defRPr/>
            </a:pPr>
            <a:r>
              <a:rPr lang="ru-RU" b="1"/>
              <a:t>Ранее дети не могли быть направлены за счет оплаты родителями в обе стороны </a:t>
            </a:r>
            <a:br>
              <a:rPr lang="ru-RU" b="1"/>
            </a:br>
            <a:r>
              <a:rPr lang="ru-RU" b="1"/>
              <a:t>(изменено в 2025 году)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066663" y="3460091"/>
            <a:ext cx="46045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>
                <a:solidFill>
                  <a:srgbClr val="2C5294"/>
                </a:solidFill>
                <a:latin typeface="Gilroy Black"/>
              </a:defRPr>
            </a:lvl1pPr>
          </a:lstStyle>
          <a:p>
            <a:pPr>
              <a:defRPr/>
            </a:pPr>
            <a:r>
              <a:rPr lang="ru-RU" b="1"/>
              <a:t>Способ приобретения билетов в 2026 году был оптимизирован в целях сокращения расходов родителей</a:t>
            </a:r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5280" y="1371161"/>
            <a:ext cx="6064252" cy="7493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335281" y="1422645"/>
            <a:ext cx="6064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prstClr val="white"/>
                </a:solidFill>
                <a:latin typeface="Gilroy Black"/>
                <a:cs typeface="GT Eesti Pro Display Bold"/>
              </a:rPr>
              <a:t>С 1 марта 2026 года вступают в силу изменения в Порядок направления талантливых детей</a:t>
            </a:r>
            <a:endParaRPr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rcRect l="-725" r="41249" b="81680"/>
          <a:stretch/>
        </p:blipFill>
        <p:spPr bwMode="auto">
          <a:xfrm rot="10800000">
            <a:off x="-2631810" y="5546557"/>
            <a:ext cx="12813360" cy="1635647"/>
          </a:xfrm>
          <a:prstGeom prst="rect">
            <a:avLst/>
          </a:prstGeom>
        </p:spPr>
      </p:pic>
      <p:pic>
        <p:nvPicPr>
          <p:cNvPr id="4" name="Рисунок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938292" y="59698"/>
            <a:ext cx="3344628" cy="859674"/>
          </a:xfrm>
          <a:prstGeom prst="rect">
            <a:avLst/>
          </a:prstGeom>
        </p:spPr>
      </p:pic>
      <p:pic>
        <p:nvPicPr>
          <p:cNvPr id="5" name="Рисунок 1"/>
          <p:cNvPicPr>
            <a:picLocks noChangeAspect="1"/>
          </p:cNvPicPr>
          <p:nvPr/>
        </p:nvPicPr>
        <p:blipFill>
          <a:blip r:embed="rId6"/>
          <a:srcRect r="74806"/>
          <a:stretch/>
        </p:blipFill>
        <p:spPr bwMode="auto">
          <a:xfrm>
            <a:off x="8184588" y="104914"/>
            <a:ext cx="677852" cy="801896"/>
          </a:xfrm>
          <a:prstGeom prst="rect">
            <a:avLst/>
          </a:prstGeom>
        </p:spPr>
      </p:pic>
      <p:pic>
        <p:nvPicPr>
          <p:cNvPr id="8" name="Изображение 7" descr="IMG_387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532009" y="1585318"/>
            <a:ext cx="5620361" cy="4074279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 bwMode="auto">
          <a:xfrm>
            <a:off x="335280" y="339847"/>
            <a:ext cx="7488912" cy="75961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6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Направление талантливых детей и молодежи в детские центры в 2026 году</a:t>
            </a:r>
            <a:endParaRPr>
              <a:latin typeface="Calibri"/>
              <a:cs typeface="Calibri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2362" y="4532141"/>
            <a:ext cx="6028055" cy="130314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841103" y="4623227"/>
            <a:ext cx="5010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>
                <a:solidFill>
                  <a:srgbClr val="2C5294"/>
                </a:solidFill>
                <a:latin typeface="Gilroy Black"/>
              </a:defRPr>
            </a:lvl1pPr>
          </a:lstStyle>
          <a:p>
            <a:pPr>
              <a:defRPr/>
            </a:pPr>
            <a:r>
              <a:rPr lang="ru-RU" b="1"/>
              <a:t>Министерством обеспечивается закупка билетов на сопровождающих </a:t>
            </a:r>
            <a:endParaRPr/>
          </a:p>
          <a:p>
            <a:pPr>
              <a:defRPr/>
            </a:pPr>
            <a:r>
              <a:rPr lang="ru-RU" b="1"/>
              <a:t>(бюджет в 2026 году – 1 000 000 рублей)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197385" y="4554065"/>
            <a:ext cx="1629587" cy="859674"/>
          </a:xfrm>
          <a:prstGeom prst="rect">
            <a:avLst/>
          </a:prstGeom>
        </p:spPr>
      </p:pic>
      <p:pic>
        <p:nvPicPr>
          <p:cNvPr id="5" name="Рисунок 1"/>
          <p:cNvPicPr>
            <a:picLocks noChangeAspect="1"/>
          </p:cNvPicPr>
          <p:nvPr/>
        </p:nvPicPr>
        <p:blipFill>
          <a:blip r:embed="rId3"/>
          <a:srcRect r="74806"/>
          <a:stretch/>
        </p:blipFill>
        <p:spPr bwMode="auto">
          <a:xfrm>
            <a:off x="8443681" y="4599281"/>
            <a:ext cx="330267" cy="801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8345" y="1049638"/>
            <a:ext cx="11324293" cy="12036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578345" y="1049079"/>
            <a:ext cx="11324399" cy="1143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Calibri"/>
                <a:ea typeface="Aptos"/>
                <a:cs typeface="Calibri"/>
              </a:rPr>
              <a:t>Проект «Летний лагерь – территория здоровья» </a:t>
            </a:r>
            <a:endParaRPr sz="2000">
              <a:latin typeface="Calibri"/>
              <a:cs typeface="Calibri"/>
            </a:endParaRPr>
          </a:p>
          <a:p>
            <a:pPr algn="ctr">
              <a:defRPr/>
            </a:pPr>
            <a:endParaRPr sz="900" b="1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Calibri"/>
                <a:cs typeface="Calibri"/>
              </a:rPr>
              <a:t>Цель проекта: профилактика совершения правонарушений среди несовершеннолетних, профилактика социально-негативных явлений.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rcRect l="-725" r="41249" b="81680"/>
          <a:stretch/>
        </p:blipFill>
        <p:spPr bwMode="auto">
          <a:xfrm rot="10800000">
            <a:off x="-2256928" y="5882076"/>
            <a:ext cx="12813360" cy="16356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293413" y="2564904"/>
            <a:ext cx="5362036" cy="35732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78683" y="2784475"/>
            <a:ext cx="5517317" cy="6445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78048" y="3538855"/>
            <a:ext cx="5510201" cy="6445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1405708" y="2932268"/>
            <a:ext cx="3866683" cy="42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>
                <a:solidFill>
                  <a:srgbClr val="2C5294"/>
                </a:solidFill>
                <a:latin typeface="Calibri"/>
                <a:cs typeface="Calibri"/>
              </a:rPr>
              <a:t>2025 год: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1170671" y="3544277"/>
            <a:ext cx="4315453" cy="701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25 муниципальных образований Иркутской области;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71698" y="4314190"/>
            <a:ext cx="5513295" cy="6445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823980" y="4446314"/>
            <a:ext cx="5197279" cy="396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547 профилактических мероприятий;</a:t>
            </a:r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71698" y="5038815"/>
            <a:ext cx="5517317" cy="64452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1149589" y="5157450"/>
            <a:ext cx="4315417" cy="396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28 286 участников.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 bwMode="auto">
          <a:xfrm>
            <a:off x="703280" y="291206"/>
            <a:ext cx="6667980" cy="6156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26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О реализации проектов по летней занятости</a:t>
            </a:r>
            <a:endParaRPr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938292" y="59698"/>
            <a:ext cx="3344628" cy="859674"/>
          </a:xfrm>
          <a:prstGeom prst="rect">
            <a:avLst/>
          </a:prstGeom>
        </p:spPr>
      </p:pic>
      <p:pic>
        <p:nvPicPr>
          <p:cNvPr id="25" name="Рисунок 1"/>
          <p:cNvPicPr>
            <a:picLocks noChangeAspect="1"/>
          </p:cNvPicPr>
          <p:nvPr/>
        </p:nvPicPr>
        <p:blipFill>
          <a:blip r:embed="rId9"/>
          <a:srcRect r="74806"/>
          <a:stretch/>
        </p:blipFill>
        <p:spPr bwMode="auto">
          <a:xfrm>
            <a:off x="8184588" y="104914"/>
            <a:ext cx="677852" cy="801896"/>
          </a:xfrm>
          <a:prstGeom prst="rect">
            <a:avLst/>
          </a:prstGeom>
        </p:spPr>
      </p:pic>
      <p:sp>
        <p:nvSpPr>
          <p:cNvPr id="20" name="Номер слайда 11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241165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/>
              <a:t>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03280" y="291206"/>
            <a:ext cx="6649485" cy="6156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26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О реализации проектов по летней занятости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938292" y="59698"/>
            <a:ext cx="3344628" cy="859674"/>
          </a:xfrm>
          <a:prstGeom prst="rect">
            <a:avLst/>
          </a:prstGeom>
        </p:spPr>
      </p:pic>
      <p:pic>
        <p:nvPicPr>
          <p:cNvPr id="5" name="Рисунок 1"/>
          <p:cNvPicPr>
            <a:picLocks noChangeAspect="1"/>
          </p:cNvPicPr>
          <p:nvPr/>
        </p:nvPicPr>
        <p:blipFill>
          <a:blip r:embed="rId3"/>
          <a:srcRect r="74806"/>
          <a:stretch/>
        </p:blipFill>
        <p:spPr bwMode="auto">
          <a:xfrm>
            <a:off x="8184588" y="104914"/>
            <a:ext cx="677852" cy="801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8345" y="1134284"/>
            <a:ext cx="11324293" cy="11189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983193" y="1141963"/>
            <a:ext cx="10225682" cy="1097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>
                <a:solidFill>
                  <a:schemeClr val="bg1"/>
                </a:solidFill>
                <a:latin typeface="Calibri"/>
                <a:ea typeface="Aptos"/>
                <a:cs typeface="Calibri"/>
              </a:rPr>
              <a:t>В 2025 году два проекта стали победителями конкурсного отбора на право получение грантов в форме субсидий на реализацию социально значимых проектов в сфере молодежной политики</a:t>
            </a:r>
            <a:endParaRPr sz="2200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78345" y="2387754"/>
            <a:ext cx="11323955" cy="6445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1142037" y="2539914"/>
            <a:ext cx="9505127" cy="396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Проект «Выходи играть во двор» - 108 000 рублей </a:t>
            </a:r>
            <a:endParaRPr sz="2000" b="1">
              <a:solidFill>
                <a:srgbClr val="2C5294"/>
              </a:solidFill>
              <a:latin typeface="Calibri"/>
              <a:cs typeface="Calibri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78345" y="3210590"/>
            <a:ext cx="11323955" cy="6445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1142037" y="3347604"/>
            <a:ext cx="9505127" cy="42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>
                <a:solidFill>
                  <a:srgbClr val="2C5294"/>
                </a:solidFill>
                <a:latin typeface="Calibri"/>
                <a:cs typeface="Calibri"/>
              </a:rPr>
              <a:t>Проект «Мой двор – мои игры» - 122 083,55 рублей</a:t>
            </a:r>
            <a:endParaRPr sz="2200" b="1">
              <a:solidFill>
                <a:srgbClr val="2C5294"/>
              </a:solidFill>
              <a:latin typeface="Calibri"/>
              <a:cs typeface="Calibri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73593" y="5253033"/>
            <a:ext cx="11323955" cy="64452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657524" y="5390878"/>
            <a:ext cx="11189706" cy="42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>
                <a:solidFill>
                  <a:srgbClr val="2C5294"/>
                </a:solidFill>
                <a:latin typeface="Calibri"/>
                <a:cs typeface="Calibri"/>
              </a:rPr>
              <a:t>Проект «Детский лагерь дневного пребывания «Лето без интернета 2.0» - 850 000 рублей</a:t>
            </a:r>
            <a:endParaRPr lang="ru-RU" b="1">
              <a:solidFill>
                <a:srgbClr val="2C5294"/>
              </a:solidFill>
              <a:latin typeface="Gilroy Black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8345" y="3995203"/>
            <a:ext cx="11324293" cy="111899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1400029" y="4182405"/>
            <a:ext cx="10225718" cy="762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>
                <a:solidFill>
                  <a:schemeClr val="bg1"/>
                </a:solidFill>
                <a:latin typeface="Calibri"/>
                <a:ea typeface="Aptos"/>
                <a:cs typeface="Calibri"/>
              </a:rPr>
              <a:t>В 2025 году один проект стал победителем конкурсного отбора на право получение грантов в рамках конкурса Росмолодежь.Гранты</a:t>
            </a:r>
            <a:endParaRPr sz="2200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rcRect l="-725" r="41249" b="81680"/>
          <a:stretch/>
        </p:blipFill>
        <p:spPr bwMode="auto">
          <a:xfrm rot="10800000">
            <a:off x="-2202754" y="5855719"/>
            <a:ext cx="12813360" cy="1635647"/>
          </a:xfrm>
          <a:prstGeom prst="rect">
            <a:avLst/>
          </a:prstGeom>
        </p:spPr>
      </p:pic>
      <p:sp>
        <p:nvSpPr>
          <p:cNvPr id="17" name="Номер слайда 11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241165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/>
              <a:t>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14203" y="303768"/>
            <a:ext cx="6757057" cy="61560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26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О реализации проектов по летней занятости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938292" y="59698"/>
            <a:ext cx="3344628" cy="859674"/>
          </a:xfrm>
          <a:prstGeom prst="rect">
            <a:avLst/>
          </a:prstGeom>
        </p:spPr>
      </p:pic>
      <p:pic>
        <p:nvPicPr>
          <p:cNvPr id="5" name="Рисунок 1"/>
          <p:cNvPicPr>
            <a:picLocks noChangeAspect="1"/>
          </p:cNvPicPr>
          <p:nvPr/>
        </p:nvPicPr>
        <p:blipFill>
          <a:blip r:embed="rId3"/>
          <a:srcRect r="74806"/>
          <a:stretch/>
        </p:blipFill>
        <p:spPr bwMode="auto">
          <a:xfrm>
            <a:off x="8184588" y="104914"/>
            <a:ext cx="677852" cy="801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09557" y="1046970"/>
            <a:ext cx="11293079" cy="10441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722257" y="1046970"/>
            <a:ext cx="10941594" cy="1051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100" b="1">
                <a:solidFill>
                  <a:schemeClr val="bg1"/>
                </a:solidFill>
                <a:latin typeface="Calibri"/>
                <a:cs typeface="Calibri"/>
              </a:rPr>
              <a:t>Программа летней занятости «Выходи играть во двор!»</a:t>
            </a:r>
            <a:endParaRPr sz="2100"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2100" b="1">
                <a:solidFill>
                  <a:schemeClr val="bg1"/>
                </a:solidFill>
                <a:latin typeface="Calibri"/>
                <a:cs typeface="Calibri"/>
              </a:rPr>
              <a:t>Цель программы: возрождение активного уличного досуга для несовершеннолетних, пропаганда здорового образа жизни, профилактика социально-негативных явлений. </a:t>
            </a:r>
            <a:endParaRPr sz="2200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09558" y="2176194"/>
            <a:ext cx="5342426" cy="209667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240019" y="2176194"/>
            <a:ext cx="5662620" cy="20966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676074" y="2223861"/>
            <a:ext cx="5342751" cy="185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2025 год:</a:t>
            </a:r>
            <a:endParaRPr sz="2000">
              <a:latin typeface="Calibri"/>
              <a:cs typeface="Calibri"/>
            </a:endParaRPr>
          </a:p>
          <a:p>
            <a:pPr algn="ctr">
              <a:defRPr/>
            </a:pPr>
            <a:endParaRPr sz="800"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14 муниципальных образований </a:t>
            </a:r>
          </a:p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Иркутской области;</a:t>
            </a:r>
            <a:endParaRPr sz="2000">
              <a:latin typeface="Calibri"/>
              <a:cs typeface="Calibri"/>
            </a:endParaRPr>
          </a:p>
          <a:p>
            <a:pPr algn="ctr">
              <a:defRPr/>
            </a:pPr>
            <a:endParaRPr sz="800" b="1">
              <a:solidFill>
                <a:srgbClr val="2C5294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28 несовершеннолетних в качестве инструкторов.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106981" y="2208870"/>
            <a:ext cx="5662872" cy="1859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2026 год:</a:t>
            </a:r>
            <a:endParaRPr sz="2000">
              <a:latin typeface="Calibri"/>
              <a:cs typeface="Calibri"/>
            </a:endParaRPr>
          </a:p>
          <a:p>
            <a:pPr algn="ctr">
              <a:defRPr/>
            </a:pPr>
            <a:endParaRPr sz="800"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18 муниципальных образований </a:t>
            </a:r>
          </a:p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Иркутской области;</a:t>
            </a:r>
            <a:endParaRPr sz="2000">
              <a:latin typeface="Calibri"/>
              <a:cs typeface="Calibri"/>
            </a:endParaRPr>
          </a:p>
          <a:p>
            <a:pPr algn="ctr">
              <a:defRPr/>
            </a:pPr>
            <a:endParaRPr sz="800" b="1">
              <a:solidFill>
                <a:srgbClr val="2C5294"/>
              </a:solidFill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36 несовершеннолетних в качестве инструкторов. 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rcRect t="1" r="1659" b="13117"/>
          <a:stretch/>
        </p:blipFill>
        <p:spPr bwMode="auto">
          <a:xfrm>
            <a:off x="4236439" y="4357924"/>
            <a:ext cx="4036846" cy="26749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09558" y="4365237"/>
            <a:ext cx="4010839" cy="267493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891799" y="4357924"/>
            <a:ext cx="4010839" cy="2674939"/>
          </a:xfrm>
          <a:prstGeom prst="rect">
            <a:avLst/>
          </a:prstGeom>
        </p:spPr>
      </p:pic>
      <p:sp>
        <p:nvSpPr>
          <p:cNvPr id="15" name="Номер слайда 11"/>
          <p:cNvSpPr>
            <a:spLocks noGrp="1"/>
          </p:cNvSpPr>
          <p:nvPr>
            <p:ph type="sldNum" sz="quarter" idx="12"/>
          </p:nvPr>
        </p:nvSpPr>
        <p:spPr bwMode="auto">
          <a:xfrm>
            <a:off x="9416550" y="6497229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/>
              <a:t>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78344" y="207978"/>
            <a:ext cx="7523475" cy="790758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2600" b="1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О подготовке вожатых для работы в детских оздоровительных лагерях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938292" y="59698"/>
            <a:ext cx="3344628" cy="859674"/>
          </a:xfrm>
          <a:prstGeom prst="rect">
            <a:avLst/>
          </a:prstGeom>
        </p:spPr>
      </p:pic>
      <p:pic>
        <p:nvPicPr>
          <p:cNvPr id="5" name="Рисунок 1"/>
          <p:cNvPicPr>
            <a:picLocks noChangeAspect="1"/>
          </p:cNvPicPr>
          <p:nvPr/>
        </p:nvPicPr>
        <p:blipFill>
          <a:blip r:embed="rId3"/>
          <a:srcRect r="74806"/>
          <a:stretch/>
        </p:blipFill>
        <p:spPr bwMode="auto">
          <a:xfrm>
            <a:off x="8184588" y="104914"/>
            <a:ext cx="677852" cy="801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8345" y="1134284"/>
            <a:ext cx="11324293" cy="7480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918191" y="1366426"/>
            <a:ext cx="10637600" cy="396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Calibri"/>
                <a:ea typeface="Aptos"/>
                <a:cs typeface="Calibri"/>
              </a:rPr>
              <a:t>16 марта 2026 года стартует обучение в 6 образовательных организациях Иркутской области</a:t>
            </a:r>
            <a:endParaRPr lang="ru-RU" b="1">
              <a:solidFill>
                <a:schemeClr val="bg1"/>
              </a:solidFill>
              <a:latin typeface="Gilroy Black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71277" y="2040423"/>
            <a:ext cx="11331361" cy="6445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764323" y="2178018"/>
            <a:ext cx="10856506" cy="396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2C5294"/>
                </a:solidFill>
                <a:latin typeface="Calibri"/>
                <a:cs typeface="Calibri"/>
              </a:rPr>
              <a:t>Свидетельство вожатого государственного образца получат 422 человека: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8345" y="2924944"/>
            <a:ext cx="5589663" cy="374441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670532" y="3242652"/>
            <a:ext cx="5405860" cy="31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/>
              <a:buChar char="§"/>
              <a:defRPr/>
            </a:pPr>
            <a:r>
              <a:rPr lang="ru-RU" sz="1800" b="1">
                <a:solidFill>
                  <a:schemeClr val="bg1"/>
                </a:solidFill>
                <a:latin typeface="Calibri"/>
                <a:cs typeface="Calibri"/>
              </a:rPr>
              <a:t>Иркутский региональный колледж педагогического образования – 80 человек;  </a:t>
            </a:r>
            <a:endParaRPr sz="1800">
              <a:latin typeface="Calibri"/>
              <a:cs typeface="Calibri"/>
            </a:endParaRPr>
          </a:p>
          <a:p>
            <a:pPr marL="285750" indent="-285750" algn="ctr">
              <a:buFont typeface="Wingdings"/>
              <a:buChar char="§"/>
              <a:defRPr/>
            </a:pPr>
            <a:r>
              <a:rPr lang="ru-RU" sz="1800" b="1">
                <a:solidFill>
                  <a:schemeClr val="bg1"/>
                </a:solidFill>
                <a:latin typeface="Calibri"/>
                <a:cs typeface="Calibri"/>
              </a:rPr>
              <a:t>Ангарский Педагогический колледж – </a:t>
            </a:r>
          </a:p>
          <a:p>
            <a:pPr algn="ctr">
              <a:defRPr/>
            </a:pPr>
            <a:r>
              <a:rPr lang="ru-RU" sz="1800" b="1">
                <a:solidFill>
                  <a:schemeClr val="bg1"/>
                </a:solidFill>
                <a:latin typeface="Calibri"/>
                <a:cs typeface="Calibri"/>
              </a:rPr>
              <a:t>75 человек;</a:t>
            </a:r>
            <a:endParaRPr sz="1800">
              <a:latin typeface="Calibri"/>
              <a:cs typeface="Calibri"/>
            </a:endParaRPr>
          </a:p>
          <a:p>
            <a:pPr marL="285750" indent="-285750" algn="ctr">
              <a:buFont typeface="Wingdings"/>
              <a:buChar char="§"/>
              <a:defRPr/>
            </a:pPr>
            <a:r>
              <a:rPr lang="ru-RU" sz="1800" b="1">
                <a:solidFill>
                  <a:schemeClr val="bg1"/>
                </a:solidFill>
                <a:latin typeface="Calibri"/>
                <a:cs typeface="Calibri"/>
              </a:rPr>
              <a:t>Боханский педагогический колледж </a:t>
            </a:r>
            <a:br>
              <a:rPr lang="ru-RU" sz="1800" b="1"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ru-RU" sz="1800" b="1">
                <a:solidFill>
                  <a:schemeClr val="bg1"/>
                </a:solidFill>
                <a:latin typeface="Calibri"/>
                <a:cs typeface="Calibri"/>
              </a:rPr>
              <a:t>им. Д.Банзарова – 22 человека; </a:t>
            </a:r>
            <a:endParaRPr sz="1800">
              <a:latin typeface="Calibri"/>
              <a:cs typeface="Calibri"/>
            </a:endParaRPr>
          </a:p>
          <a:p>
            <a:pPr marL="285750" indent="-285750" algn="ctr">
              <a:buFont typeface="Wingdings"/>
              <a:buChar char="§"/>
              <a:defRPr/>
            </a:pPr>
            <a:r>
              <a:rPr lang="ru-RU" sz="1800" b="1">
                <a:solidFill>
                  <a:schemeClr val="bg1"/>
                </a:solidFill>
                <a:latin typeface="Calibri"/>
                <a:cs typeface="Calibri"/>
              </a:rPr>
              <a:t>Черемховский педагогический колледж – </a:t>
            </a:r>
            <a:endParaRPr sz="1800"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1800" b="1">
                <a:solidFill>
                  <a:schemeClr val="bg1"/>
                </a:solidFill>
                <a:latin typeface="Calibri"/>
                <a:cs typeface="Calibri"/>
              </a:rPr>
              <a:t>25 человек; </a:t>
            </a:r>
            <a:endParaRPr sz="1800">
              <a:latin typeface="Calibri"/>
              <a:cs typeface="Calibri"/>
            </a:endParaRPr>
          </a:p>
          <a:p>
            <a:pPr marL="285750" indent="-285750" algn="ctr">
              <a:buFont typeface="Wingdings"/>
              <a:buChar char="§"/>
              <a:defRPr/>
            </a:pPr>
            <a:r>
              <a:rPr lang="ru-RU" sz="1800" b="1">
                <a:solidFill>
                  <a:schemeClr val="bg1"/>
                </a:solidFill>
                <a:latin typeface="Calibri"/>
                <a:cs typeface="Calibri"/>
              </a:rPr>
              <a:t>Братский педагогический колледж – 50 человек; </a:t>
            </a:r>
            <a:endParaRPr sz="1800">
              <a:latin typeface="Calibri"/>
              <a:cs typeface="Calibri"/>
            </a:endParaRPr>
          </a:p>
          <a:p>
            <a:pPr marL="285750" indent="-285750" algn="ctr">
              <a:buFont typeface="Wingdings"/>
              <a:buChar char="§"/>
              <a:defRPr/>
            </a:pPr>
            <a:r>
              <a:rPr lang="ru-RU" sz="1800" b="1">
                <a:solidFill>
                  <a:schemeClr val="bg1"/>
                </a:solidFill>
                <a:latin typeface="Calibri"/>
                <a:cs typeface="Calibri"/>
              </a:rPr>
              <a:t>Иркутский государственный университет – </a:t>
            </a:r>
            <a:endParaRPr sz="1800">
              <a:latin typeface="Calibri"/>
              <a:cs typeface="Calibri"/>
            </a:endParaRPr>
          </a:p>
          <a:p>
            <a:pPr algn="ctr">
              <a:defRPr/>
            </a:pPr>
            <a:r>
              <a:rPr lang="ru-RU" sz="1800" b="1">
                <a:solidFill>
                  <a:schemeClr val="bg1"/>
                </a:solidFill>
                <a:latin typeface="Calibri"/>
                <a:cs typeface="Calibri"/>
              </a:rPr>
              <a:t>170 человек.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456040" y="2924943"/>
            <a:ext cx="5446597" cy="3744416"/>
          </a:xfrm>
          <a:prstGeom prst="rect">
            <a:avLst/>
          </a:prstGeom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>
          <a:xfrm>
            <a:off x="9419384" y="6544229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/>
              <a:t>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3661" y="0"/>
            <a:ext cx="12192000" cy="6858000"/>
          </a:xfrm>
          <a:prstGeom prst="rect">
            <a:avLst/>
          </a:prstGeom>
        </p:spPr>
      </p:pic>
      <p:sp>
        <p:nvSpPr>
          <p:cNvPr id="5" name="AutoShape 2" descr="data:image/svg+xml;base64,CiAgPHN2ZwogICAgdmVyc2lvbj0iMS4xIgogICAgdmlld0JveD0iMCAwIDMyNjcgMzI2Ny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MyNjciCiAgICAgICAgaGVpZ2h0PSIzMjY3IgogICAgICAgIHJ4PSI0NjAiCiAgICAgICAgZmlsbD0iI2ZmZmZmZiIKICAgICAgLz4KCiAgICA8ZyB0cmFuc2Zvcm09InRyYW5zbGF0ZSgyNjcuOTk2MDkzNzUsIDI2Ny45OTYwOTM3NSkgc2NhbGUoMC44NDM3NSkiPgogICAgICA8ZyB0cmFuc2Zvcm09InRyYW5zbGF0ZSgxMDY3LDApIj48dXNlIHhsaW5rOmhyZWY9IiNyLTAiLz48L2c+CjxnIHRyYW5zZm9ybT0idHJhbnNsYXRlKDExNjQsMCkiPjx1c2UgeGxpbms6aHJlZj0iI3JlY3QtMCIvPjwvZz4KPGcgdHJhbnNmb3JtPSJ0cmFuc2xhdGUoMTI2MSwwKSI+PHVzZSB4bGluazpocmVmPSIjcmVjdC0wIi8+PC9nPgo8ZyB0cmFuc2Zvcm09InRyYW5zbGF0ZSgxMzU4LDApIj48dXNlIHhsaW5rOmhyZWY9IiNsYi0wIi8+PC9nPgo8ZyB0cmFuc2Zvcm09InRyYW5zbGF0ZSgxNTUyLDApIj48dXNlIHhsaW5rOmhyZWY9IiNuX3JiLTAiLz48L2c+CjxnIHRyYW5zZm9ybT0idHJhbnNsYXRlKDE2NDksMCkiPjx1c2UgeGxpbms6aHJlZj0iI2ItMCIvPjwvZz4KPGcgdHJhbnNmb3JtPSJ0cmFuc2xhdGUoMTg0MywwKSI+PHVzZSB4bGluazpocmVmPSIjYi0wIi8+PC9nPgo8ZyB0cmFuc2Zvcm09InRyYW5zbGF0ZSgyMDM3LDApIj48dXNlIHhsaW5rOmhyZWY9IiNyYi0wIi8+PC9nPgo8ZyB0cmFuc2Zvcm09InRyYW5zbGF0ZSgyMTM0LDApIj48dXNlIHhsaW5rOmhyZWY9IiNsLTAiLz48L2c+CjxnIHRyYW5zZm9ybT0idHJhbnNsYXRlKDIzMjgsMCkiPjx1c2UgeGxpbms6aHJlZj0iI2VtcHR5LTAiLz48L2c+CjxnIHRyYW5zZm9ybT0idHJhbnNsYXRlKDc3Niw5NykiPjx1c2UgeGxpbms6aHJlZj0iI2ItMCIvPjwvZz4KPGcgdHJhbnNmb3JtPSJ0cmFuc2xhdGUoOTcwLDk3KSI+PHVzZSB4bGluazpocmVmPSIjYi0wIi8+PC9nPgo8ZyB0cmFuc2Zvcm09InRyYW5zbGF0ZSgxMjYxLDk3KSI+PHVzZSB4bGluazpocmVmPSIjcnQtMCIvPjwvZz4KPGcgdHJhbnNmb3JtPSJ0cmFuc2xhdGUoMTM1OCw5NykiPjx1c2UgeGxpbms6aHJlZj0iI2x0LTAiLz48L2c+CjxnIHRyYW5zZm9ybT0idHJhbnNsYXRlKDE0NTUsOTcpIj48dXNlIHhsaW5rOmhyZWY9IiNuX3JiLTAiLz48L2c+CjxnIHRyYW5zZm9ybT0idHJhbnNsYXRlKDE1NTIsOTcpIj48dXNlIHhsaW5rOmhyZWY9IiNyYi0wIi8+PC9nPgo8ZyB0cmFuc2Zvcm09InRyYW5zbGF0ZSgxNjQ5LDk3KSI+PHVzZSB4bGluazpocmVmPSIjcmVjdC0wIi8+PC9nPgo8ZyB0cmFuc2Zvcm09InRyYW5zbGF0ZSgxODQzLDk3KSI+PHVzZSB4bGluazpocmVmPSIjcmVjdC0wIi8+PC9nPgo8ZyB0cmFuc2Zvcm09InRyYW5zbGF0ZSgyMDM3LDk3KSI+PHVzZSB4bGluazpocmVmPSIjcmVjdC0wIi8+PC9nPgo8ZyB0cmFuc2Zvcm09InRyYW5zbGF0ZSg3NzYsMTk0KSI+PHVzZSB4bGluazpocmVmPSIjcmVjdC0wIi8+PC9nPgo8ZyB0cmFuc2Zvcm09InRyYW5zbGF0ZSg5NzAsMTk0KSI+PHVzZSB4bGluazpocmVmPSIjdC0wIi8+PC9nPgo8ZyB0cmFuc2Zvcm09InRyYW5zbGF0ZSgxMTY0LDE5NCkiPjx1c2UgeGxpbms6aHJlZj0iI2VtcHR5LTAiLz48L2c+CjxnIHRyYW5zZm9ybT0idHJhbnNsYXRlKDE0NTUsMTk0KSI+PHVzZSB4bGluazpocmVmPSIjci0wIi8+PC9nPgo8ZyB0cmFuc2Zvcm09InRyYW5zbGF0ZSgxNTUyLDE5NCkiPjx1c2UgeGxpbms6aHJlZj0iI3JlY3QtMCIvPjwvZz4KPGcgdHJhbnNmb3JtPSJ0cmFuc2xhdGUoMTY0OSwxOTQpIj48dXNlIHhsaW5rOmhyZWY9IiNsdC0wIi8+PC9nPgo8ZyB0cmFuc2Zvcm09InRyYW5zbGF0ZSgxODQzLDE5NCkiPjx1c2UgeGxpbms6aHJlZj0iI3QtMCIvPjwvZz4KPGcgdHJhbnNmb3JtPSJ0cmFuc2xhdGUoMjAzNywxOTQpIj48dXNlIHhsaW5rOmhyZWY9IiNyZWN0LTAiLz48L2c+CjxnIHRyYW5zZm9ybT0idHJhbnNsYXRlKDIxMzQsMTk0KSI+PHVzZSB4bGluazpocmVmPSIjbGItMCIvPjwvZz4KPGcgdHJhbnNmb3JtPSJ0cmFuc2xhdGUoMjIzMSwxOTQpIj48dXNlIHhsaW5rOmhyZWY9IiNuX3JiLTAiLz48L2c+CjxnIHRyYW5zZm9ybT0idHJhbnNsYXRlKDIzMjgsMTk0KSI+PHVzZSB4bGluazpocmVmPSIjYi0wIi8+PC9nPgo8ZyB0cmFuc2Zvcm09InRyYW5zbGF0ZSg3NzYsMjkxKSI+PHVzZSB4bGluazpocmVmPSIjcmVjdC0wIi8+PC9nPgo8ZyB0cmFuc2Zvcm09InRyYW5zbGF0ZSg4NzMsMjkxKSI+PHVzZSB4bGluazpocmVmPSIjbC0wIi8+PC9nPgo8ZyB0cmFuc2Zvcm09InRyYW5zbGF0ZSgyMDM3LDI5MSkiPjx1c2UgeGxpbms6aHJlZj0iI3J0LTAiLz48L2c+CjxnIHRyYW5zZm9ybT0idHJhbnNsYXRlKDIxMzQsMjkxKSI+PHVzZSB4bGluazpocmVmPSIjcmVjdC0wIi8+PC9nPgo8ZyB0cmFuc2Zvcm09InRyYW5zbGF0ZSgyMjMxLDI5MSkiPjx1c2UgeGxpbms6aHJlZj0iI3JlY3QtMCIvPjwvZz4KPGcgdHJhbnNmb3JtPSJ0cmFuc2xhdGUoMjMyOCwyOTEpIj48dXNlIHhsaW5rOmhyZWY9IiNyZWN0LTAiLz48L2c+CjxnIHRyYW5zZm9ybT0idHJhbnNsYXRlKDc3NiwzODgpIj48dXNlIHhsaW5rOmhyZWY9IiNyZWN0LTAiLz48L2c+CjxnIHRyYW5zZm9ybT0idHJhbnNsYXRlKDk3MCwzODgpIj48dXNlIHhsaW5rOmhyZWY9IiNyLTAiLz48L2c+CjxnIHRyYW5zZm9ybT0idHJhbnNsYXRlKDEwNjcsMzg4KSI+PHVzZSB4bGluazpocmVmPSIjcmVjdC0wIi8+PC9nPgo8ZyB0cmFuc2Zvcm09InRyYW5zbGF0ZSgxMTY0LDM4OCkiPjx1c2UgeGxpbms6aHJlZj0iI2wtMCIvPjwvZz4KPGcgdHJhbnNmb3JtPSJ0cmFuc2xhdGUoMTQ1NSwzODgpIj48dXNlIHhsaW5rOmhyZWY9IiNuX3JiLTAiLz48L2c+CjxnIHRyYW5zZm9ybT0idHJhbnNsYXRlKDE1NTIsMzg4KSI+PHVzZSB4bGluazpocmVmPSIjcmItMCIvPjwvZz4KPGcgdHJhbnNmb3JtPSJ0cmFuc2xhdGUoMTY0OSwzODgpIj48dXNlIHhsaW5rOmhyZWY9IiNsLTAiLz48L2c+CjxnIHRyYW5zZm9ybT0idHJhbnNsYXRlKDE5NDAsMzg4KSI+PHVzZSB4bGluazpocmVmPSIjZW1wdHktMCIvPjwvZz4KPGcgdHJhbnNmb3JtPSJ0cmFuc2xhdGUoMjEzNCwzODgpIj48dXNlIHhsaW5rOmhyZWY9IiNyZWN0LTAiLz48L2c+CjxnIHRyYW5zZm9ybT0idHJhbnNsYXRlKDIyMzEsMzg4KSI+PHVzZSB4bGluazpocmVmPSIjcmVjdC0wIi8+PC9nPgo8ZyB0cmFuc2Zvcm09InRyYW5zbGF0ZSgyMzI4LDM4OCkiPjx1c2UgeGxpbms6aHJlZj0iI3JlY3QtMCIvPjwvZz4KPGcgdHJhbnNmb3JtPSJ0cmFuc2xhdGUoNzc2LDQ4NSkiPjx1c2UgeGxpbms6aHJlZj0iI3JlY3QtMCIvPjwvZz4KPGcgdHJhbnNmb3JtPSJ0cmFuc2xhdGUoMTQ1NSw0ODUpIj48dXNlIHhsaW5rOmhyZWY9IiNyLTAiLz48L2c+CjxnIHRyYW5zZm9ybT0idHJhbnNsYXRlKDE1NTIsNDg1KSI+PHVzZSB4bGluazpocmVmPSIjcmVjdC0wIi8+PC9nPgo8ZyB0cmFuc2Zvcm09InRyYW5zbGF0ZSgxODQzLDQ4NSkiPjx1c2UgeGxpbms6aHJlZj0iI2VtcHR5LTAiLz48L2c+CjxnIHRyYW5zZm9ybT0idHJhbnNsYXRlKDIxMzQsNDg1KSI+PHVzZSB4bGluazpocmVmPSIjcmVjdC0wIi8+PC9nPgo8ZyB0cmFuc2Zvcm09InRyYW5zbGF0ZSgyMzI4LDQ4NSkiPjx1c2UgeGxpbms6aHJlZj0iI3JlY3Q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iLTAiLz48L2c+CjxnIHRyYW5zZm9ybT0idHJhbnNsYXRlKDEyNjEsNTgyKSI+PHVzZSB4bGluazpocmVmPSIjbl9yYi0wIi8+PC9nPgo8ZyB0cmFuc2Zvcm09InRyYW5zbGF0ZSgxMzU4LDU4MikiPjx1c2UgeGxpbms6aHJlZj0iI2ItMCIvPjwvZz4KPGcgdHJhbnNmb3JtPSJ0cmFuc2xhdGUoMTU1Miw1ODIpIj48dXNlIHhsaW5rOmhyZWY9IiN0LTAiLz48L2c+CjxnIHRyYW5zZm9ybT0idHJhbnNsYXRlKDE2NDksNTgyKSI+PHVzZSB4bGluazpocmVmPSIjbl9yYi0wIi8+PC9nPgo8ZyB0cmFuc2Zvcm09InRyYW5zbGF0ZSgxNzQ2LDU4MikiPjx1c2UgeGxpbms6aHJlZj0iI2ItMCIvPjwvZz4KPGcgdHJhbnNmb3JtPSJ0cmFuc2xhdGUoMTk0MCw1ODIpIj48dXNlIHhsaW5rOmhyZWY9IiNlbXB0eS0wIi8+PC9nPgo8ZyB0cmFuc2Zvcm09InRyYW5zbGF0ZSgyMTM0LDU4MikiPjx1c2UgeGxpbms6aHJlZj0iI3JlY3QtMCIvPjwvZz4KPGcgdHJhbnNmb3JtPSJ0cmFuc2xhdGUoMjMyOCw1ODIpIj48dXNlIHhsaW5rOmhyZWY9Ii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DY3LDY3OSkiPjx1c2UgeGxpbms6aHJlZj0iI25fcmItMCIvPjwvZz4KPGcgdHJhbnNmb3JtPSJ0cmFuc2xhdGUoMTE2NCw2NzkpIj48dXNlIHhsaW5rOmhyZWY9IiNyZWN0LTAiLz48L2c+CjxnIHRyYW5zZm9ybT0idHJhbnNsYXRlKDEyNjEsNjc5KSI+PHVzZSB4bGluazpocmVmPSIjcmVjdC0wIi8+PC9nPgo8ZyB0cmFuc2Zvcm09InRyYW5zbGF0ZSgxMzU4LDY3OSkiPjx1c2UgeGxpbms6aHJlZj0iI2x0LTAiLz48L2c+CjxnIHRyYW5zZm9ybT0idHJhbnNsYXRlKDE2NDksNjc5KSI+PHVzZSB4bGluazpocmVmPSIjci0wIi8+PC9nPgo8ZyB0cmFuc2Zvcm09InRyYW5zbGF0ZSgxNzQ2LDY3OSkiPjx1c2UgeGxpbms6aHJlZj0iI2x0LTAiLz48L2c+CjxnIHRyYW5zZm9ybT0idHJhbnNsYXRlKDIxMzQsNjc5KSI+PHVzZSB4bGluazpocmVmPSIjdC0wIi8+PC9nPgo8ZyB0cmFuc2Zvcm09InRyYW5zbGF0ZSgxOTQsNzc2KSI+PHVzZSB4bGluazpocmVmPSIjYi0wIi8+PC9nPgo8ZyB0cmFuc2Zvcm09InRyYW5zbGF0ZSgzODgsNzc2KSI+PHVzZSB4bGluazpocmVmPSIjbl9yYi0wIi8+PC9nPgo8ZyB0cmFuc2Zvcm09InRyYW5zbGF0ZSg0ODUsNzc2KSI+PHVzZSB4bGluazpocmVmPSIjcmItMCIvPjwvZz4KPGcgdHJhbnNmb3JtPSJ0cmFuc2xhdGUoNTgyLDc3NikiPjx1c2UgeGxpbms6aHJlZj0iI3JlY3QtMCIvPjwvZz4KPGcgdHJhbnNmb3JtPSJ0cmFuc2xhdGUoNjc5LDc3NikiPjx1c2UgeGxpbms6aHJlZj0iI3JlY3QtMCIvPjwvZz4KPGcgdHJhbnNmb3JtPSJ0cmFuc2xhdGUoNzc2LDc3NikiPjx1c2UgeGxpbms6aHJlZj0iI3JlY3QtMCIvPjwvZz4KPGcgdHJhbnNmb3JtPSJ0cmFuc2xhdGUoODczLDc3NikiPjx1c2UgeGxpbms6aHJlZj0iI3JlY3QtMCIvPjwvZz4KPGcgdHJhbnNmb3JtPSJ0cmFuc2xhdGUoOTcwLDc3NikiPjx1c2UgeGxpbms6aHJlZj0iI3JlY3QtMCIvPjwvZz4KPGcgdHJhbnNmb3JtPSJ0cmFuc2xhdGUoMTA2Nyw3NzYpIj48dXNlIHhsaW5rOmhyZWY9IiNyZWN0LTAiLz48L2c+CjxnIHRyYW5zZm9ybT0idHJhbnNsYXRlKDExNjQsNzc2KSI+PHVzZSB4bGluazpocmVmPSIjbHQtMCIvPjwvZz4KPGcgdHJhbnNmb3JtPSJ0cmFuc2xhdGUoMTQ1NSw3NzYpIj48dXNlIHhsaW5rOmhyZWY9IiNuX3JiLTAiLz48L2c+CjxnIHRyYW5zZm9ybT0idHJhbnNsYXRlKDE1NTIsNzc2KSI+PHVzZSB4bGluazpocmVmPSIjYi0wIi8+PC9nPgo8ZyB0cmFuc2Zvcm09InRyYW5zbGF0ZSgxOTQwLDc3NikiPjx1c2UgeGxpbms6aHJlZj0iI2VtcHR5LTAiLz48L2c+CjxnIHRyYW5zZm9ybT0idHJhbnNsYXRlKDIyMzEsNzc2KSI+PHVzZSB4bGluazpocmVmPSIjcmItMCIvPjwvZz4KPGcgdHJhbnNmb3JtPSJ0cmFuc2xhdGUoMjMyOCw3NzYpIj48dXNlIHhsaW5rOmhyZWY9IiNyZWN0LTAiLz48L2c+CjxnIHRyYW5zZm9ybT0idHJhbnNsYXRlKDI0MjUsNzc2KSI+PHVzZSB4bGluazpocmVmPSIjbGItMCIvPjwvZz4KPGcgdHJhbnNmb3JtPSJ0cmFuc2xhdGUoMjUyMiw3NzYpIj48dXNlIHhsaW5rOmhyZWY9IiNuX3JiLTAiLz48L2c+CjxnIHRyYW5zZm9ybT0idHJhbnNsYXRlKDI2MTksNzc2KSI+PHVzZSB4bGluazpocmVmPSIjcmItMCIvPjwvZz4KPGcgdHJhbnNmb3JtPSJ0cmFuc2xhdGUoMjcxNiw3NzYpIj48dXNlIHhsaW5rOmhyZWY9IiNyZWN0LTAiLz48L2c+CjxnIHRyYW5zZm9ybT0idHJhbnNsYXRlKDI4MTMsNzc2KSI+PHVzZSB4bGluazpocmVmPSIjcmVjdC0wIi8+PC9nPgo8ZyB0cmFuc2Zvcm09InRyYW5zbGF0ZSgyOTEwLDc3NikiPjx1c2UgeGxpbms6aHJlZj0iI3JlY3QtMCIvPjwvZz4KPGcgdHJhbnNmb3JtPSJ0cmFuc2xhdGUoMzAwNyw3NzYpIj48dXNlIHhsaW5rOmhyZWY9IiNsLTAiLz48L2c+CjxnIHRyYW5zZm9ybT0idHJhbnNsYXRlKDAsODczKSI+PHVzZSB4bGluazpocmVmPSIjYi0wIi8+PC9nPgo8ZyB0cmFuc2Zvcm09InRyYW5zbGF0ZSg5Nyw4NzMpIj48dXNlIHhsaW5rOmhyZWY9IiNuX3JiLTAiLz48L2c+CjxnIHRyYW5zZm9ybT0idHJhbnNsYXRlKDE5NCw4NzMpIj48dXNlIHhsaW5rOmhyZWY9IiNyZWN0LTAiLz48L2c+CjxnIHRyYW5zZm9ybT0idHJhbnNsYXRlKDI5MSw4NzMpIj48dXNlIHhsaW5rOmhyZWY9IiNuX3JiLTAiLz48L2c+CjxnIHRyYW5zZm9ybT0idHJhbnNsYXRlKDM4OCw4NzMpIj48dXNlIHhsaW5rOmhyZWY9IiNyYi0wIi8+PC9nPgo8ZyB0cmFuc2Zvcm09InRyYW5zbGF0ZSg0ODUsODczKSI+PHVzZSB4bGluazpocmVmPSIjbHQtMCIvPjwvZz4KPGcgdHJhbnNmb3JtPSJ0cmFuc2xhdGUoMTI2MSw4NzMpIj48dXNlIHhsaW5rOmhyZWY9IiNlbXB0eS0wIi8+PC9nPgo8ZyB0cmFuc2Zvcm09InRyYW5zbGF0ZSgxNDU1LDg3MykiPjx1c2UgeGxpbms6aHJlZj0iI3JiLTAiLz48L2c+CjxnIHRyYW5zZm9ybT0idHJhbnNsYXRlKDE1NTIsODczKSI+PHVzZSB4bGluazpocmVmPSIjbHQtMCIvPjwvZz4KPGcgdHJhbnNmb3JtPSJ0cmFuc2xhdGUoMTc0Niw4NzMpIj48dXNlIHhsaW5rOmhyZWY9IiNyYi0wIi8+PC9nPgo8ZyB0cmFuc2Zvcm09InRyYW5zbGF0ZSgxODQzLDg3MykiPjx1c2UgeGxpbms6aHJlZj0iI2xiLTAiLz48L2c+CjxnIHRyYW5zZm9ybT0idHJhbnNsYXRlKDIwMzcsODczKSI+PHVzZSB4bGluazpocmVmPSIjZW1wdHktMCIvPjwvZz4KPGcgdHJhbnNmb3JtPSJ0cmFuc2xhdGUoMjIzMSw4NzMpIj48dXNlIHhsaW5rOmhyZWY9IiNyZWN0LTAiLz48L2c+CjxnIHRyYW5zZm9ybT0idHJhbnNsYXRlKDIzMjgsODczKSI+PHVzZSB4bGluazpocmVmPSIjcmVjdC0wIi8+PC9nPgo8ZyB0cmFuc2Zvcm09InRyYW5zbGF0ZSgyNDI1LDg3MykiPjx1c2UgeGxpbms6aHJlZj0iI3JlY3QtMCIvPjwvZz4KPGcgdHJhbnNmb3JtPSJ0cmFuc2xhdGUoMjUyMiw4NzMpIj48dXNlIHhsaW5rOmhyZWY9IiNyZWN0LTAiLz48L2c+CjxnIHRyYW5zZm9ybT0idHJhbnNsYXRlKDI2MTksODczKSI+PHVzZSB4bGluazpocmVmPSIjcmVjdC0wIi8+PC9nPgo8ZyB0cmFuc2Zvcm09InRyYW5zbGF0ZSgzMDA3LDg3MykiPjx1c2UgeGxpbms6aHJlZj0iI25fcmItMCIvPjwvZz4KPGcgdHJhbnNmb3JtPSJ0cmFuc2xhdGUoMzEwNCw4NzMpIj48dXNlIHhsaW5rOmhyZWY9IiNiLTAiLz48L2c+CjxnIHRyYW5zZm9ybT0idHJhbnNsYXRlKDAsOTcwKSI+PHVzZSB4bGluazpocmVmPSIjcmVjdC0wIi8+PC9nPgo8ZyB0cmFuc2Zvcm09InRyYW5zbGF0ZSg5Nyw5NzApIj48dXNlIHhsaW5rOmhyZWY9IiNyZWN0LTAiLz48L2c+CjxnIHRyYW5zZm9ybT0idHJhbnNsYXRlKDE5NCw5NzApIj48dXNlIHhsaW5rOmhyZWY9IiNyZWN0LTAiLz48L2c+CjxnIHRyYW5zZm9ybT0idHJhbnNsYXRlKDI5MSw5NzApIj48dXNlIHhsaW5rOmhyZWY9IiNyZWN0LTAiLz48L2c+CjxnIHRyYW5zZm9ybT0idHJhbnNsYXRlKDM4OCw5NzApIj48dXNlIHhsaW5rOmhyZWY9IiNsdC0wIi8+PC9nPgo8ZyB0cmFuc2Zvcm09InRyYW5zbGF0ZSg1ODIsOTcwKSI+PHVzZSB4bGluazpocmVmPSIjZW1wdHktMCIvPjwvZz4KPGcgdHJhbnNmb3JtPSJ0cmFuc2xhdGUoOTcwLDk3MCkiPjx1c2UgeGxpbms6aHJlZj0iI3ItMCIvPjwvZz4KPGcgdHJhbnNmb3JtPSJ0cmFuc2xhdGUoMTA2Nyw5NzApIj48dXNlIHhsaW5rOmhyZWY9IiNsYi0wIi8+PC9nPgo8ZyB0cmFuc2Zvcm09InRyYW5zbGF0ZSgxNDU1LDk3MCkiPjx1c2UgeGxpbms6aHJlZj0iI3JlY3QtMCIvPjwvZz4KPGcgdHJhbnNmb3JtPSJ0cmFuc2xhdGUoMTc0Niw5NzApIj48dXNlIHhsaW5rOmhyZWY9IiNyZWN0LTAiLz48L2c+CjxnIHRyYW5zZm9ybT0idHJhbnNsYXRlKDE4NDMsOTcwKSI+PHVzZSB4bGluazpocmVmPSIjbHQtMCIvPjwvZz4KPGcgdHJhbnNmb3JtPSJ0cmFuc2xhdGUoMjIzMSw5NzApIj48dXNlIHhsaW5rOmhyZWY9IiNyZWN0LTAiLz48L2c+CjxnIHRyYW5zZm9ybT0idHJhbnNsYXRlKDIzMjgsOTcwKSI+PHVzZSB4bGluazpocmVmPSIjcmVjdC0wIi8+PC9nPgo8ZyB0cmFuc2Zvcm09InRyYW5zbGF0ZSgyNTIyLDk3MCkiPjx1c2UgeGxpbms6aHJlZj0iI3J0LTAiLz48L2c+CjxnIHRyYW5zZm9ybT0idHJhbnNsYXRlKDI2MTksOTcwKSI+PHVzZSB4bGluazpocmVmPSIjcmVjdC0wIi8+PC9nPgo8ZyB0cmFuc2Zvcm09InRyYW5zbGF0ZSgyNzE2LDk3MCkiPjx1c2UgeGxpbms6aHJlZj0iI3JlY3QtMCIvPjwvZz4KPGcgdHJhbnNmb3JtPSJ0cmFuc2xhdGUoMjgxMyw5NzApIj48dXNlIHhsaW5rOmhyZWY9IiNsYi0wIi8+PC9nPgo8ZyB0cmFuc2Zvcm09InRyYW5zbGF0ZSgzMDA3LDk3MCkiPjx1c2UgeGxpbms6aHJlZj0iI3ItMCIvPjwvZz4KPGcgdHJhbnNmb3JtPSJ0cmFuc2xhdGUoMzEwNCw5NzApIj48dXNlIHhsaW5rOmhyZWY9IiNsdC0wIi8+PC9nPgo8ZyB0cmFuc2Zvcm09InRyYW5zbGF0ZSgwLDEwNjcpIj48dXNlIHhsaW5rOmhyZWY9IiN0LTAiLz48L2c+CjxnIHRyYW5zZm9ybT0idHJhbnNsYXRlKDM4OCwxMDY3KSI+PHVzZSB4bGluazpocmVmPSIjbl9yYi0wIi8+PC9nPgo8ZyB0cmFuc2Zvcm09InRyYW5zbGF0ZSg0ODUsMTA2NykiPjx1c2UgeGxpbms6aHJlZj0iI2ItMCIvPjwvZz4KPGcgdHJhbnNmb3JtPSJ0cmFuc2xhdGUoNjc5LDEwNjcpIj48dXNlIHhsaW5rOmhyZWY9IiNlbXB0eS0wIi8+PC9nPgo8ZyB0cmFuc2Zvcm09InRyYW5zbGF0ZSgxMDY3LDEwNjcpIj48dXNlIHhsaW5rOmhyZWY9IiNyZWN0LTAiLz48L2c+CjxnIHRyYW5zZm9ybT0idHJhbnNsYXRlKDExNjQsMTA2NykiPjx1c2UgeGxpbms6aHJlZj0iI2xiLTAiLz48L2c+CjxnIHRyYW5zZm9ybT0idHJhbnNsYXRlKDE0NTUsMTA2NykiPjx1c2UgeGxpbms6aHJlZj0iI3JlY3QtMCIvPjwvZz4KPGcgdHJhbnNmb3JtPSJ0cmFuc2xhdGUoMTc0NiwxMDY3KSI+PHVzZSB4bGluazpocmVmPSIjcmVjdC0wIi8+PC9nPgo8ZyB0cmFuc2Zvcm09InRyYW5zbGF0ZSgxOTQwLDEwNjcpIj48dXNlIHhsaW5rOmhyZWY9IiNuX3JiLTAiLz48L2c+CjxnIHRyYW5zZm9ybT0idHJhbnNsYXRlKDIwMzcsMTA2NykiPjx1c2UgeGxpbms6aHJlZj0iI2ItMCIvPjwvZz4KPGcgdHJhbnNmb3JtPSJ0cmFuc2xhdGUoMjIzMSwxMDY3KSI+PHVzZSB4bGluazpocmVmPSIjcnQtMCIvPjwvZz4KPGcgdHJhbnNmb3JtPSJ0cmFuc2xhdGUoMjMyOCwxMDY3KSI+PHVzZSB4bGluazpocmVmPSIjcmVjdC0wIi8+PC9nPgo8ZyB0cmFuc2Zvcm09InRyYW5zbGF0ZSgyNDI1LDEwNjcpIj48dXNlIHhsaW5rOmhyZWY9IiNsYi0wIi8+PC9nPgo8ZyB0cmFuc2Zvcm09InRyYW5zbGF0ZSgyNTIyLDEwNjcpIj48dXNlIHhsaW5rOmhyZWY9IiNuX3JiLTAiLz48L2c+CjxnIHRyYW5zZm9ybT0idHJhbnNsYXRlKDI2MTksMTA2NykiPjx1c2UgeGxpbms6aHJlZj0iI3JlY3QtMCIvPjwvZz4KPGcgdHJhbnNmb3JtPSJ0cmFuc2xhdGUoMjgxMywxMDY3KSI+PHVzZSB4bGluazpocmVmPSIjcmVjdC0wIi8+PC9nPgo8ZyB0cmFuc2Zvcm09InRyYW5zbGF0ZSg5NywxMTY0KSI+PHVzZSB4bGluazpocmVmPSIjcmItMCIvPjwvZz4KPGcgdHJhbnNmb3JtPSJ0cmFuc2xhdGUoMTk0LDExNjQpIj48dXNlIHhsaW5rOmhyZWY9IiNyZWN0LTAiLz48L2c+CjxnIHRyYW5zZm9ybT0idHJhbnNsYXRlKDI5MSwxMTY0KSI+PHVzZSB4bGluazpocmVmPSIjcmVjdC0wIi8+PC9nPgo8ZyB0cmFuc2Zvcm09InRyYW5zbGF0ZSgzODgsMTE2NCkiPjx1c2UgeGxpbms6aHJlZj0iI3JlY3QtMCIvPjwvZz4KPGcgdHJhbnNmb3JtPSJ0cmFuc2xhdGUoNDg1LDExNjQpIj48dXNlIHhsaW5rOmhyZWY9IiNyZWN0LTAiLz48L2c+CjxnIHRyYW5zZm9ybT0idHJhbnNsYXRlKDU4MiwxMTY0KSI+PHVzZSB4bGluazpocmVmPSIjbC0wIi8+PC9nPgo8ZyB0cmFuc2Zvcm09InRyYW5zbGF0ZSg3NzYsMTE2NCkiPjx1c2UgeGxpbms6aHJlZj0iI2VtcHR5LTAiLz48L2c+CjxnIHRyYW5zZm9ybT0idHJhbnNsYXRlKDEwNjcsMTE2NCkiPjx1c2UgeGxpbms6aHJlZj0iI3J0LTAiLz48L2c+CjxnIHRyYW5zZm9ybT0idHJhbnNsYXRlKDExNjQsMTE2NCkiPjx1c2UgeGxpbms6aHJlZj0iI2x0LTAiLz48L2c+CjxnIHRyYW5zZm9ybT0idHJhbnNsYXRlKDEzNTgsMTE2NCkiPjx1c2UgeGxpbms6aHJlZj0iI25fcmItMCIvPjwvZz4KPGcgdHJhbnNmb3JtPSJ0cmFuc2xhdGUoMTQ1NSwxMTY0KSI+PHVzZSB4bGluazpocmVmPSIjcmVjdC0wIi8+PC9nPgo8ZyB0cmFuc2Zvcm09InRyYW5zbGF0ZSgxNjQ5LDExNjQpIj48dXNlIHhsaW5rOmhyZWY9IiNuX3JiLTAiLz48L2c+CjxnIHRyYW5zZm9ybT0idHJhbnNsYXRlKDE3NDYsMTE2NCkiPjx1c2UgeGxpbms6aHJlZj0iI3JlY3QtMCIvPjwvZz4KPGcgdHJhbnNmb3JtPSJ0cmFuc2xhdGUoMTk0MCwxMTY0KSI+PHVzZSB4bGluazpocmVmPSIjci0wIi8+PC9nPgo8ZyB0cmFuc2Zvcm09InRyYW5zbGF0ZSgyMDM3LDExNjQpIj48dXNlIHhsaW5rOmhyZWY9IiNyZWN0LTAiLz48L2c+CjxnIHRyYW5zZm9ybT0idHJhbnNsYXRlKDI0MjUsMTE2NCkiPjx1c2UgeGxpbms6aHJlZj0iI3J0LTAiLz48L2c+CjxnIHRyYW5zZm9ybT0idHJhbnNsYXRlKDI1MjIsMTE2NCkiPjx1c2UgeGxpbms6aHJlZj0iI3JlY3QtMCIvPjwvZz4KPGcgdHJhbnNmb3JtPSJ0cmFuc2xhdGUoMjYxOSwxMTY0KSI+PHVzZSB4bGluazpocmVmPSIjcmVjdC0wIi8+PC9nPgo8ZyB0cmFuc2Zvcm09InRyYW5zbGF0ZSgyNzE2LDExNjQpIj48dXNlIHhsaW5rOmhyZWY9IiNyZWN0LTAiLz48L2c+CjxnIHRyYW5zZm9ybT0idHJhbnNsYXRlKDI4MTMsMTE2NCkiPjx1c2UgeGxpbms6aHJlZj0iI3JlY3QtMCIvPjwvZz4KPGcgdHJhbnNmb3JtPSJ0cmFuc2xhdGUoMzEwNCwxMTY0KSI+PHVzZSB4bGluazpocmVmPSIjYi0wIi8+PC9nPgo8ZyB0cmFuc2Zvcm09InRyYW5zbGF0ZSg5NywxMjYxKSI+PHVzZSB4bGluazpocmVmPSIjdC0wIi8+PC9nPgo8ZyB0cmFuc2Zvcm09InRyYW5zbGF0ZSgzODgsMTI2MSkiPjx1c2UgeGxpbms6aHJlZj0iI3JlY3QtMCIvPjwvZz4KPGcgdHJhbnNmb3JtPSJ0cmFuc2xhdGUoNDg1LDEyNjEpIj48dXNlIHhsaW5rOmhyZWY9IiNsdC0wIi8+PC9nPgo8ZyB0cmFuc2Zvcm09InRyYW5zbGF0ZSg2NzksMTI2MSkiPjx1c2UgeGxpbms6aHJlZj0iI2VtcHR5LTAiLz48L2c+CjxnIHRyYW5zZm9ybT0idHJhbnNsYXRlKDEzNTgsMTI2MSkiPjx1c2UgeGxpbms6aHJlZj0iI3ItMCIvPjwvZz4KPGcgdHJhbnNmb3JtPSJ0cmFuc2xhdGUoMTQ1NSwxMjYxKSI+PHVzZSB4bGluazpocmVmPSIjcmVjdC0wIi8+PC9nPgo8ZyB0cmFuc2Zvcm09InRyYW5zbGF0ZSgxNTUyLDEyNjEpIj48dXNlIHhsaW5rOmhyZWY9IiNuX3JiLTAiLz48L2c+CjxnIHRyYW5zZm9ybT0idHJhbnNsYXRlKDE2NDksMTI2MSkiPjx1c2UgeGxpbms6aHJlZj0iI3JiLTAiLz48L2c+CjxnIHRyYW5zZm9ybT0idHJhbnNsYXRlKDE3NDYsMTI2MSkiPjx1c2UgeGxpbms6aHJlZj0iI2x0LTAiLz48L2c+CjxnIHRyYW5zZm9ybT0idHJhbnNsYXRlKDIwMzcsMTI2MSkiPjx1c2UgeGxpbms6aHJlZj0iI3QtMCIvPjwvZz4KPGcgdHJhbnNmb3JtPSJ0cmFuc2xhdGUoMjIzMSwxMjYxKSI+PHVzZSB4bGluazpocmVmPSIjcmItMCIvPjwvZz4KPGcgdHJhbnNmb3JtPSJ0cmFuc2xhdGUoMjMyOCwxMjYxKSI+PHVzZSB4bGluazpocmVmPSIjbC0wIi8+PC9nPgo8ZyB0cmFuc2Zvcm09InRyYW5zbGF0ZSgyNTIyLDEyNjEpIj48dXNlIHhsaW5rOmhyZWY9IiNydC0wIi8+PC9nPgo8ZyB0cmFuc2Zvcm09InRyYW5zbGF0ZSgyNjE5LDEyNjEpIj48dXNlIHhsaW5rOmhyZWY9IiNyZWN0LTAiLz48L2c+CjxnIHRyYW5zZm9ybT0idHJhbnNsYXRlKDI3MTYsMTI2MSkiPjx1c2UgeGxpbms6aHJlZj0iI3JlY3QtMCIvPjwvZz4KPGcgdHJhbnNmb3JtPSJ0cmFuc2xhdGUoMjgxMywxMjYxKSI+PHVzZSB4bGluazpocmVmPSIjcmVjdC0wIi8+PC9nPgo8ZyB0cmFuc2Zvcm09InRyYW5zbGF0ZSgyOTEwLDEyNjEpIj48dXNlIHhsaW5rOmhyZWY9IiNsLTAiLz48L2c+CjxnIHRyYW5zZm9ybT0idHJhbnNsYXRlKDMxMDQsMTI2MSkiPjx1c2UgeGxpbms6aHJlZj0iI3JlY3QtMCIvPjwvZz4KPGcgdHJhbnNmb3JtPSJ0cmFuc2xhdGUoMTk0LDEzNTgpIj48dXNlIHhsaW5rOmhyZWY9IiNiLTAiLz48L2c+CjxnIHRyYW5zZm9ybT0idHJhbnNsYXRlKDM4OCwxMzU4KSI+PHVzZSB4bGluazpocmVmPSIjcmVjdC0wIi8+PC9nPgo8ZyB0cmFuc2Zvcm09InRyYW5zbGF0ZSg1ODIsMTM1OCkiPjx1c2UgeGxpbms6aHJlZj0iI2VtcHR5LTAiLz48L2c+CjxnIHRyYW5zZm9ybT0idHJhbnNsYXRlKDg3MywxMzU4KSI+PHVzZSB4bGluazpocmVmPSIjci0wIi8+PC9nPgo8ZyB0cmFuc2Zvcm09InRyYW5zbGF0ZSg5NzAsMTM1OCkiPjx1c2UgeGxpbms6aHJlZj0iI2xiLTAiLz48L2c+CjxnIHRyYW5zZm9ybT0idHJhbnNsYXRlKDE0NTUsMTM1OCkiPjx1c2UgeGxpbms6aHJlZj0iI3J0LTAiLz48L2c+CjxnIHRyYW5zZm9ybT0idHJhbnNsYXRlKDE1NTIsMTM1OCkiPjx1c2UgeGxpbms6aHJlZj0iI3JlY3QtMCIvPjwvZz4KPGcgdHJhbnNmb3JtPSJ0cmFuc2xhdGUoMTY0OSwxMzU4KSI+PHVzZSB4bGluazpocmVmPSIjbHQtMCIvPjwvZz4KPGcgdHJhbnNmb3JtPSJ0cmFuc2xhdGUoMTg0MywxMzU4KSI+PHVzZSB4bGluazpocmVmPSIjYi0wIi8+PC9nPgo8ZyB0cmFuc2Zvcm09InRyYW5zbGF0ZSgyMjMxLDEzNTgpIj48dXNlIHhsaW5rOmhyZWY9IiN0LTAiLz48L2c+CjxnIHRyYW5zZm9ybT0idHJhbnNsYXRlKDI2MTksMTM1OCkiPjx1c2UgeGxpbms6aHJlZj0iI3JlY3QtMCIvPjwvZz4KPGcgdHJhbnNmb3JtPSJ0cmFuc2xhdGUoMjgxMywxMzU4KSI+PHVzZSB4bGluazpocmVmPSIjcmVjdC0wIi8+PC9nPgo8ZyB0cmFuc2Zvcm09InRyYW5zbGF0ZSgzMTA0LDEzNTgpIj48dXNlIHhsaW5rOmhyZWY9IiNyZWN0LTAiLz48L2c+CjxnIHRyYW5zZm9ybT0idHJhbnNsYXRlKDAsMTQ1NSkiPjx1c2UgeGxpbms6aHJlZj0iI2ItMCIvPjwvZz4KPGcgdHJhbnNmb3JtPSJ0cmFuc2xhdGUoMTk0LDE0NTUpIj48dXNlIHhsaW5rOmhyZWY9IiN0LTAiLz48L2c+CjxnIHRyYW5zZm9ybT0idHJhbnNsYXRlKDM4OCwxNDU1KSI+PHVzZSB4bGluazpocmVmPSIjcmVjdC0wIi8+PC9nPgo8ZyB0cmFuc2Zvcm09InRyYW5zbGF0ZSg0ODUsMTQ1NSkiPjx1c2UgeGxpbms6aHJlZj0iI2xiLTAiLz48L2c+CjxnIHRyYW5zZm9ybT0idHJhbnNsYXRlKDY3OSwxNDU1KSI+PHVzZSB4bGluazpocmVmPSIjZW1wdHktMCIvPjwvZz4KPGcgdHJhbnNmb3JtPSJ0cmFuc2xhdGUoOTcwLDE0NTUpIj48dXNlIHhsaW5rOmhyZWY9IiNyZWN0LTAiLz48L2c+CjxnIHRyYW5zZm9ybT0idHJhbnNsYXRlKDEyNjEsMTQ1NSkiPjx1c2UgeGxpbms6aHJlZj0iI3ItMCIvPjwvZz4KPGcgdHJhbnNmb3JtPSJ0cmFuc2xhdGUoMTM1OCwxNDU1KSI+PHVzZSB4bGluazpocmVmPSIjbC0wIi8+PC9nPgo8ZyB0cmFuc2Zvcm09InRyYW5zbGF0ZSgxODQzLDE0NTUpIj48dXNlIHhsaW5rOmhyZWY9IiNydC0wIi8+PC9nPgo8ZyB0cmFuc2Zvcm09InRyYW5zbGF0ZSgxOTQwLDE0NTUpIj48dXNlIHhsaW5rOmhyZWY9IiNsYi0wIi8+PC9nPgo8ZyB0cmFuc2Zvcm09InRyYW5zbGF0ZSgyMTM0LDE0NTUpIj48dXNlIHhsaW5rOmhyZWY9IiNiLTAiLz48L2c+CjxnIHRyYW5zZm9ybT0idHJhbnNsYXRlKDI0MjUsMTQ1NSkiPjx1c2UgeGxpbms6aHJlZj0iI2VtcHR5LTAiLz48L2c+CjxnIHRyYW5zZm9ybT0idHJhbnNsYXRlKDI1MjIsMTQ1NSkiPjx1c2UgeGxpbms6aHJlZj0iI25fcmItMCIvPjwvZz4KPGcgdHJhbnNmb3JtPSJ0cmFuc2xhdGUoMjYxOSwxNDU1KSI+PHVzZSB4bGluazpocmVmPSIjcmVjdC0wIi8+PC9nPgo8ZyB0cmFuc2Zvcm09InRyYW5zbGF0ZSgyNzE2LDE0NTUpIj48dXNlIHhsaW5rOmhyZWY9IiNyZWN0LTAiLz48L2c+CjxnIHRyYW5zZm9ybT0idHJhbnNsYXRlKDI4MTMsMTQ1NSkiPjx1c2UgeGxpbms6aHJlZj0iI3JlY3QtMCIvPjwvZz4KPGcgdHJhbnNmb3JtPSJ0cmFuc2xhdGUoMjkxMCwxNDU1KSI+PHVzZSB4bGluazpocmVmPSIjbGItMCIvPjwvZz4KPGcgdHJhbnNmb3JtPSJ0cmFuc2xhdGUoMzEwNCwxNDU1KSI+PHVzZSB4bGluazpocmVmPSIjdC0wIi8+PC9nPgo8ZyB0cmFuc2Zvcm09InRyYW5zbGF0ZSgwLDE1NTIpIj48dXNlIHhsaW5rOmhyZWY9IiNyZWN0LTAiLz48L2c+CjxnIHRyYW5zZm9ybT0idHJhbnNsYXRlKDM4OCwxNTUyKSI+PHVzZSB4bGluazpocmVmPSIjcnQtMCIvPjwvZz4KPGcgdHJhbnNmb3JtPSJ0cmFuc2xhdGUoNDg1LDE1NTIpIj48dXNlIHhsaW5rOmhyZWY9IiNyZWN0LTAiLz48L2c+CjxnIHRyYW5zZm9ybT0idHJhbnNsYXRlKDU4MiwxNTUyKSI+PHVzZSB4bGluazpocmVmPSIjbC0wIi8+PC9nPgo8ZyB0cmFuc2Zvcm09InRyYW5zbGF0ZSg3NzYsMTU1MikiPjx1c2UgeGxpbms6aHJlZj0iI3ItMCIvPjwvZz4KPGcgdHJhbnNmb3JtPSJ0cmFuc2xhdGUoODczLDE1NTIpIj48dXNlIHhsaW5rOmhyZWY9IiNyZWN0LTAiLz48L2c+CjxnIHRyYW5zZm9ybT0idHJhbnNsYXRlKDk3MCwxNTUyKSI+PHVzZSB4bGluazpocmVmPSIjcmVjdC0wIi8+PC9nPgo8ZyB0cmFuc2Zvcm09InRyYW5zbGF0ZSgxMDY3LDE1NTIpIj48dXNlIHhsaW5rOmhyZWY9IiNyZWN0LTAiLz48L2c+CjxnIHRyYW5zZm9ybT0idHJhbnNsYXRlKDExNjQsMTU1MikiPjx1c2UgeGxpbms6aHJlZj0iI2wtMCIvPjwvZz4KPGcgdHJhbnNmb3JtPSJ0cmFuc2xhdGUoMTY0OSwxNTUyKSI+PHVzZSB4bGluazpocmVmPSIjbl9yYi0wIi8+PC9nPgo8ZyB0cmFuc2Zvcm09InRyYW5zbGF0ZSgxNzQ2LDE1NTIpIj48dXNlIHhsaW5rOmhyZWY9IiNiLTAiLz48L2c+CjxnIHRyYW5zZm9ybT0idHJhbnNsYXRlKDE4NDMsMTU1MikiPjx1c2UgeGxpbms6aHJlZj0iI25fcmItMCIvPjwvZz4KPGcgdHJhbnNmb3JtPSJ0cmFuc2xhdGUoMTk0MCwxNTUyKSI+PHVzZSB4bGluazpocmVmPSIjcmVjdC0wIi8+PC9nPgo8ZyB0cmFuc2Zvcm09InRyYW5zbGF0ZSgyMTM0LDE1NTIpIj48dXNlIHhsaW5rOmhyZWY9IiN0LTAiLz48L2c+CjxnIHRyYW5zZm9ybT0idHJhbnNsYXRlKDI1MjIsMTU1MikiPjx1c2UgeGxpbms6aHJlZj0iI3JiLTAiLz48L2c+CjxnIHRyYW5zZm9ybT0idHJhbnNsYXRlKDI2MTksMTU1MikiPjx1c2UgeGxpbms6aHJlZj0iI3JlY3QtMCIvPjwvZz4KPGcgdHJhbnNmb3JtPSJ0cmFuc2xhdGUoMjgxMywxNTUyKSI+PHVzZSB4bGluazpocmVmPSIjcnQtMCIvPjwvZz4KPGcgdHJhbnNmb3JtPSJ0cmFuc2xhdGUoMjkxMCwxNTUyKSI+PHVzZSB4bGluazpocmVmPSIjcmVjdC0wIi8+PC9nPgo8ZyB0cmFuc2Zvcm09InRyYW5zbGF0ZSgzMDA3LDE1NTIpIj48dXNlIHhsaW5rOmhyZWY9IiNsLTAiLz48L2c+CjxnIHRyYW5zZm9ybT0idHJhbnNsYXRlKDAsMTY0OSkiPjx1c2UgeGxpbms6aHJlZj0iI3JlY3QtMCIvPjwvZz4KPGcgdHJhbnNmb3JtPSJ0cmFuc2xhdGUoOTcsMTY0OSkiPjx1c2UgeGxpbms6aHJlZj0iI2wtMCIvPjwvZz4KPGcgdHJhbnNmb3JtPSJ0cmFuc2xhdGUoMjkxLDE2NDkpIj48dXNlIHhsaW5rOmhyZWY9IiNlbXB0eS0wIi8+PC9nPgo8ZyB0cmFuc2Zvcm09InRyYW5zbGF0ZSg0ODUsMTY0OSkiPjx1c2UgeGxpbms6aHJlZj0iI3QtMCIvPjwvZz4KPGcgdHJhbnNmb3JtPSJ0cmFuc2xhdGUoNjc5LDE2NDkpIj48dXNlIHhsaW5rOmhyZWY9IiNlbXB0eS0wIi8+PC9nPgo8ZyB0cmFuc2Zvcm09InRyYW5zbGF0ZSg5NzAsMTY0OSkiPjx1c2UgeGxpbms6aHJlZj0iI3JlY3QtMCIvPjwvZz4KPGcgdHJhbnNmb3JtPSJ0cmFuc2xhdGUoMTQ1NSwxNjQ5KSI+PHVzZSB4bGluazpocmVmPSIjci0wIi8+PC9nPgo8ZyB0cmFuc2Zvcm09InRyYW5zbGF0ZSgxNTUyLDE2NDkpIj48dXNlIHhsaW5rOmhyZWY9IiNyZWN0LTAiLz48L2c+CjxnIHRyYW5zZm9ybT0idHJhbnNsYXRlKDE2NDksMTY0OSkiPjx1c2UgeGxpbms6aHJlZj0iI3JlY3QtMCIvPjwvZz4KPGcgdHJhbnNmb3JtPSJ0cmFuc2xhdGUoMTc0NiwxNjQ5KSI+PHVzZSB4bGluazpocmVmPSIjcmVjdC0wIi8+PC9nPgo8ZyB0cmFuc2Zvcm09InRyYW5zbGF0ZSgxODQzLDE2NDkpIj48dXNlIHhsaW5rOmhyZWY9IiNyZWN0LTAiLz48L2c+CjxnIHRyYW5zZm9ybT0idHJhbnNsYXRlKDE5NDAsMTY0OSkiPjx1c2UgeGxpbms6aHJlZj0iI3JlY3QtMCIvPjwvZz4KPGcgdHJhbnNmb3JtPSJ0cmFuc2xhdGUoMjAzNywxNjQ5KSI+PHVzZSB4bGluazpocmVmPSIjbC0wIi8+PC9nPgo8ZyB0cmFuc2Zvcm09InRyYW5zbGF0ZSgyMTM0LDE2NDkpIj48dXNlIHhsaW5rOmhyZWY9IiNuX3JiLTAiLz48L2c+CjxnIHRyYW5zZm9ybT0idHJhbnNsYXRlKDIyMzEsMTY0OSkiPjx1c2UgeGxpbms6aHJlZj0iI2ItMCIvPjwvZz4KPGcgdHJhbnNmb3JtPSJ0cmFuc2xhdGUoMjQyNSwxNjQ5KSI+PHVzZSB4bGluazpocmVmPSIjbl9yYi0wIi8+PC9nPgo8ZyB0cmFuc2Zvcm09InRyYW5zbGF0ZSgyNTIyLDE2NDkpIj48dXNlIHhsaW5rOmhyZWY9IiNyZWN0LTAiLz48L2c+CjxnIHRyYW5zZm9ybT0idHJhbnNsYXRlKDI2MTksMTY0OSkiPjx1c2UgeGxpbms6aHJlZj0iI2x0LTAiLz48L2c+CjxnIHRyYW5zZm9ybT0idHJhbnNsYXRlKDI5MTAsMTY0OSkiPjx1c2UgeGxpbms6aHJlZj0iI3JlY3QtMCIvPjwvZz4KPGcgdHJhbnNmb3JtPSJ0cmFuc2xhdGUoMCwxNzQ2KSI+PHVzZSB4bGluazpocmVmPSIjdC0wIi8+PC9nPgo8ZyB0cmFuc2Zvcm09InRyYW5zbGF0ZSg1ODIsMTc0NikiPjx1c2UgeGxpbms6aHJlZj0iI2VtcHR5LTAiLz48L2c+CjxnIHRyYW5zZm9ybT0idHJhbnNsYXRlKDg3MywxNzQ2KSI+PHVzZSB4bGluazpocmVmPSIjbl9yYi0wIi8+PC9nPgo8ZyB0cmFuc2Zvcm09InRyYW5zbGF0ZSg5NzAsMTc0NikiPjx1c2UgeGxpbms6aHJlZj0iI3JlY3QtMCIvPjwvZz4KPGcgdHJhbnNmb3JtPSJ0cmFuc2xhdGUoMTI2MSwxNzQ2KSI+PHVzZSB4bGluazpocmVmPSIjbl9yYi0wIi8+PC9nPgo8ZyB0cmFuc2Zvcm09InRyYW5zbGF0ZSgxMzU4LDE3NDYpIj48dXNlIHhsaW5rOmhyZWY9IiNiLTAiLz48L2c+CjxnIHRyYW5zZm9ybT0idHJhbnNsYXRlKDE1NTIsMTc0NikiPjx1c2UgeGxpbms6aHJlZj0iI3JlY3QtMCIvPjwvZz4KPGcgdHJhbnNmb3JtPSJ0cmFuc2xhdGUoMTY0OSwxNzQ2KSI+PHVzZSB4bGluazpocmVmPSIjcmVjdC0wIi8+PC9nPgo8ZyB0cmFuc2Zvcm09InRyYW5zbGF0ZSgxNzQ2LDE3NDYpIj48dXNlIHhsaW5rOmhyZWY9IiNsdC0wIi8+PC9nPgo8ZyB0cmFuc2Zvcm09InRyYW5zbGF0ZSgxOTQwLDE3NDYpIj48dXNlIHhsaW5rOmhyZWY9IiNyZWN0LTAiLz48L2c+CjxnIHRyYW5zZm9ybT0idHJhbnNsYXRlKDIxMzQsMTc0NikiPjx1c2UgeGxpbms6aHJlZj0iI3JiLTAiLz48L2c+CjxnIHRyYW5zZm9ybT0idHJhbnNsYXRlKDIyMzEsMTc0NikiPjx1c2UgeGxpbms6aHJlZj0iI3JlY3QtMCIvPjwvZz4KPGcgdHJhbnNmb3JtPSJ0cmFuc2xhdGUoMjQyNSwxNzQ2KSI+PHVzZSB4bGluazpocmVmPSIjcmItMCIvPjwvZz4KPGcgdHJhbnNmb3JtPSJ0cmFuc2xhdGUoMjUyMiwxNzQ2KSI+PHVzZSB4bGluazpocmVmPSIjbHQtMCIvPjwvZz4KPGcgdHJhbnNmb3JtPSJ0cmFuc2xhdGUoMjcxNiwxNzQ2KSI+PHVzZSB4bGluazpocmVmPSIjbl9yYi0wIi8+PC9nPgo8ZyB0cmFuc2Zvcm09InRyYW5zbGF0ZSgyODEzLDE3NDYpIj48dXNlIHhsaW5rOmhyZWY9IiNyYi0wIi8+PC9nPgo8ZyB0cmFuc2Zvcm09InRyYW5zbGF0ZSgyOTEwLDE3NDYpIj48dXNlIHhsaW5rOmhyZWY9IiNyZWN0LTAiLz48L2c+CjxnIHRyYW5zZm9ybT0idHJhbnNsYXRlKDMwMDcsMTc0NikiPjx1c2UgeGxpbms6aHJlZj0iI3JlY3QtMCIvPjwvZz4KPGcgdHJhbnNmb3JtPSJ0cmFuc2xhdGUoMzEwNCwxNzQ2KSI+PHVzZSB4bGluazpocmVmPSIjbC0wIi8+PC9nPgo8ZyB0cmFuc2Zvcm09InRyYW5zbGF0ZSgyOTEsMTg0MykiPjx1c2UgeGxpbms6aHJlZj0iI2VtcHR5LTAiLz48L2c+CjxnIHRyYW5zZm9ybT0idHJhbnNsYXRlKDQ4NSwxODQzKSI+PHVzZSB4bGluazpocmVmPSIjYi0wIi8+PC9nPgo8ZyB0cmFuc2Zvcm09InRyYW5zbGF0ZSg1ODIsMTg0MykiPjx1c2UgeGxpbms6aHJlZj0iI25fcmItMCIvPjwvZz4KPGcgdHJhbnNmb3JtPSJ0cmFuc2xhdGUoNjc5LDE4NDMpIj48dXNlIHhsaW5rOmhyZWY9IiNiLTAiLz48L2c+CjxnIHRyYW5zZm9ybT0idHJhbnNsYXRlKDg3MywxODQzKSI+PHVzZSB4bGluazpocmVmPSIjci0wIi8+PC9nPgo8ZyB0cmFuc2Zvcm09InRyYW5zbGF0ZSg5NzAsMTg0MykiPjx1c2UgeGxpbms6aHJlZj0iI2x0LTAiLz48L2c+CjxnIHRyYW5zZm9ybT0idHJhbnNsYXRlKDEyNjEsMTg0MykiPjx1c2UgeGxpbms6aHJlZj0iI3ItMCIvPjwvZz4KPGcgdHJhbnNmb3JtPSJ0cmFuc2xhdGUoMTM1OCwxODQzKSI+PHVzZSB4bGluazpocmVmPSIjcmVjdC0wIi8+PC9nPgo8ZyB0cmFuc2Zvcm09InRyYW5zbGF0ZSgxNTUyLDE4NDMpIj48dXNlIHhsaW5rOmhyZWY9IiN0LTAiLz48L2c+CjxnIHRyYW5zZm9ybT0idHJhbnNsYXRlKDE4NDMsMTg0MykiPjx1c2UgeGxpbms6aHJlZj0iI25fcmItMCIvPjwvZz4KPGcgdHJhbnNmb3JtPSJ0cmFuc2xhdGUoMTk0MCwxODQzKSI+PHVzZSB4bGluazpocmVmPSIjcmVjdC0wIi8+PC9nPgo8ZyB0cmFuc2Zvcm09InRyYW5zbGF0ZSgyMTM0LDE4NDMpIj48dXNlIHhsaW5rOmhyZWY9IiNydC0wIi8+PC9nPgo8ZyB0cmFuc2Zvcm09InRyYW5zbGF0ZSgyMjMxLDE4NDMpIj48dXNlIHhsaW5rOmhyZWY9IiNyZWN0LTAiLz48L2c+CjxnIHRyYW5zZm9ybT0idHJhbnNsYXRlKDIzMjgsMTg0MykiPjx1c2UgeGxpbms6aHJlZj0iI25fcmItMCIvPjwvZz4KPGcgdHJhbnNmb3JtPSJ0cmFuc2xhdGUoMjQyNSwxODQzKSI+PHVzZSB4bGluazpocmVmPSIjcmVjdC0wIi8+PC9nPgo8ZyB0cmFuc2Zvcm09InRyYW5zbGF0ZSgyNTIyLDE4NDMpIj48dXNlIHhsaW5rOmhyZWY9IiNuX3JiLTAiLz48L2c+CjxnIHRyYW5zZm9ybT0idHJhbnNsYXRlKDI2MTksMTg0MykiPjx1c2UgeGxpbms6aHJlZj0iI3JiLTAiLz48L2c+CjxnIHRyYW5zZm9ybT0idHJhbnNsYXRlKDI3MTYsMTg0MykiPjx1c2UgeGxpbms6aHJlZj0iI3JlY3QtMCIvPjwvZz4KPGcgdHJhbnNmb3JtPSJ0cmFuc2xhdGUoMjgxMywxODQzKSI+PHVzZSB4bGluazpocmVmPSIjbHQtMCIvPjwvZz4KPGcgdHJhbnNmb3JtPSJ0cmFuc2xhdGUoOTcsMTk0MCkiPjx1c2UgeGxpbms6aHJlZj0iI2ItMCIvPjwvZz4KPGcgdHJhbnNmb3JtPSJ0cmFuc2xhdGUoNDg1LDE5NDApIj48dXNlIHhsaW5rOmhyZWY9IiNydC0wIi8+PC9nPgo8ZyB0cmFuc2Zvcm09InRyYW5zbGF0ZSg1ODIsMTk0MCkiPjx1c2UgeGxpbms6aHJlZj0iI3JlY3QtMCIvPjwvZz4KPGcgdHJhbnNmb3JtPSJ0cmFuc2xhdGUoNjc5LDE5NDApIj48dXNlIHhsaW5rOmhyZWY9IiNyZWN0LTAiLz48L2c+CjxnIHRyYW5zZm9ybT0idHJhbnNsYXRlKDEzNTgsMTk0MCkiPjx1c2UgeGxpbms6aHJlZj0iI3QtMCIvPjwvZz4KPGcgdHJhbnNmb3JtPSJ0cmFuc2xhdGUoMTc0NiwxOTQwKSI+PHVzZSB4bGluazpocmVmPSIjci0wIi8+PC9nPgo8ZyB0cmFuc2Zvcm09InRyYW5zbGF0ZSgxODQzLDE5NDApIj48dXNlIHhsaW5rOmhyZWY9IiNyZWN0LTAiLz48L2c+CjxnIHRyYW5zZm9ybT0idHJhbnNsYXRlKDE5NDAsMTk0MCkiPjx1c2UgeGxpbms6aHJlZj0iI3JlY3QtMCIvPjwvZz4KPGcgdHJhbnNmb3JtPSJ0cmFuc2xhdGUoMjIzMSwxOTQwKSI+PHVzZSB4bGluazpocmVmPSIjcnQtMCIvPjwvZz4KPGcgdHJhbnNmb3JtPSJ0cmFuc2xhdGUoMjMyOCwxOTQwKSI+PHVzZSB4bGluazpocmVmPSIjcmVjdC0wIi8+PC9nPgo8ZyB0cmFuc2Zvcm09InRyYW5zbGF0ZSgyNDI1LDE5NDApIj48dXNlIHhsaW5rOmhyZWY9IiNyZWN0LTAiLz48L2c+CjxnIHRyYW5zZm9ybT0idHJhbnNsYXRlKDI1MjIsMTk0MCkiPjx1c2UgeGxpbms6aHJlZj0iI3JlY3QtMCIvPjwvZz4KPGcgdHJhbnNmb3JtPSJ0cmFuc2xhdGUoMjYxOSwxOTQwKSI+PHVzZSB4bGluazpocmVmPSIjcmVjdC0wIi8+PC9nPgo8ZyB0cmFuc2Zvcm09InRyYW5zbGF0ZSgwLDIwMzcpIj48dXNlIHhsaW5rOmhyZWY9IiNuX3JiLTAiLz48L2c+CjxnIHRyYW5zZm9ybT0idHJhbnNsYXRlKDk3LDIwMzcpIj48dXNlIHhsaW5rOmhyZWY9IiNyZWN0LTAiLz48L2c+CjxnIHRyYW5zZm9ybT0idHJhbnNsYXRlKDI5MSwyMDM3KSI+PHVzZSB4bGluazpocmVmPSIjYi0wIi8+PC9nPgo8ZyB0cmFuc2Zvcm09InRyYW5zbGF0ZSg2NzksMjAzNykiPjx1c2UgeGxpbms6aHJlZj0iI3JlY3QtMCIvPjwvZz4KPGcgdHJhbnNmb3JtPSJ0cmFuc2xhdGUoMTA2NywyMDM3KSI+PHVzZSB4bGluazpocmVmPSIjYi0wIi8+PC9nPgo8ZyB0cmFuc2Zvcm09InRyYW5zbGF0ZSgxNDU1LDIwMzcpIj48dXNlIHhsaW5rOmhyZWY9IiNyYi0wIi8+PC9nPgo8ZyB0cmFuc2Zvcm09InRyYW5zbGF0ZSgxNTUyLDIwMzcpIj48dXNlIHhsaW5rOmhyZWY9IiNsLTAiLz48L2c+CjxnIHRyYW5zZm9ybT0idHJhbnNsYXRlKDE4NDMsMjAzNykiPjx1c2UgeGxpbms6aHJlZj0iI3JlY3QtMCIvPjwvZz4KPGcgdHJhbnNmb3JtPSJ0cmFuc2xhdGUoMTk0MCwyMDM3KSI+PHVzZSB4bGluazpocmVmPSIjcmVjdC0wIi8+PC9nPgo8ZyB0cmFuc2Zvcm09InRyYW5zbGF0ZSgyMDM3LDIwMzcpIj48dXNlIHhsaW5rOmhyZWY9IiNsLTAiLz48L2c+CjxnIHRyYW5zZm9ybT0idHJhbnNsYXRlKDIzMjgsMjAzNykiPjx1c2UgeGxpbms6aHJlZj0iI3JlY3QtMCIvPjwvZz4KPGcgdHJhbnNmb3JtPSJ0cmFuc2xhdGUoMjQyNSwyMDM3KSI+PHVzZSB4bGluazpocmVmPSIjcmVjdC0wIi8+PC9nPgo8ZyB0cmFuc2Zvcm09InRyYW5zbGF0ZSgyNjE5LDIwMzcpIj48dXNlIHhsaW5rOmhyZWY9IiN0LTAiLz48L2c+CjxnIHRyYW5zZm9ybT0idHJhbnNsYXRlKDI3MTYsMjAzNykiPjx1c2UgeGxpbms6aHJlZj0iI25fcmItMCIvPjwvZz4KPGcgdHJhbnNmb3JtPSJ0cmFuc2xhdGUoMjgxMywyMDM3KSI+PHVzZSB4bGluazpocmVmPSIjcmItMCIvPjwvZz4KPGcgdHJhbnNmb3JtPSJ0cmFuc2xhdGUoMjkxMCwyMDM3KSI+PHVzZSB4bGluazpocmVmPSIjbC0wIi8+PC9nPgo8ZyB0cmFuc2Zvcm09InRyYW5zbGF0ZSgzMTA0LDIwMzcpIj48dXNlIHhsaW5rOmhyZWY9IiNiLTAiLz48L2c+CjxnIHRyYW5zZm9ybT0idHJhbnNsYXRlKDAsMjEzNCkiPjx1c2UgeGxpbms6aHJlZj0iI3ItMCIvPjwvZz4KPGcgdHJhbnNmb3JtPSJ0cmFuc2xhdGUoOTcsMjEzNCkiPjx1c2UgeGxpbms6aHJlZj0iI2x0LTAiLz48L2c+CjxnIHRyYW5zZm9ybT0idHJhbnNsYXRlKDI5MSwyMTM0KSI+PHVzZSB4bGluazpocmVmPSIjdC0wIi8+PC9nPgo8ZyB0cmFuc2Zvcm09InRyYW5zbGF0ZSg0ODUsMjEzNCkiPjx1c2UgeGxpbms6aHJlZj0iI3ItMCIvPjwvZz4KPGcgdHJhbnNmb3JtPSJ0cmFuc2xhdGUoNTgyLDIxMzQpIj48dXNlIHhsaW5rOmhyZWY9IiNyZWN0LTAiLz48L2c+CjxnIHRyYW5zZm9ybT0idHJhbnNsYXRlKDY3OSwyMTM0KSI+PHVzZSB4bGluazpocmVmPSIjcmVjdC0wIi8+PC9nPgo8ZyB0cmFuc2Zvcm09InRyYW5zbGF0ZSg3NzYsMjEzNCkiPjx1c2UgeGxpbms6aHJlZj0iI3JlY3QtMCIvPjwvZz4KPGcgdHJhbnNmb3JtPSJ0cmFuc2xhdGUoODczLDIxMzQpIj48dXNlIHhsaW5rOmhyZWY9IiNsLTAiLz48L2c+CjxnIHRyYW5zZm9ybT0idHJhbnNsYXRlKDEwNjcsMjEzNCkiPjx1c2UgeGxpbms6aHJlZj0iI3JlY3QtMCIvPjwvZz4KPGcgdHJhbnNmb3JtPSJ0cmFuc2xhdGUoMTI2MSwyMTM0KSI+PHVzZSB4bGluazpocmVmPSIjZW1wdHktMCIvPjwvZz4KPGcgdHJhbnNmb3JtPSJ0cmFuc2xhdGUoMTQ1NSwyMTM0KSI+PHVzZSB4bGluazpocmVmPSIjdC0wIi8+PC9nPgo8ZyB0cmFuc2Zvcm09InRyYW5zbGF0ZSgxNjQ5LDIxMzQpIj48dXNlIHhsaW5rOmhyZWY9IiNuX3JiLTAiLz48L2c+CjxnIHRyYW5zZm9ybT0idHJhbnNsYXRlKDE3NDYsMjEzNCkiPjx1c2UgeGxpbms6aHJlZj0iI3JiLTAiLz48L2c+CjxnIHRyYW5zZm9ybT0idHJhbnNsYXRlKDE4NDMsMjEzNCkiPjx1c2UgeGxpbms6aHJlZj0iI3JlY3QtMCIvPjwvZz4KPGcgdHJhbnNmb3JtPSJ0cmFuc2xhdGUoMjIzMSwyMTM0KSI+PHVzZSB4bGluazpocmVmPSIjbl9yYi0wIi8+PC9nPgo8ZyB0cmFuc2Zvcm09InRyYW5zbGF0ZSgyMzI4LDIxMzQpIj48dXNlIHhsaW5rOmhyZWY9IiNyZWN0LTAiLz48L2c+CjxnIHRyYW5zZm9ybT0idHJhbnNsYXRlKDI0MjUsMjEzNCkiPjx1c2UgeGxpbms6aHJlZj0iI3JlY3QtMCIvPjwvZz4KPGcgdHJhbnNmb3JtPSJ0cmFuc2xhdGUoMjUyMiwyMTM0KSI+PHVzZSB4bGluazpocmVmPSIjbC0wIi8+PC9nPgo8ZyB0cmFuc2Zvcm09InRyYW5zbGF0ZSgyNjE5LDIxMzQpIj48dXNlIHhsaW5rOmhyZWY9IiNuX3JiLTAiLz48L2c+CjxnIHRyYW5zZm9ybT0idHJhbnNsYXRlKDI3MTYsMjEzNCkiPjx1c2UgeGxpbms6aHJlZj0iI3JiLTAiLz48L2c+CjxnIHRyYW5zZm9ybT0idHJhbnNsYXRlKDI4MTMsMjEzNCkiPjx1c2UgeGxpbms6aHJlZj0iI3JlY3QtMCIvPjwvZz4KPGcgdHJhbnNmb3JtPSJ0cmFuc2xhdGUoMzAwNywyMTM0KSI+PHVzZSB4bGluazpocmVmPSIjbl9yYi0wIi8+PC9nPgo8ZyB0cmFuc2Zvcm09InRyYW5zbGF0ZSgzMTA0LDIxMzQpIj48dXNlIHhsaW5rOmhyZWY9IiNyZWN0LTAiLz48L2c+CjxnIHRyYW5zZm9ybT0idHJhbnNsYXRlKDM4OCwyMjMxKSI+PHVzZSB4bGluazpocmVmPSIjZW1wdHktMCIvPjwvZz4KPGcgdHJhbnNmb3JtPSJ0cmFuc2xhdGUoNjc5LDIyMzEpIj48dXNlIHhsaW5rOmhyZWY9IiN0LTAiLz48L2c+CjxnIHRyYW5zZm9ybT0idHJhbnNsYXRlKDEwNjcsMjIzMSkiPjx1c2UgeGxpbms6aHJlZj0iI3J0LTAiLz48L2c+CjxnIHRyYW5zZm9ybT0idHJhbnNsYXRlKDExNjQsMjIzMSkiPjx1c2UgeGxpbms6aHJlZj0iI2xiLTAiLz48L2c+CjxnIHRyYW5zZm9ybT0idHJhbnNsYXRlKDEyNjEsMjIzMSkiPjx1c2UgeGxpbms6aHJlZj0iI25fcmItMCIvPjwvZz4KPGcgdHJhbnNmb3JtPSJ0cmFuc2xhdGUoMTM1OCwyMjMxKSI+PHVzZSB4bGluazpocmVmPSIjYi0wIi8+PC9nPgo8ZyB0cmFuc2Zvcm09InRyYW5zbGF0ZSgxNTUyLDIyMzEpIj48dXNlIHhsaW5rOmhyZWY9IiNyLTAiLz48L2c+CjxnIHRyYW5zZm9ybT0idHJhbnNsYXRlKDE2NDksMjIzMSkiPjx1c2UgeGxpbms6aHJlZj0iI3JlY3QtMCIvPjwvZz4KPGcgdHJhbnNmb3JtPSJ0cmFuc2xhdGUoMTc0NiwyMjMxKSI+PHVzZSB4bGluazpocmVmPSIjcmVjdC0wIi8+PC9nPgo8ZyB0cmFuc2Zvcm09InRyYW5zbGF0ZSgxODQzLDIyMzEpIj48dXNlIHhsaW5rOmhyZWY9IiNyZWN0LTAiLz48L2c+CjxnIHRyYW5zZm9ybT0idHJhbnNsYXRlKDE5NDAsMjIzMSkiPjx1c2UgeGxpbms6aHJlZj0iI2wtMCIvPjwvZz4KPGcgdHJhbnNmb3JtPSJ0cmFuc2xhdGUoMjEzNCwyMjMxKSI+PHVzZSB4bGluazpocmVmPSIjci0wIi8+PC9nPgo8ZyB0cmFuc2Zvcm09InRyYW5zbGF0ZSgyMjMxLDIyMzEpIj48dXNlIHhsaW5rOmhyZWY9IiNyZWN0LTAiLz48L2c+CjxnIHRyYW5zZm9ybT0idHJhbnNsYXRlKDIzMjgsMjIzMSkiPjx1c2UgeGxpbms6aHJlZj0iI3JlY3QtMCIvPjwvZz4KPGcgdHJhbnNmb3JtPSJ0cmFuc2xhdGUoMjUyMiwyMjMxKSI+PHVzZSB4bGluazpocmVmPSIjbl9yYi0wIi8+PC9nPgo8ZyB0cmFuc2Zvcm09InRyYW5zbGF0ZSgyNjE5LDIyMzEpIj48dXNlIHhsaW5rOmhyZWY9IiNyYi0wIi8+PC9nPgo8ZyB0cmFuc2Zvcm09InRyYW5zbGF0ZSgyNzE2LDIyMzEpIj48dXNlIHhsaW5rOmhyZWY9IiNyZWN0LTAiLz48L2c+CjxnIHRyYW5zZm9ybT0idHJhbnNsYXRlKDI4MTMsMjIzMSkiPjx1c2UgeGxpbms6aHJlZj0iI3JlY3QtMCIvPjwvZz4KPGcgdHJhbnNmb3JtPSJ0cmFuc2xhdGUoMzAwNywyMjMxKSI+PHVzZSB4bGluazpocmVmPSIjci0wIi8+PC9nPgo8ZyB0cmFuc2Zvcm09InRyYW5zbGF0ZSgzMTA0LDIyMzEpIj48dXNlIHhsaW5rOmhyZWY9IiNsdC0wIi8+PC9nPgo8ZyB0cmFuc2Zvcm09InRyYW5zbGF0ZSgwLDIzMjgpIj48dXNlIHhsaW5rOmhyZWY9IiNyLTAiLz48L2c+CjxnIHRyYW5zZm9ybT0idHJhbnNsYXRlKDk3LDIzMjgpIj48dXNlIHhsaW5rOmhyZWY9IiNyZWN0LTAiLz48L2c+CjxnIHRyYW5zZm9ybT0idHJhbnNsYXRlKDE5NCwyMzI4KSI+PHVzZSB4bGluazpocmVmPSIjbC0wIi8+PC9nPgo8ZyB0cmFuc2Zvcm09InRyYW5zbGF0ZSg1ODIsMjMyOCkiPjx1c2UgeGxpbms6aHJlZj0iI2VtcHR5LTAiLz48L2c+CjxnIHRyYW5zZm9ybT0idHJhbnNsYXRlKDg3MywyMzI4KSI+PHVzZSB4bGluazpocmVmPSIjci0wIi8+PC9nPgo8ZyB0cmFuc2Zvcm09InRyYW5zbGF0ZSg5NzAsMjMyOCkiPjx1c2UgeGxpbms6aHJlZj0iI2wtMCIvPjwvZz4KPGcgdHJhbnNmb3JtPSJ0cmFuc2xhdGUoMTE2NCwyMzI4KSI+PHVzZSB4bGluazpocmVmPSIjcmVjdC0wIi8+PC9nPgo8ZyB0cmFuc2Zvcm09InRyYW5zbGF0ZSgxMjYxLDIzMjgpIj48dXNlIHhsaW5rOmhyZWY9IiNyZWN0LTAiLz48L2c+CjxnIHRyYW5zZm9ybT0idHJhbnNsYXRlKDEzNTgsMjMyOCkiPjx1c2UgeGxpbms6aHJlZj0iI2x0LTAiLz48L2c+CjxnIHRyYW5zZm9ybT0idHJhbnNsYXRlKDE2NDksMjMyOCkiPjx1c2UgeGxpbms6aHJlZj0iI3QtMCIvPjwvZz4KPGcgdHJhbnNmb3JtPSJ0cmFuc2xhdGUoMjMyOCwyMzI4KSI+PHVzZSB4bGluazpocmVmPSIjcmVjdC0wIi8+PC9nPgo8ZyB0cmFuc2Zvcm09InRyYW5zbGF0ZSgyNDI1LDIzMjgpIj48dXNlIHhsaW5rOmhyZWY9IiNyZWN0LTAiLz48L2c+CjxnIHRyYW5zZm9ybT0idHJhbnNsYXRlKDI1MjIsMjMyOCkiPjx1c2UgeGxpbms6aHJlZj0iI3JlY3QtMCIvPjwvZz4KPGcgdHJhbnNmb3JtPSJ0cmFuc2xhdGUoMjYxOSwyMzI4KSI+PHVzZSB4bGluazpocmVmPSIjcmVjdC0wIi8+PC9nPgo8ZyB0cmFuc2Zvcm09InRyYW5zbGF0ZSgyNzE2LDIzMjgpIj48dXNlIHhsaW5rOmhyZWY9IiNyZWN0LTAiLz48L2c+CjxnIHRyYW5zZm9ybT0idHJhbnNsYXRlKDI4MTMsMjMyOCkiPjx1c2UgeGxpbms6aHJlZj0iI3JlY3QtMCIvPjwvZz4KPGcgdHJhbnNmb3JtPSJ0cmFuc2xhdGUoNzc2LDI0MjUpIj48dXNlIHhsaW5rOmhyZWY9IiNiLTAiLz48L2c+CjxnIHRyYW5zZm9ybT0idHJhbnNsYXRlKDEwNjcsMjQyNSkiPjx1c2UgeGxpbms6aHJlZj0iI3ItMCIvPjwvZz4KPGcgdHJhbnNmb3JtPSJ0cmFuc2xhdGUoMTE2NCwyNDI1KSI+PHVzZSB4bGluazpocmVmPSIjbHQtMCIvPjwvZz4KPGcgdHJhbnNmb3JtPSJ0cmFuc2xhdGUoMTU1MiwyNDI1KSI+PHVzZSB4bGluazpocmVmPSIjYi0wIi8+PC9nPgo8ZyB0cmFuc2Zvcm09InRyYW5zbGF0ZSgxNjQ5LDI0MjUpIj48dXNlIHhsaW5rOmhyZWY9IiNuX3JiLTAiLz48L2c+CjxnIHRyYW5zZm9ybT0idHJhbnNsYXRlKDE3NDYsMjQyNSkiPjx1c2UgeGxpbms6aHJlZj0iI2ItMCIvPjwvZz4KPGcgdHJhbnNmb3JtPSJ0cmFuc2xhdGUoMTg0MywyNDI1KSI+PHVzZSB4bGluazpocmVmPSIjbl9yYi0wIi8+PC9nPgo8ZyB0cmFuc2Zvcm09InRyYW5zbGF0ZSgxOTQwLDI0MjUpIj48dXNlIHhsaW5rOmhyZWY9IiNiLTAiLz48L2c+CjxnIHRyYW5zZm9ybT0idHJhbnNsYXRlKDIzMjgsMjQyNSkiPjx1c2UgeGxpbms6aHJlZj0iI3JlY3QtMCIvPjwvZz4KPGcgdHJhbnNmb3JtPSJ0cmFuc2xhdGUoMjcxNiwyNDI1KSI+PHVzZSB4bGluazpocmVmPSIjcmVjdC0wIi8+PC9nPgo8ZyB0cmFuc2Zvcm09InRyYW5zbGF0ZSgyODEzLDI0MjUpIj48dXNlIHhsaW5rOmhyZWY9IiNyZWN0LTAiLz48L2c+CjxnIHRyYW5zZm9ybT0idHJhbnNsYXRlKDI5MTAsMjQyNSkiPjx1c2UgeGxpbms6aHJlZj0iI3JlY3QtMCIvPjwvZz4KPGcgdHJhbnNmb3JtPSJ0cmFuc2xhdGUoMzAwNywyNDI1KSI+PHVzZSB4bGluazpocmVmPSIjcmVjdC0wIi8+PC9nPgo8ZyB0cmFuc2Zvcm09InRyYW5zbGF0ZSgzMTA0LDI0MjUpIj48dXNlIHhsaW5rOmhyZWY9IiNsYi0wIi8+PC9nPgo8ZyB0cmFuc2Zvcm09InRyYW5zbGF0ZSg3NzYsMjUyMikiPjx1c2UgeGxpbms6aHJlZj0iI3JlY3QtMCIvPjwvZz4KPGcgdHJhbnNmb3JtPSJ0cmFuc2xhdGUoODczLDI1MjIpIj48dXNlIHhsaW5rOmhyZWY9IiNsYi0wIi8+PC9nPgo8ZyB0cmFuc2Zvcm09InRyYW5zbGF0ZSgxMjYxLDI1MjIpIj48dXNlIHhsaW5rOmhyZWY9IiNiLTAiLz48L2c+CjxnIHRyYW5zZm9ybT0idHJhbnNsYXRlKDE1NTIsMjUyMikiPjx1c2UgeGxpbms6aHJlZj0iI3J0LTAiLz48L2c+CjxnIHRyYW5zZm9ybT0idHJhbnNsYXRlKDE2NDksMjUyMikiPjx1c2UgeGxpbms6aHJlZj0iI3JlY3Q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sYi0wIi8+PC9nPgo8ZyB0cmFuc2Zvcm09InRyYW5zbGF0ZSgyMjMxLDI1MjIpIj48dXNlIHhsaW5rOmhyZWY9IiNuX3JiLTAiLz48L2c+CjxnIHRyYW5zZm9ybT0idHJhbnNsYXRlKDIzMjgsMjUyMikiPjx1c2UgeGxpbms6aHJlZj0iI3JlY3QtMCIvPjwvZz4KPGcgdHJhbnNmb3JtPSJ0cmFuc2xhdGUoMjUyMiwyNTIyKSI+PHVzZSB4bGluazpocmVmPSIjZW1wdHktMCIvPjwvZz4KPGcgdHJhbnNmb3JtPSJ0cmFuc2xhdGUoMjcxNiwyNTIyKSI+PHVzZSB4bGluazpocmVmPSIjcmVjdC0wIi8+PC9nPgo8ZyB0cmFuc2Zvcm09InRyYW5zbGF0ZSgyODEzLDI1MjIpIj48dXNlIHhsaW5rOmhyZWY9IiNyZWN0LTAiLz48L2c+CjxnIHRyYW5zZm9ybT0idHJhbnNsYXRlKDI5MTAsMjUyMikiPjx1c2UgeGxpbms6aHJlZj0iI2x0LTAiLz48L2c+CjxnIHRyYW5zZm9ybT0idHJhbnNsYXRlKDMxMDQsMjUyMikiPjx1c2UgeGxpbms6aHJlZj0iI3JlY3QtMCIvPjwvZz4KPGcgdHJhbnNmb3JtPSJ0cmFuc2xhdGUoNzc2LDI2MTkpIj48dXNlIHhsaW5rOmhyZWY9IiNydC0wIi8+PC9nPgo8ZyB0cmFuc2Zvcm09InRyYW5zbGF0ZSg4NzMsMjYxOSkiPjx1c2UgeGxpbms6aHJlZj0iI3JlY3QtMCIvPjwvZz4KPGcgdHJhbnNmb3JtPSJ0cmFuc2xhdGUoOTcwLDI2MTkpIj48dXNlIHhsaW5rOmhyZWY9IiNsYi0wIi8+PC9nPgo8ZyB0cmFuc2Zvcm09InRyYW5zbGF0ZSgxMjYxLDI2MTkpIj48dXNlIHhsaW5rOmhyZWY9IiNyZWN0LTAiLz48L2c+CjxnIHRyYW5zZm9ybT0idHJhbnNsYXRlKDEzNTgsMjYxOSkiPjx1c2UgeGxpbms6aHJlZj0iI2xiLTAiLz48L2c+CjxnIHRyYW5zZm9ybT0idHJhbnNsYXRlKDE2NDksMjYxOSkiPjx1c2UgeGxpbms6aHJlZj0iI3JlY3QtMCIvPjwvZz4KPGcgdHJhbnNmb3JtPSJ0cmFuc2xhdGUoMTk0MCwyNjE5KSI+PHVzZSB4bGluazpocmVmPSIjcmVjdC0wIi8+PC9nPgo8ZyB0cmFuc2Zvcm09InRyYW5zbGF0ZSgyMTM0LDI2MTkpIj48dXNlIHhsaW5rOmhyZWY9IiNyZWN0LTAiLz48L2c+CjxnIHRyYW5zZm9ybT0idHJhbnNsYXRlKDIyMzEsMjYxOSkiPjx1c2UgeGxpbms6aHJlZj0iI3JlY3QtMCIvPjwvZz4KPGcgdHJhbnNmb3JtPSJ0cmFuc2xhdGUoMjMyOCwyNjE5KSI+PHVzZSB4bGluazpocmVmPSIjcmVjdC0wIi8+PC9nPgo8ZyB0cmFuc2Zvcm09InRyYW5zbGF0ZSgyNjE5LDI2MTkpIj48dXNlIHhsaW5rOmhyZWY9IiNuX3JiLTAiLz48L2c+CjxnIHRyYW5zZm9ybT0idHJhbnNsYXRlKDI3MTYsMjYxOSkiPjx1c2UgeGxpbms6aHJlZj0iI3JlY3QtMCIvPjwvZz4KPGcgdHJhbnNmb3JtPSJ0cmFuc2xhdGUoMjgxMywyNjE5KSI+PHVzZSB4bGluazpocmVmPSIjbHQtMCIvPjwvZz4KPGcgdHJhbnNmb3JtPSJ0cmFuc2xhdGUoMzAwNywyNjE5KSI+PHVzZSB4bGluazpocmVmPSIjci0wIi8+PC9nPgo8ZyB0cmFuc2Zvcm09InRyYW5zbGF0ZSgzMTA0LDI2MTkpIj48dXNlIHhsaW5rOmhyZWY9IiNsdC0wIi8+PC9nPgo8ZyB0cmFuc2Zvcm09InRyYW5zbGF0ZSg5NzAsMjcxNikiPjx1c2UgeGxpbms6aHJlZj0iI3J0LTAiLz48L2c+CjxnIHRyYW5zZm9ybT0idHJhbnNsYXRlKDEwNjcsMjcxNikiPjx1c2UgeGxpbms6aHJlZj0iI2wtMCIvPjwvZz4KPGcgdHJhbnNmb3JtPSJ0cmFuc2xhdGUoMTI2MSwyNzE2KSI+PHVzZSB4bGluazpocmVmPSIjcnQtMCIvPjwvZz4KPGcgdHJhbnNmb3JtPSJ0cmFuc2xhdGUoMTM1OCwyNzE2KSI+PHVzZSB4bGluazpocmVmPSIjcmVjdC0wIi8+PC9nPgo8ZyB0cmFuc2Zvcm09InRyYW5zbGF0ZSgxNTUyLDI3MTYpIj48dXNlIHhsaW5rOmhyZWY9IiNyYi0wIi8+PC9nPgo8ZyB0cmFuc2Zvcm09InRyYW5zbGF0ZSgxNjQ5LDI3MTYpIj48dXNlIHhsaW5rOmhyZWY9IiNyZWN0LTAiLz48L2c+CjxnIHRyYW5zZm9ybT0idHJhbnNsYXRlKDE3NDYsMjcxNikiPjx1c2UgeGxpbms6aHJlZj0iI3JlY3QtMCIvPjwvZz4KPGcgdHJhbnNmb3JtPSJ0cmFuc2xhdGUoMTg0MywyNzE2KSI+PHVzZSB4bGluazpocmVmPSIjcmVjdC0wIi8+PC9nPgo8ZyB0cmFuc2Zvcm09InRyYW5zbGF0ZSgxOTQwLDI3MTYpIj48dXNlIHhsaW5rOmhyZWY9IiNyZWN0LTAiLz48L2c+CjxnIHRyYW5zZm9ybT0idHJhbnNsYXRlKDIwMzcsMjcxNikiPjx1c2UgeGxpbms6aHJlZj0iI3JlY3QtMCIvPjwvZz4KPGcgdHJhbnNmb3JtPSJ0cmFuc2xhdGUoMjEzNCwyNzE2KSI+PHVzZSB4bGluazpocmVmPSIjcmVjdC0wIi8+PC9nPgo8ZyB0cmFuc2Zvcm09InRyYW5zbGF0ZSgyMjMxLDI3MTYpIj48dXNlIHhsaW5rOmhyZWY9IiNyZWN0LTAiLz48L2c+CjxnIHRyYW5zZm9ybT0idHJhbnNsYXRlKDIzMjgsMjcxNikiPjx1c2UgeGxpbms6aHJlZj0iI3JlY3QtMCIvPjwvZz4KPGcgdHJhbnNmb3JtPSJ0cmFuc2xhdGUoMjQyNSwyNzE2KSI+PHVzZSB4bGluazpocmVmPSIjcmVjdC0wIi8+PC9nPgo8ZyB0cmFuc2Zvcm09InRyYW5zbGF0ZSgyNTIyLDI3MTYpIj48dXNlIHhsaW5rOmhyZWY9IiNyZWN0LTAiLz48L2c+CjxnIHRyYW5zZm9ybT0idHJhbnNsYXRlKDI2MTksMjcxNikiPjx1c2UgeGxpbms6aHJlZj0iI3JlY3QtMCIvPjwvZz4KPGcgdHJhbnNmb3JtPSJ0cmFuc2xhdGUoMjcxNiwyNzE2KSI+PHVzZSB4bGluazpocmVmPSIjcmVjdC0wIi8+PC9nPgo8ZyB0cmFuc2Zvcm09InRyYW5zbGF0ZSgyOTEwLDI3MTYpIj48dXNlIHhsaW5rOmhyZWY9IiNlbXB0eS0wIi8+PC9nPgo8ZyB0cmFuc2Zvcm09InRyYW5zbGF0ZSgxMzU4LDI4MTMpIj48dXNlIHhsaW5rOmhyZWY9IiNyZWN0LTAiLz48L2c+CjxnIHRyYW5zZm9ybT0idHJhbnNsYXRlKDE1NTIsMjgxMykiPjx1c2UgeGxpbms6aHJlZj0iI3J0LTAiLz48L2c+CjxnIHRyYW5zZm9ybT0idHJhbnNsYXRlKDE2NDksMjgxMykiPjx1c2UgeGxpbms6aHJlZj0iI3JlY3QtMCIvPjwvZz4KPGcgdHJhbnNmb3JtPSJ0cmFuc2xhdGUoMjAzNywyODEzKSI+PHVzZSB4bGluazpocmVmPSIjcnQtMCIvPjwvZz4KPGcgdHJhbnNmb3JtPSJ0cmFuc2xhdGUoMjEzNCwyODEzKSI+PHVzZSB4bGluazpocmVmPSIjcmVjdC0wIi8+PC9nPgo8ZyB0cmFuc2Zvcm09InRyYW5zbGF0ZSgyMjMxLDI4MTMpIj48dXNlIHhsaW5rOmhyZWY9IiNyZWN0LTAiLz48L2c+CjxnIHRyYW5zZm9ybT0idHJhbnNsYXRlKDI0MjUsMjgxMykiPjx1c2UgeGxpbms6aHJlZj0iI3QtMCIvPjwvZz4KPGcgdHJhbnNmb3JtPSJ0cmFuc2xhdGUoMjYxOSwyODEzKSI+PHVzZSB4bGluazpocmVmPSIjcnQtMCIvPjwvZz4KPGcgdHJhbnNmb3JtPSJ0cmFuc2xhdGUoMjcxNiwyODEzKSI+PHVzZSB4bGluazpocmVmPSIjcmVjdC0wIi8+PC9nPgo8ZyB0cmFuc2Zvcm09InRyYW5zbGF0ZSgyOTEwLDI4MTMpIj48dXNlIHhsaW5rOmhyZWY9IiNuX3JiLTAiLz48L2c+CjxnIHRyYW5zZm9ybT0idHJhbnNsYXRlKDMwMDcsMjgxMykiPjx1c2UgeGxpbms6aHJlZj0iI2ItMCIvPjwvZz4KPGcgdHJhbnNmb3JtPSJ0cmFuc2xhdGUoNzc2LDI5MTApIj48dXNlIHhsaW5rOmhyZWY9IiNlbXB0eS0wIi8+PC9nPgo8ZyB0cmFuc2Zvcm09InRyYW5zbGF0ZSg5NzAsMjkxMCkiPjx1c2UgeGxpbms6aHJlZj0iI3JiLTAiLz48L2c+CjxnIHRyYW5zZm9ybT0idHJhbnNsYXRlKDEwNjcsMjkxMCkiPjx1c2UgeGxpbms6aHJlZj0iI3JlY3QtMCIvPjwvZz4KPGcgdHJhbnNmb3JtPSJ0cmFuc2xhdGUoMTE2NCwyOTEwKSI+PHVzZSB4bGluazpocmVmPSIjcmVjdC0wIi8+PC9nPgo8ZyB0cmFuc2Zvcm09InRyYW5zbGF0ZSgxMjYxLDI5MTApIj48dXNlIHhsaW5rOmhyZWY9IiNyZWN0LTAiLz48L2c+CjxnIHRyYW5zZm9ybT0idHJhbnNsYXRlKDEzNTgsMjkxMCkiPjx1c2UgeGxpbms6aHJlZj0iI3JlY3QtMCIvPjwvZz4KPGcgdHJhbnNmb3JtPSJ0cmFuc2xhdGUoMTY0OSwyOTEwKSI+PHVzZSB4bGluazpocmVmPSIjcmVjdC0wIi8+PC9nPgo8ZyB0cmFuc2Zvcm09InRyYW5zbGF0ZSgxNzQ2LDI5MTApIj48dXNlIHhsaW5rOmhyZWY9IiNyZWN0LTAiLz48L2c+CjxnIHRyYW5zZm9ybT0idHJhbnNsYXRlKDE4NDMsMjkxMCkiPjx1c2UgeGxpbms6aHJlZj0iI3JlY3QtMCIvPjwvZz4KPGcgdHJhbnNmb3JtPSJ0cmFuc2xhdGUoMTk0MCwyOTEwKSI+PHVzZSB4bGluazpocmVmPSIjbC0wIi8+PC9nPgo8ZyB0cmFuc2Zvcm09InRyYW5zbGF0ZSgyMjMxLDI5MTApIj48dXNlIHhsaW5rOmhyZWY9IiN0LTAiLz48L2c+CjxnIHRyYW5zZm9ybT0idHJhbnNsYXRlKDI3MTYsMjkxMCkiPjx1c2UgeGxpbms6aHJlZj0iI3QtMCIvPjwvZz4KPGcgdHJhbnNmb3JtPSJ0cmFuc2xhdGUoMjkxMCwyOTEwKSI+PHVzZSB4bGluazpocmVmPSIjci0wIi8+PC9nPgo8ZyB0cmFuc2Zvcm09InRyYW5zbGF0ZSgzMDA3LDI5MTApIj48dXNlIHhsaW5rOmhyZWY9IiNyZWN0LTAiLz48L2c+CjxnIHRyYW5zZm9ybT0idHJhbnNsYXRlKDMxMDQsMjkxMCkiPjx1c2UgeGxpbms6aHJlZj0iI2wtMCIvPjwvZz4KPGcgdHJhbnNmb3JtPSJ0cmFuc2xhdGUoOTcwLDMwMDcpIj48dXNlIHhsaW5rOmhyZWY9IiN0LTAiLz48L2c+CjxnIHRyYW5zZm9ybT0idHJhbnNsYXRlKDEyNjEsMzAwNykiPjx1c2UgeGxpbms6aHJlZj0iI3J0LTAiLz48L2c+CjxnIHRyYW5zZm9ybT0idHJhbnNsYXRlKDEzNTgsMzAwNykiPjx1c2UgeGxpbms6aHJlZj0iI3JlY3QtMCIvPjwvZz4KPGcgdHJhbnNmb3JtPSJ0cmFuc2xhdGUoMTQ1NSwzMDA3KSI+PHVzZSB4bGluazpocmVmPSIjbGItMCIvPjwvZz4KPGcgdHJhbnNmb3JtPSJ0cmFuc2xhdGUoMTU1MiwzMDA3KSI+PHVzZSB4bGluazpocmVmPSIjbl9yYi0wIi8+PC9nPgo8ZyB0cmFuc2Zvcm09InRyYW5zbGF0ZSgxNjQ5LDMwMDcpIj48dXNlIHhsaW5rOmhyZWY9IiNyZWN0LTAiLz48L2c+CjxnIHRyYW5zZm9ybT0idHJhbnNsYXRlKDE3NDYsMzAwNykiPjx1c2UgeGxpbms6aHJlZj0iI2x0LTAiLz48L2c+CjxnIHRyYW5zZm9ybT0idHJhbnNsYXRlKDE5NDAsMzAwNykiPjx1c2UgeGxpbms6aHJlZj0iI25fcmItMCIvPjwvZz4KPGcgdHJhbnNmb3JtPSJ0cmFuc2xhdGUoMjAzNywzMDA3KSI+PHVzZSB4bGluazpocmVmPSIjYi0wIi8+PC9nPgo8ZyB0cmFuc2Zvcm09InRyYW5zbGF0ZSgyMzI4LDMwMDcpIj48dXNlIHhsaW5rOmhyZWY9IiNyYi0wIi8+PC9nPgo8ZyB0cmFuc2Zvcm09InRyYW5zbGF0ZSgyNDI1LDMwMDcpIj48dXNlIHhsaW5rOmhyZWY9IiNyZWN0LTAiLz48L2c+CjxnIHRyYW5zZm9ybT0idHJhbnNsYXRlKDI1MjIsMzAwNykiPjx1c2UgeGxpbms6aHJlZj0iI2wtMCIvPjwvZz4KPGcgdHJhbnNmb3JtPSJ0cmFuc2xhdGUoODczLDMxMDQpIj48dXNlIHhsaW5rOmhyZWY9IiNlbXB0eS0wIi8+PC9nPgo8ZyB0cmFuc2Zvcm09InRyYW5zbGF0ZSgxMTY0LDMxMDQpIj48dXNlIHhsaW5rOmhyZWY9IiNlbXB0eS0wIi8+PC9nPgo8ZyB0cmFuc2Zvcm09InRyYW5zbGF0ZSgxMzU4LDMxMDQpIj48dXNlIHhsaW5rOmhyZWY9IiNydC0wIi8+PC9nPgo8ZyB0cmFuc2Zvcm09InRyYW5zbGF0ZSgxNDU1LDMxMDQpIj48dXNlIHhsaW5rOmhyZWY9IiNyZWN0LTAiLz48L2c+CjxnIHRyYW5zZm9ybT0idHJhbnNsYXRlKDE1NTIsMzEwNCkiPjx1c2UgeGxpbms6aHJlZj0iI3JlY3QtMCIvPjwvZz4KPGcgdHJhbnNmb3JtPSJ0cmFuc2xhdGUoMTY0OSwzMTA0KSI+PHVzZSB4bGluazpocmVmPSIjbHQtMCIvPjwvZz4KPGcgdHJhbnNmb3JtPSJ0cmFuc2xhdGUoMTg0MywzMTA0KSI+PHVzZSB4bGluazpocmVmPSIjci0wIi8+PC9nPgo8ZyB0cmFuc2Zvcm09InRyYW5zbGF0ZSgxOTQwLDMxMDQpIj48dXNlIHhsaW5rOmhyZWY9IiNyZWN0LTAiLz48L2c+CjxnIHRyYW5zZm9ybT0idHJhbnNsYXRlKDIwMzcsMzEwNCkiPjx1c2UgeGxpbms6aHJlZj0iI2x0LTAiLz48L2c+CjxnIHRyYW5zZm9ybT0idHJhbnNsYXRlKDIzMjgsMzEwNCkiPjx1c2UgeGxpbms6aHJlZj0iI3QtMCIvPjwvZz4KPGcgdHJhbnNmb3JtPSJ0cmFuc2xhdGUoMjcxNiwzMTA0KSI+PHVzZSB4bGluazpocmVmPSIjZW1wdHktMCIvPjwvZz4KPGcgdHJhbnNmb3JtPSJ0cmFuc2xhdGUoMjkxMCwzMTA0KSI+PHVzZSB4bGluazpocmVmPSIjZW1wdHktMCIvPjwvZz4KPGcgdHJhbnNmb3JtPSJ0cmFuc2xhdGUoMzEwNCwzMTA0KSI+PHVzZSB4bGluazpocmVmPSIjZW1wdHktMCIvPjwvZz4KPHVzZSBmaWxsLXJ1bGU9ImV2ZW5vZGQiIHRyYW5zZm9ybT0idHJhbnNsYXRlKDAsMCkiIHhsaW5rOmhyZWY9IiNwb2ludC0wIi8+Cjx1c2UgZmlsbC1ydWxlPSJldmVub2RkIiB0cmFuc2Zvcm09InRyYW5zbGF0ZSgyNDk2LDApIiB4bGluazpocmVmPSIjcG9pbnQtMCIvPgo8dXNlIGZpbGwtcnVsZT0iZXZlbm9kZCIgdHJhbnNmb3JtPSJ0cmFuc2xhdGUoMCwyNDk2KSIgeGxpbms6aHJlZj0iI3BvaW50LTAiLz4KICAgIDwvZz4KICA8L3N2Zz4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6216383" y="4373639"/>
            <a:ext cx="5513294" cy="2223247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862047" y="902242"/>
            <a:ext cx="4087905" cy="3194628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бъект 2"/>
          <p:cNvSpPr txBox="1"/>
          <p:nvPr/>
        </p:nvSpPr>
        <p:spPr bwMode="auto">
          <a:xfrm>
            <a:off x="7942731" y="1249287"/>
            <a:ext cx="4007223" cy="947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  <a:defRPr/>
            </a:pPr>
            <a:r>
              <a:rPr lang="ru-RU" b="1">
                <a:solidFill>
                  <a:srgbClr val="2C5294"/>
                </a:solidFill>
                <a:latin typeface="Calibri"/>
                <a:ea typeface="+mj-ea"/>
                <a:cs typeface="Calibri"/>
              </a:rPr>
              <a:t>Номер телефона:</a:t>
            </a:r>
            <a:endParaRPr b="1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ru-RU" sz="2000" b="1">
                <a:latin typeface="Calibri"/>
                <a:ea typeface="+mj-ea"/>
                <a:cs typeface="Calibri"/>
              </a:rPr>
              <a:t>8 (3952) 24-06-61 </a:t>
            </a:r>
            <a:endParaRPr b="1">
              <a:latin typeface="Calibri"/>
              <a:cs typeface="Calibri"/>
            </a:endParaRPr>
          </a:p>
        </p:txBody>
      </p:sp>
      <p:sp>
        <p:nvSpPr>
          <p:cNvPr id="12" name="Объект 2"/>
          <p:cNvSpPr txBox="1"/>
          <p:nvPr/>
        </p:nvSpPr>
        <p:spPr bwMode="auto">
          <a:xfrm>
            <a:off x="7942730" y="2674676"/>
            <a:ext cx="4007223" cy="947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ru-RU" b="1">
                <a:solidFill>
                  <a:srgbClr val="2C5294"/>
                </a:solidFill>
                <a:latin typeface="Calibri"/>
                <a:ea typeface="+mj-ea"/>
                <a:cs typeface="Calibri"/>
              </a:rPr>
              <a:t>Официальный сайт:</a:t>
            </a:r>
            <a:endParaRPr b="1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2000" b="1">
                <a:latin typeface="Calibri"/>
                <a:ea typeface="+mj-ea"/>
                <a:cs typeface="Calibri"/>
              </a:rPr>
              <a:t>mmp38.ru</a:t>
            </a:r>
            <a:endParaRPr sz="2000" b="1">
              <a:latin typeface="Calibri"/>
              <a:cs typeface="Calibri"/>
            </a:endParaRPr>
          </a:p>
        </p:txBody>
      </p:sp>
      <p:sp>
        <p:nvSpPr>
          <p:cNvPr id="13" name="Объект 2"/>
          <p:cNvSpPr txBox="1"/>
          <p:nvPr/>
        </p:nvSpPr>
        <p:spPr bwMode="auto">
          <a:xfrm>
            <a:off x="7942729" y="3974557"/>
            <a:ext cx="4007223" cy="947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ru-RU" b="1">
                <a:solidFill>
                  <a:srgbClr val="2C5294"/>
                </a:solidFill>
                <a:latin typeface="Calibri"/>
                <a:ea typeface="+mj-ea"/>
                <a:cs typeface="Calibri"/>
              </a:rPr>
              <a:t>ВКонтакте:</a:t>
            </a:r>
            <a:endParaRPr b="1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2000" b="1">
                <a:latin typeface="Calibri"/>
                <a:ea typeface="+mj-ea"/>
                <a:cs typeface="Calibri"/>
              </a:rPr>
              <a:t>vk.com/irkobl_minmol</a:t>
            </a:r>
            <a:endParaRPr sz="2000" b="1">
              <a:latin typeface="Calibri"/>
              <a:cs typeface="Calibri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6230471" y="77491"/>
            <a:ext cx="5513294" cy="824752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spcBef>
                <a:spcPts val="0"/>
              </a:spcBef>
              <a:defRPr/>
            </a:pPr>
            <a:r>
              <a:rPr lang="ru-RU" sz="3200" b="1">
                <a:solidFill>
                  <a:srgbClr val="2C5294"/>
                </a:solidFill>
                <a:latin typeface="Calibri"/>
                <a:ea typeface="+mj-ea"/>
                <a:cs typeface="Calibri"/>
              </a:rPr>
              <a:t>Контактная информация:</a:t>
            </a:r>
            <a:endParaRPr b="1">
              <a:latin typeface="Calibri"/>
              <a:cs typeface="Calibri"/>
            </a:endParaRPr>
          </a:p>
        </p:txBody>
      </p:sp>
      <p:sp>
        <p:nvSpPr>
          <p:cNvPr id="2" name="CustomShape 1"/>
          <p:cNvSpPr/>
          <p:nvPr/>
        </p:nvSpPr>
        <p:spPr bwMode="auto">
          <a:xfrm>
            <a:off x="155575" y="3515463"/>
            <a:ext cx="5626236" cy="28123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defRPr/>
            </a:pPr>
            <a:r>
              <a:rPr lang="ru-RU" sz="4000" b="1">
                <a:solidFill>
                  <a:srgbClr val="FFFFFF"/>
                </a:solidFill>
                <a:latin typeface="Calibri"/>
                <a:ea typeface="+mj-ea"/>
                <a:cs typeface="Calibri"/>
              </a:rPr>
              <a:t>Спасибо, работаем дальше!</a:t>
            </a:r>
            <a:endParaRPr b="1">
              <a:latin typeface="Calibri"/>
              <a:cs typeface="Calibri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88693" y="2515093"/>
            <a:ext cx="5760000" cy="1459464"/>
          </a:xfrm>
          <a:prstGeom prst="rect">
            <a:avLst/>
          </a:prstGeom>
          <a:solidFill>
            <a:srgbClr val="004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7" name="Рисунок 11" descr="Изображение выглядит как текст&#10;&#10;Автоматически созданное описание"/>
          <p:cNvPicPr/>
          <p:nvPr/>
        </p:nvPicPr>
        <p:blipFill>
          <a:blip r:embed="rId3"/>
          <a:stretch/>
        </p:blipFill>
        <p:spPr bwMode="auto">
          <a:xfrm>
            <a:off x="460375" y="3776520"/>
            <a:ext cx="5228629" cy="1343139"/>
          </a:xfrm>
          <a:prstGeom prst="rect">
            <a:avLst/>
          </a:prstGeom>
          <a:ln>
            <a:noFill/>
          </a:ln>
        </p:spPr>
      </p:pic>
      <p:pic>
        <p:nvPicPr>
          <p:cNvPr id="18" name="Picture 2" descr="https://sun9-east.userapi.com/sun9-27/s/v1/ig2/rmFq31uRyoBkzWQzF-IDh2W11T4ADNVZ6ZebUyIrG4VGUldVwhVSI8qTipcltsQ2OmrRrnUaXPHMZ9gFUis-YrXk.jpg?size=720x1080&amp;quality=95&amp;type=album"/>
          <p:cNvPicPr>
            <a:picLocks noChangeAspect="1" noChangeArrowheads="1"/>
          </p:cNvPicPr>
          <p:nvPr/>
        </p:nvPicPr>
        <p:blipFill>
          <a:blip r:embed="rId4"/>
          <a:srcRect t="16085" b="39885"/>
          <a:stretch/>
        </p:blipFill>
        <p:spPr bwMode="auto">
          <a:xfrm>
            <a:off x="460375" y="381742"/>
            <a:ext cx="4905755" cy="3240000"/>
          </a:xfrm>
          <a:prstGeom prst="rect">
            <a:avLst/>
          </a:prstGeom>
          <a:noFill/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410191" y="3621742"/>
            <a:ext cx="1591200" cy="1591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477</Words>
  <Application>Microsoft Office PowerPoint</Application>
  <DocSecurity>0</DocSecurity>
  <PresentationFormat>Широкоэкранный</PresentationFormat>
  <Paragraphs>84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Gilroy Black</vt:lpstr>
      <vt:lpstr>GT Eesti Pro Display</vt:lpstr>
      <vt:lpstr>GT Eesti Pro Display Bold</vt:lpstr>
      <vt:lpstr>Times New Roman</vt:lpstr>
      <vt:lpstr>Wingdings</vt:lpstr>
      <vt:lpstr>Тема Office</vt:lpstr>
      <vt:lpstr>Презентация PowerPoint</vt:lpstr>
      <vt:lpstr>Презентация PowerPoint</vt:lpstr>
      <vt:lpstr>Направление талантливых детей и молодежи в детские центры в 2026 году</vt:lpstr>
      <vt:lpstr>Направление талантливых детей и молодежи в детские центры в 2026 году</vt:lpstr>
      <vt:lpstr>О реализации проектов по летней занятости</vt:lpstr>
      <vt:lpstr>О реализации проектов по летней занятости</vt:lpstr>
      <vt:lpstr>О реализации проектов по летней занятости</vt:lpstr>
      <vt:lpstr>О подготовке вожатых для работы в детских оздоровительных лагерях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Протасов Никита Михайловч</dc:creator>
  <cp:keywords/>
  <dc:description/>
  <cp:lastModifiedBy>Фрицлер Надежда Владимировна</cp:lastModifiedBy>
  <cp:revision>642</cp:revision>
  <dcterms:created xsi:type="dcterms:W3CDTF">2022-09-23T12:55:00Z</dcterms:created>
  <dcterms:modified xsi:type="dcterms:W3CDTF">2026-07-10T05:21:38Z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D2DCAF7C9F2545999DBD4A0FEE1D701F_12</vt:lpwstr>
  </property>
  <property fmtid="{D5CDD505-2E9C-101B-9397-08002B2CF9AE}" pid="3" name="KSOProductBuildVer">
    <vt:lpwstr>1049-12.2.0.23196</vt:lpwstr>
  </property>
</Properties>
</file>