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theme/theme4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4" r:id="rId2"/>
    <p:sldMasterId id="2147483718" r:id="rId3"/>
    <p:sldMasterId id="2147483724" r:id="rId4"/>
    <p:sldMasterId id="2147483726" r:id="rId5"/>
    <p:sldMasterId id="2147483732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3830300" cy="7772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4" d="100"/>
          <a:sy n="104" d="100"/>
        </p:scale>
        <p:origin x="30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01403209551128"/>
          <c:y val="4.6456485465882102E-2"/>
          <c:w val="0.80618652608729402"/>
          <c:h val="0.9041889874418199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4116160"/>
        <c:axId val="304119296"/>
      </c:barChart>
      <c:catAx>
        <c:axId val="304116160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304119296"/>
        <c:crosses val="autoZero"/>
        <c:auto val="1"/>
        <c:lblAlgn val="ctr"/>
        <c:lblOffset val="100"/>
        <c:noMultiLvlLbl val="0"/>
      </c:catAx>
      <c:valAx>
        <c:axId val="304119296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  <a:endParaRPr lang="ru-RU"/>
          </a:p>
        </c:txPr>
        <c:crossAx val="304116160"/>
        <c:crosses val="autoZero"/>
        <c:crossBetween val="midCat"/>
      </c:valAx>
      <c:spPr>
        <a:noFill/>
        <a:ln w="0">
          <a:noFill/>
        </a:ln>
      </c:spPr>
    </c:plotArea>
    <c:plotVisOnly val="1"/>
    <c:dispBlanksAs val="gap"/>
    <c:showDLblsOverMax val="1"/>
  </c:chart>
  <c:spPr>
    <a:noFill/>
    <a:ln w="0">
      <a:noFill/>
    </a:ln>
  </c:spPr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тарифы с фото_3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тарифы с фото_3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8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8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2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2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контейнеры с фото_5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6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7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контейнеры с фото_5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2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2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контейнеры с фото_4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75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76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контейнеры с фото_4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2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2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5_Заголовок + 2 блока_2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7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7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6_Заголовок + 2 блока_2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42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42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475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476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с текстом и буллитами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516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517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с текстом и буллитами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57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57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цитаты/тезисы_2+1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64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64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 с календарем на неделю и иконками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68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68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76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76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 с календарем на неделю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80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80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 с календарем на месяц и иконками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88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88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лайд с календарем на месяц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94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94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аймлайн_8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007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008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карт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04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05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Контакты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396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397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пикеры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45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45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48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48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51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52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55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55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6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597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598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5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636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637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68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68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Контакты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72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72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5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786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787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4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825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826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87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87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0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921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92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текст одна колонка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96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96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8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6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1997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1998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9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04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04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0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4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095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096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1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14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14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2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18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19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3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23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23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4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6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287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288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5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33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33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6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38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39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7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0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451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45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51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51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8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55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55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9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5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596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597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0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67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67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1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75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76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2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81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82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3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85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85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4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0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921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92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5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296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296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6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31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31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7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33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33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0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371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37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8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2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433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434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9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47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47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0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0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511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512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1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55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55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2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3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594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595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63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63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9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700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701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4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8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739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740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5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7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778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779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6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4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815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816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7">
    <p:bg>
      <p:bgPr>
        <a:gradFill rotWithShape="0">
          <a:gsLst>
            <a:gs pos="0">
              <a:srgbClr val="FF4F12"/>
            </a:gs>
            <a:gs pos="27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1" name="Группа 2"/>
          <p:cNvGrpSpPr/>
          <p:nvPr/>
        </p:nvGrpSpPr>
        <p:grpSpPr>
          <a:xfrm>
            <a:off x="11224080" y="680760"/>
            <a:ext cx="1759320" cy="447480"/>
            <a:chOff x="11224080" y="680760"/>
            <a:chExt cx="1759320" cy="447480"/>
          </a:xfrm>
        </p:grpSpPr>
        <p:grpSp>
          <p:nvGrpSpPr>
            <p:cNvPr id="3852" name="Рисунок 2"/>
            <p:cNvGrpSpPr/>
            <p:nvPr/>
          </p:nvGrpSpPr>
          <p:grpSpPr>
            <a:xfrm>
              <a:off x="11544840" y="889920"/>
              <a:ext cx="1438560" cy="186120"/>
              <a:chOff x="11544840" y="889920"/>
              <a:chExt cx="1438560" cy="186120"/>
            </a:xfrm>
          </p:grpSpPr>
          <p:sp>
            <p:nvSpPr>
              <p:cNvPr id="3853" name="Полилиния: фигура 4"/>
              <p:cNvSpPr/>
              <p:nvPr/>
            </p:nvSpPr>
            <p:spPr>
              <a:xfrm>
                <a:off x="12553560" y="943200"/>
                <a:ext cx="119160" cy="128880"/>
              </a:xfrm>
              <a:custGeom>
                <a:avLst/>
                <a:gdLst>
                  <a:gd name="textAreaLeft" fmla="*/ 0 w 119160"/>
                  <a:gd name="textAreaRight" fmla="*/ 119880 w 119160"/>
                  <a:gd name="textAreaTop" fmla="*/ 0 h 128880"/>
                  <a:gd name="textAreaBottom" fmla="*/ 129600 h 128880"/>
                  <a:gd name="GluePoint1X" fmla="*/ 302.488888888889 w 360"/>
                  <a:gd name="GluePoint1Y" fmla="*/ 0 h 333"/>
                  <a:gd name="GluePoint2X" fmla="*/ 202.888888888889 w 360"/>
                  <a:gd name="GluePoint2Y" fmla="*/ 0 h 333"/>
                  <a:gd name="GluePoint3X" fmla="*/ 83.9222222222222 w 360"/>
                  <a:gd name="GluePoint3Y" fmla="*/ 140.15015015015 h 333"/>
                  <a:gd name="GluePoint4X" fmla="*/ 83.9222222222222 w 360"/>
                  <a:gd name="GluePoint4Y" fmla="*/ 0 h 333"/>
                  <a:gd name="GluePoint5X" fmla="*/ 0 w 360"/>
                  <a:gd name="GluePoint5Y" fmla="*/ 0 h 333"/>
                  <a:gd name="GluePoint6X" fmla="*/ 0 w 360"/>
                  <a:gd name="GluePoint6Y" fmla="*/ 388.108108108108 h 333"/>
                  <a:gd name="GluePoint7X" fmla="*/ 83.9222222222222 w 360"/>
                  <a:gd name="GluePoint7Y" fmla="*/ 388.108108108108 h 333"/>
                  <a:gd name="GluePoint8X" fmla="*/ 83.9222222222222 w 360"/>
                  <a:gd name="GluePoint8Y" fmla="*/ 227.474474474474 h 333"/>
                  <a:gd name="GluePoint9X" fmla="*/ 204.733333333333 w 360"/>
                  <a:gd name="GluePoint9Y" fmla="*/ 388.108108108108 h 333"/>
                  <a:gd name="GluePoint10X" fmla="*/ 307.1 w 360"/>
                  <a:gd name="GluePoint10Y" fmla="*/ 388.108108108108 h 333"/>
                  <a:gd name="GluePoint11X" fmla="*/ 150.322222222222 w 360"/>
                  <a:gd name="GluePoint11Y" fmla="*/ 180.039039039039 h 333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  <a:cxn ang="0">
                    <a:pos x="GluePoint3X" y="GluePoint3Y"/>
                  </a:cxn>
                  <a:cxn ang="0">
                    <a:pos x="GluePoint4X" y="GluePoint4Y"/>
                  </a:cxn>
                  <a:cxn ang="0">
                    <a:pos x="GluePoint5X" y="GluePoint5Y"/>
                  </a:cxn>
                  <a:cxn ang="0">
                    <a:pos x="GluePoint6X" y="GluePoint6Y"/>
                  </a:cxn>
                  <a:cxn ang="0">
                    <a:pos x="GluePoint7X" y="GluePoint7Y"/>
                  </a:cxn>
                  <a:cxn ang="0">
                    <a:pos x="GluePoint8X" y="GluePoint8Y"/>
                  </a:cxn>
                  <a:cxn ang="0">
                    <a:pos x="GluePoint9X" y="GluePoint9Y"/>
                  </a:cxn>
                  <a:cxn ang="0">
                    <a:pos x="GluePoint10X" y="GluePoint10Y"/>
                  </a:cxn>
                  <a:cxn ang="0">
                    <a:pos x="GluePoint11X" y="GluePoint11Y"/>
                  </a:cxn>
                </a:cxnLst>
                <a:rect l="textAreaLeft" t="textAreaTop" r="textAreaRight" b="textAreaBottom"/>
                <a:pathLst>
                  <a:path w="119960" h="129671">
                    <a:moveTo>
                      <a:pt x="118421" y="0"/>
                    </a:moveTo>
                    <a:lnTo>
                      <a:pt x="79461" y="0"/>
                    </a:lnTo>
                    <a:lnTo>
                      <a:pt x="32921" y="47072"/>
                    </a:lnTo>
                    <a:lnTo>
                      <a:pt x="32921" y="0"/>
                    </a:lnTo>
                    <a:lnTo>
                      <a:pt x="0" y="0"/>
                    </a:lnTo>
                    <a:lnTo>
                      <a:pt x="0" y="129671"/>
                    </a:lnTo>
                    <a:lnTo>
                      <a:pt x="32921" y="129671"/>
                    </a:lnTo>
                    <a:lnTo>
                      <a:pt x="32921" y="76086"/>
                    </a:lnTo>
                    <a:lnTo>
                      <a:pt x="80230" y="129671"/>
                    </a:lnTo>
                    <a:lnTo>
                      <a:pt x="119961" y="129671"/>
                    </a:lnTo>
                    <a:lnTo>
                      <a:pt x="58796" y="60158"/>
                    </a:lnTo>
                    <a:close/>
                  </a:path>
                </a:pathLst>
              </a:custGeom>
              <a:solidFill>
                <a:schemeClr val="bg1"/>
              </a:solidFill>
              <a:ln w="5901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defTabSz="1036800">
                  <a:lnSpc>
                    <a:spcPct val="100000"/>
                  </a:lnSpc>
                </a:pPr>
                <a:endParaRPr lang="ru-RU" sz="2040" b="0" u="none" strike="noStrike">
                  <a:solidFill>
                    <a:schemeClr val="dk1"/>
                  </a:solidFill>
                  <a:effectLst/>
                  <a:uFillTx/>
                  <a:latin typeface="Rostelecom Basis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Титул без фото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6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3897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Титул без фото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8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3929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обложка светлое фото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1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3962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обложка светлое фото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0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001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обложка светлое фото"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9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040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3">
    <p:bg>
      <p:bgPr>
        <a:gradFill rotWithShape="0">
          <a:gsLst>
            <a:gs pos="0">
              <a:srgbClr val="FF4F12"/>
            </a:gs>
            <a:gs pos="25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9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110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4">
    <p:bg>
      <p:bgPr>
        <a:gradFill rotWithShape="0">
          <a:gsLst>
            <a:gs pos="0">
              <a:srgbClr val="FF4F12"/>
            </a:gs>
            <a:gs pos="25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1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142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5">
    <p:bg>
      <p:bgPr>
        <a:gradFill rotWithShape="0">
          <a:gsLst>
            <a:gs pos="0">
              <a:srgbClr val="FF4F12"/>
            </a:gs>
            <a:gs pos="26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3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174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6">
    <p:bg>
      <p:bgPr>
        <a:gradFill rotWithShape="0">
          <a:gsLst>
            <a:gs pos="0">
              <a:srgbClr val="FF4F12"/>
            </a:gs>
            <a:gs pos="26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2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213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7">
    <p:bg>
      <p:bgPr>
        <a:gradFill rotWithShape="0">
          <a:gsLst>
            <a:gs pos="0">
              <a:srgbClr val="FF4F12"/>
            </a:gs>
            <a:gs pos="26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1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252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3000">
              <a:srgbClr val="FF4F12"/>
            </a:gs>
            <a:gs pos="100000">
              <a:srgbClr val="FFBE08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5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096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4F12"/>
            </a:gs>
            <a:gs pos="26000">
              <a:srgbClr val="7700FF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6" name="Рисунок 2"/>
          <p:cNvGrpSpPr/>
          <p:nvPr/>
        </p:nvGrpSpPr>
        <p:grpSpPr>
          <a:xfrm>
            <a:off x="9715680" y="6472080"/>
            <a:ext cx="3343320" cy="433080"/>
            <a:chOff x="9715680" y="6472080"/>
            <a:chExt cx="3343320" cy="433080"/>
          </a:xfrm>
        </p:grpSpPr>
        <p:sp>
          <p:nvSpPr>
            <p:cNvPr id="4307" name="Полилиния: фигура 36"/>
            <p:cNvSpPr/>
            <p:nvPr/>
          </p:nvSpPr>
          <p:spPr>
            <a:xfrm>
              <a:off x="12060000" y="6596280"/>
              <a:ext cx="277920" cy="300600"/>
            </a:xfrm>
            <a:custGeom>
              <a:avLst/>
              <a:gdLst>
                <a:gd name="textAreaLeft" fmla="*/ 0 w 277920"/>
                <a:gd name="textAreaRight" fmla="*/ 278640 w 277920"/>
                <a:gd name="textAreaTop" fmla="*/ 0 h 300600"/>
                <a:gd name="textAreaBottom" fmla="*/ 301320 h 300600"/>
                <a:gd name="GluePoint1X" fmla="*/ 705.581839904421 w 837"/>
                <a:gd name="GluePoint1Y" fmla="*/ 0 h 774"/>
                <a:gd name="GluePoint2X" fmla="*/ 472.850657108722 w 837"/>
                <a:gd name="GluePoint2Y" fmla="*/ 0 h 774"/>
                <a:gd name="GluePoint3X" fmla="*/ 195.78972520908 w 837"/>
                <a:gd name="GluePoint3Y" fmla="*/ 327.271317829457 h 774"/>
                <a:gd name="GluePoint4X" fmla="*/ 195.78972520908 w 837"/>
                <a:gd name="GluePoint4Y" fmla="*/ 0 h 774"/>
                <a:gd name="GluePoint5X" fmla="*/ 0 w 837"/>
                <a:gd name="GluePoint5Y" fmla="*/ 0 h 774"/>
                <a:gd name="GluePoint6X" fmla="*/ 0 w 837"/>
                <a:gd name="GluePoint6Y" fmla="*/ 904.046511627907 h 774"/>
                <a:gd name="GluePoint7X" fmla="*/ 195.78972520908 w 837"/>
                <a:gd name="GluePoint7Y" fmla="*/ 904.046511627907 h 774"/>
                <a:gd name="GluePoint8X" fmla="*/ 195.78972520908 w 837"/>
                <a:gd name="GluePoint8Y" fmla="*/ 530.330749354005 h 774"/>
                <a:gd name="GluePoint9X" fmla="*/ 477.468339307049 w 837"/>
                <a:gd name="GluePoint9Y" fmla="*/ 904.046511627907 h 774"/>
                <a:gd name="GluePoint10X" fmla="*/ 714.817204301075 w 837"/>
                <a:gd name="GluePoint10Y" fmla="*/ 904.046511627907 h 774"/>
                <a:gd name="GluePoint11X" fmla="*/ 350.020310633214 w 837"/>
                <a:gd name="GluePoint11Y" fmla="*/ 419.080103359173 h 774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  <a:cxn ang="0">
                  <a:pos x="GluePoint6X" y="GluePoint6Y"/>
                </a:cxn>
                <a:cxn ang="0">
                  <a:pos x="GluePoint7X" y="GluePoint7Y"/>
                </a:cxn>
                <a:cxn ang="0">
                  <a:pos x="GluePoint8X" y="GluePoint8Y"/>
                </a:cxn>
                <a:cxn ang="0">
                  <a:pos x="GluePoint9X" y="GluePoint9Y"/>
                </a:cxn>
                <a:cxn ang="0">
                  <a:pos x="GluePoint10X" y="GluePoint10Y"/>
                </a:cxn>
                <a:cxn ang="0">
                  <a:pos x="GluePoint11X" y="GluePoint11Y"/>
                </a:cxn>
              </a:cxnLst>
              <a:rect l="textAreaLeft" t="textAreaTop" r="textAreaRight" b="textAreaBottom"/>
              <a:pathLst>
                <a:path w="119960" h="129671">
                  <a:moveTo>
                    <a:pt x="118421" y="0"/>
                  </a:moveTo>
                  <a:lnTo>
                    <a:pt x="79461" y="0"/>
                  </a:lnTo>
                  <a:lnTo>
                    <a:pt x="32921" y="47072"/>
                  </a:lnTo>
                  <a:lnTo>
                    <a:pt x="32921" y="0"/>
                  </a:lnTo>
                  <a:lnTo>
                    <a:pt x="0" y="0"/>
                  </a:lnTo>
                  <a:lnTo>
                    <a:pt x="0" y="129671"/>
                  </a:lnTo>
                  <a:lnTo>
                    <a:pt x="32921" y="129671"/>
                  </a:lnTo>
                  <a:lnTo>
                    <a:pt x="32921" y="76086"/>
                  </a:lnTo>
                  <a:lnTo>
                    <a:pt x="80230" y="129671"/>
                  </a:lnTo>
                  <a:lnTo>
                    <a:pt x="119961" y="129671"/>
                  </a:lnTo>
                  <a:lnTo>
                    <a:pt x="58796" y="60158"/>
                  </a:lnTo>
                  <a:close/>
                </a:path>
              </a:pathLst>
            </a:custGeom>
            <a:solidFill>
              <a:schemeClr val="bg1"/>
            </a:solidFill>
            <a:ln w="5901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defTabSz="1036800">
                <a:lnSpc>
                  <a:spcPct val="100000"/>
                </a:lnSpc>
              </a:pPr>
              <a:endParaRPr lang="ru-RU" sz="2040" b="0" u="none" strike="noStrike">
                <a:solidFill>
                  <a:schemeClr val="dk1"/>
                </a:solidFill>
                <a:effectLst/>
                <a:uFillTx/>
                <a:latin typeface="Rostelecom Basi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png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0" name="PlaceHolder 1"/>
          <p:cNvSpPr>
            <a:spLocks noGrp="1"/>
          </p:cNvSpPr>
          <p:nvPr>
            <p:ph type="title"/>
          </p:nvPr>
        </p:nvSpPr>
        <p:spPr>
          <a:xfrm>
            <a:off x="944280" y="4694400"/>
            <a:ext cx="5794200" cy="1899720"/>
          </a:xfrm>
          <a:prstGeom prst="rect">
            <a:avLst/>
          </a:prstGeom>
          <a:noFill/>
          <a:ln w="0">
            <a:noFill/>
          </a:ln>
        </p:spPr>
        <p:txBody>
          <a:bodyPr lIns="0" tIns="72000" rIns="72000" bIns="0" anchor="t">
            <a:noAutofit/>
          </a:bodyPr>
          <a:lstStyle/>
          <a:p>
            <a:pPr indent="0" algn="ctr" defTabSz="914400">
              <a:lnSpc>
                <a:spcPts val="6999"/>
              </a:lnSpc>
              <a:buNone/>
              <a:tabLst>
                <a:tab pos="0" algn="l"/>
              </a:tabLst>
            </a:pPr>
            <a:r>
              <a:rPr lang="ru-RU" sz="8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Азбука</a:t>
            </a:r>
            <a:r>
              <a:rPr sz="8800"/>
              <a:t/>
            </a:r>
            <a:br>
              <a:rPr sz="8800"/>
            </a:br>
            <a:r>
              <a:rPr lang="ru-RU" sz="8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интернета</a:t>
            </a:r>
            <a:endParaRPr lang="ru-RU" sz="8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4321" name="Рисунок 6"/>
          <p:cNvPicPr/>
          <p:nvPr/>
        </p:nvPicPr>
        <p:blipFill>
          <a:blip r:embed="rId2"/>
          <a:stretch/>
        </p:blipFill>
        <p:spPr>
          <a:xfrm>
            <a:off x="304920" y="-457560"/>
            <a:ext cx="6990120" cy="55918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2" name="PlaceHolder 1"/>
          <p:cNvSpPr>
            <a:spLocks noGrp="1"/>
          </p:cNvSpPr>
          <p:nvPr>
            <p:ph type="title"/>
          </p:nvPr>
        </p:nvSpPr>
        <p:spPr>
          <a:xfrm>
            <a:off x="894960" y="665280"/>
            <a:ext cx="8725320" cy="55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ts val="4201"/>
              </a:lnSpc>
              <a:buNone/>
              <a:tabLst>
                <a:tab pos="0" algn="l"/>
              </a:tabLst>
            </a:pPr>
            <a:r>
              <a:rPr lang="ru-RU" sz="4000" b="0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Сайт проекта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4323" name="Текст 7"/>
          <p:cNvSpPr/>
          <p:nvPr/>
        </p:nvSpPr>
        <p:spPr>
          <a:xfrm>
            <a:off x="932400" y="6213600"/>
            <a:ext cx="5714280" cy="84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801"/>
              </a:lnSpc>
              <a:tabLst>
                <a:tab pos="0" algn="l"/>
              </a:tabLst>
            </a:pP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914400">
              <a:lnSpc>
                <a:spcPts val="2801"/>
              </a:lnSpc>
              <a:tabLst>
                <a:tab pos="0" algn="l"/>
              </a:tabLst>
            </a:pP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4324" name="Текст 7"/>
          <p:cNvSpPr/>
          <p:nvPr/>
        </p:nvSpPr>
        <p:spPr>
          <a:xfrm>
            <a:off x="7109640" y="6213600"/>
            <a:ext cx="6245280" cy="84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ts val="2801"/>
              </a:lnSpc>
              <a:tabLst>
                <a:tab pos="0" algn="l"/>
              </a:tabLst>
            </a:pP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914400">
              <a:lnSpc>
                <a:spcPts val="2801"/>
              </a:lnSpc>
              <a:tabLst>
                <a:tab pos="0" algn="l"/>
              </a:tabLst>
            </a:pP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graphicFrame>
        <p:nvGraphicFramePr>
          <p:cNvPr id="4325" name="Диаграмма 12"/>
          <p:cNvGraphicFramePr/>
          <p:nvPr/>
        </p:nvGraphicFramePr>
        <p:xfrm>
          <a:off x="399600" y="2113920"/>
          <a:ext cx="4643280" cy="409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326" name="Рисунок 6"/>
          <p:cNvPicPr/>
          <p:nvPr/>
        </p:nvPicPr>
        <p:blipFill>
          <a:blip r:embed="rId3"/>
          <a:stretch/>
        </p:blipFill>
        <p:spPr>
          <a:xfrm>
            <a:off x="2691360" y="2324160"/>
            <a:ext cx="8373240" cy="4689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PlaceHolder 1"/>
          <p:cNvSpPr>
            <a:spLocks noGrp="1"/>
          </p:cNvSpPr>
          <p:nvPr>
            <p:ph/>
          </p:nvPr>
        </p:nvSpPr>
        <p:spPr>
          <a:xfrm>
            <a:off x="788040" y="2082960"/>
            <a:ext cx="5561280" cy="368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en-US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-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Обучение 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en-US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-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Конкурс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en-US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-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Сообщество 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en-US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-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Поддержка - </a:t>
            </a:r>
            <a:r>
              <a:rPr lang="en-US" sz="40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PR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4328" name="Прямоугольник 6"/>
          <p:cNvSpPr/>
          <p:nvPr/>
        </p:nvSpPr>
        <p:spPr>
          <a:xfrm>
            <a:off x="939960" y="1506960"/>
            <a:ext cx="521316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28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«Азбука интернета» - это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graphicFrame>
        <p:nvGraphicFramePr>
          <p:cNvPr id="4329" name="Объект 7"/>
          <p:cNvGraphicFramePr/>
          <p:nvPr/>
        </p:nvGraphicFramePr>
        <p:xfrm>
          <a:off x="137520" y="581760"/>
          <a:ext cx="6121800" cy="160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0" imgH="0" progId="CorelDraw.Graphic.18">
                  <p:embed/>
                </p:oleObj>
              </mc:Choice>
              <mc:Fallback>
                <p:oleObj r:id="rId3" imgW="0" imgH="0" progId="CorelDraw.Graphic.18">
                  <p:embed/>
                  <p:pic>
                    <p:nvPicPr>
                      <p:cNvPr id="4330" name="Объект 7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137520" y="581760"/>
                        <a:ext cx="6121800" cy="16081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1" name="Прямоугольник 8"/>
          <p:cNvSpPr/>
          <p:nvPr/>
        </p:nvSpPr>
        <p:spPr>
          <a:xfrm>
            <a:off x="350640" y="716400"/>
            <a:ext cx="719244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36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Азбука интернета — это:</a:t>
            </a:r>
            <a:endParaRPr lang="ru-RU" sz="36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4332" name="Рисунок 9"/>
          <p:cNvPicPr/>
          <p:nvPr/>
        </p:nvPicPr>
        <p:blipFill>
          <a:blip r:embed="rId5"/>
          <a:stretch/>
        </p:blipFill>
        <p:spPr>
          <a:xfrm>
            <a:off x="8889840" y="2946240"/>
            <a:ext cx="4634640" cy="4634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3" name="PlaceHolder 1"/>
          <p:cNvSpPr>
            <a:spLocks noGrp="1"/>
          </p:cNvSpPr>
          <p:nvPr>
            <p:ph/>
          </p:nvPr>
        </p:nvSpPr>
        <p:spPr>
          <a:xfrm>
            <a:off x="788040" y="2082960"/>
            <a:ext cx="7186680" cy="3682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1 этап: апрель – октябрь --  прием заявок, регистрация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2 этап: октябрь – ноябрь – рассмотрение работ, подведение итогов 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indent="0" defTabSz="914400">
              <a:lnSpc>
                <a:spcPct val="100000"/>
              </a:lnSpc>
              <a:spcAft>
                <a:spcPts val="2999"/>
              </a:spcAft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3 этап:</a:t>
            </a: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Rostelecom Basis"/>
                <a:ea typeface="Rostelecom Basis"/>
              </a:rPr>
              <a:t>декабрь – торжественное объявление итогов, награждение победителей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4334" name="Прямоугольник 6"/>
          <p:cNvSpPr/>
          <p:nvPr/>
        </p:nvSpPr>
        <p:spPr>
          <a:xfrm>
            <a:off x="939960" y="1506960"/>
            <a:ext cx="521316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28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«Азбука интернета» - это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graphicFrame>
        <p:nvGraphicFramePr>
          <p:cNvPr id="4335" name="Объект 7"/>
          <p:cNvGraphicFramePr/>
          <p:nvPr/>
        </p:nvGraphicFramePr>
        <p:xfrm>
          <a:off x="137520" y="581760"/>
          <a:ext cx="6121800" cy="160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3" imgW="0" imgH="0" progId="CorelDraw.Graphic.18">
                  <p:embed/>
                </p:oleObj>
              </mc:Choice>
              <mc:Fallback>
                <p:oleObj r:id="rId3" imgW="0" imgH="0" progId="CorelDraw.Graphic.18">
                  <p:embed/>
                  <p:pic>
                    <p:nvPicPr>
                      <p:cNvPr id="4336" name="Объект 7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137520" y="581760"/>
                        <a:ext cx="6121800" cy="160812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37" name="Прямоугольник 8"/>
          <p:cNvSpPr/>
          <p:nvPr/>
        </p:nvSpPr>
        <p:spPr>
          <a:xfrm>
            <a:off x="350640" y="716400"/>
            <a:ext cx="2569680" cy="64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36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Конкурс</a:t>
            </a:r>
            <a:endParaRPr lang="ru-RU" sz="36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4338" name="Рисунок 9"/>
          <p:cNvPicPr/>
          <p:nvPr/>
        </p:nvPicPr>
        <p:blipFill>
          <a:blip r:embed="rId5"/>
          <a:stretch/>
        </p:blipFill>
        <p:spPr>
          <a:xfrm>
            <a:off x="8889840" y="2946240"/>
            <a:ext cx="4634640" cy="4634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39" name="Объект 3"/>
          <p:cNvGraphicFramePr/>
          <p:nvPr/>
        </p:nvGraphicFramePr>
        <p:xfrm>
          <a:off x="-11160" y="162720"/>
          <a:ext cx="3801240" cy="99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r:id="rId3" imgW="0" imgH="0" progId="CorelDraw.Graphic.18">
                  <p:embed/>
                </p:oleObj>
              </mc:Choice>
              <mc:Fallback>
                <p:oleObj r:id="rId3" imgW="0" imgH="0" progId="CorelDraw.Graphic.18">
                  <p:embed/>
                  <p:pic>
                    <p:nvPicPr>
                      <p:cNvPr id="4340" name="Объект 3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-11160" y="162720"/>
                        <a:ext cx="3801240" cy="99864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1" name="TextBox 4"/>
          <p:cNvSpPr/>
          <p:nvPr/>
        </p:nvSpPr>
        <p:spPr>
          <a:xfrm>
            <a:off x="248400" y="250200"/>
            <a:ext cx="354168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28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Учебник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pic>
        <p:nvPicPr>
          <p:cNvPr id="4342" name="Рисунок 7"/>
          <p:cNvPicPr/>
          <p:nvPr/>
        </p:nvPicPr>
        <p:blipFill>
          <a:blip r:embed="rId5"/>
          <a:stretch/>
        </p:blipFill>
        <p:spPr>
          <a:xfrm rot="16200000">
            <a:off x="2076480" y="-115560"/>
            <a:ext cx="5178960" cy="7735680"/>
          </a:xfrm>
          <a:prstGeom prst="rect">
            <a:avLst/>
          </a:prstGeom>
          <a:noFill/>
          <a:ln w="0">
            <a:noFill/>
          </a:ln>
          <a:effectLst>
            <a:glow rad="228600">
              <a:srgbClr val="4F9BFB">
                <a:alpha val="40000"/>
              </a:srgb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43" name="Объект 3"/>
          <p:cNvGraphicFramePr/>
          <p:nvPr/>
        </p:nvGraphicFramePr>
        <p:xfrm>
          <a:off x="-11160" y="162720"/>
          <a:ext cx="3801240" cy="99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r:id="rId3" imgW="0" imgH="0" progId="CorelDraw.Graphic.18">
                  <p:embed/>
                </p:oleObj>
              </mc:Choice>
              <mc:Fallback>
                <p:oleObj r:id="rId3" imgW="0" imgH="0" progId="CorelDraw.Graphic.18">
                  <p:embed/>
                  <p:pic>
                    <p:nvPicPr>
                      <p:cNvPr id="4344" name="Объект 3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-11160" y="162720"/>
                        <a:ext cx="3801240" cy="998640"/>
                      </a:xfrm>
                      <a:prstGeom prst="rect">
                        <a:avLst/>
                      </a:prstGeom>
                      <a:noFill/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45" name="TextBox 4"/>
          <p:cNvSpPr/>
          <p:nvPr/>
        </p:nvSpPr>
        <p:spPr>
          <a:xfrm>
            <a:off x="248400" y="250200"/>
            <a:ext cx="3541680" cy="52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0000"/>
              </a:lnSpc>
            </a:pPr>
            <a:r>
              <a:rPr lang="ru-RU" sz="2800" b="1" u="none" strike="noStrike">
                <a:solidFill>
                  <a:schemeClr val="lt1"/>
                </a:solidFill>
                <a:effectLst/>
                <a:uFillTx/>
                <a:latin typeface="Rostelecom Basis Medium"/>
              </a:rPr>
              <a:t>Учебник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  <p:sp>
        <p:nvSpPr>
          <p:cNvPr id="4346" name="Прямоугольник 1"/>
          <p:cNvSpPr/>
          <p:nvPr/>
        </p:nvSpPr>
        <p:spPr>
          <a:xfrm>
            <a:off x="3457440" y="86040"/>
            <a:ext cx="6914520" cy="48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7000"/>
              </a:lnSpc>
            </a:pPr>
            <a:endParaRPr lang="ru-RU" sz="240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sp>
        <p:nvSpPr>
          <p:cNvPr id="4347" name="Скругленный прямоугольник 2"/>
          <p:cNvSpPr/>
          <p:nvPr/>
        </p:nvSpPr>
        <p:spPr>
          <a:xfrm>
            <a:off x="495360" y="962280"/>
            <a:ext cx="7733520" cy="555192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5800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1: Знакомство с мобильным устройством – смартфоном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2: Начало работы на смартфоне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3: Работа с мобильными приложениями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4: Полезные предустановленные приложения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5: Полезные мобильные приложения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6: Полезные мобильные приложения, часть 2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7: Полезные сервисы операторов сотовой связи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  <a:p>
            <a:pPr defTabSz="1036800">
              <a:lnSpc>
                <a:spcPct val="150000"/>
              </a:lnSpc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Rostelecom Basis"/>
              </a:rPr>
              <a:t>Глава 8: Оплата с помощью смартфона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8" name="Прямоугольник 1"/>
          <p:cNvSpPr/>
          <p:nvPr/>
        </p:nvSpPr>
        <p:spPr>
          <a:xfrm>
            <a:off x="3457440" y="86040"/>
            <a:ext cx="6914520" cy="486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07000"/>
              </a:lnSpc>
            </a:pPr>
            <a:endParaRPr lang="ru-RU" sz="2400" b="0" u="none" strike="noStrike">
              <a:solidFill>
                <a:schemeClr val="dk1"/>
              </a:solidFill>
              <a:effectLst/>
              <a:uFillTx/>
              <a:latin typeface="Rostelecom Basis"/>
            </a:endParaRPr>
          </a:p>
        </p:txBody>
      </p:sp>
      <p:sp>
        <p:nvSpPr>
          <p:cNvPr id="4349" name="Прямоугольник 5"/>
          <p:cNvSpPr/>
          <p:nvPr/>
        </p:nvSpPr>
        <p:spPr>
          <a:xfrm>
            <a:off x="456840" y="2064600"/>
            <a:ext cx="8635680" cy="146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1036800">
              <a:lnSpc>
                <a:spcPct val="150000"/>
              </a:lnSpc>
            </a:pPr>
            <a:r>
              <a:rPr lang="ru-RU" sz="6000" b="1" u="none" strike="noStrike">
                <a:solidFill>
                  <a:schemeClr val="lt1"/>
                </a:solidFill>
                <a:effectLst/>
                <a:uFillTx/>
                <a:latin typeface="Rostelecom Basis"/>
              </a:rPr>
              <a:t>Спасибо за внимание!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XO Orie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1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Общие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ложки / разделители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ложки / разделители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Обложки / разделители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Обложки / разделители">
  <a:themeElements>
    <a:clrScheme name="Ростелеком 2025">
      <a:dk1>
        <a:srgbClr val="101828"/>
      </a:dk1>
      <a:lt1>
        <a:srgbClr val="FFFFFF"/>
      </a:lt1>
      <a:dk2>
        <a:srgbClr val="272F3D"/>
      </a:dk2>
      <a:lt2>
        <a:srgbClr val="E3E8EC"/>
      </a:lt2>
      <a:accent1>
        <a:srgbClr val="7700FF"/>
      </a:accent1>
      <a:accent2>
        <a:srgbClr val="FF4F12"/>
      </a:accent2>
      <a:accent3>
        <a:srgbClr val="749FD6"/>
      </a:accent3>
      <a:accent4>
        <a:srgbClr val="E8D2ED"/>
      </a:accent4>
      <a:accent5>
        <a:srgbClr val="BC104B"/>
      </a:accent5>
      <a:accent6>
        <a:srgbClr val="FFBE08"/>
      </a:accent6>
      <a:hlink>
        <a:srgbClr val="7700FF"/>
      </a:hlink>
      <a:folHlink>
        <a:srgbClr val="65B8DF"/>
      </a:folHlink>
    </a:clrScheme>
    <a:fontScheme name="RT">
      <a:majorFont>
        <a:latin typeface="Rostelecom Basis Medium"/>
        <a:ea typeface=""/>
        <a:cs typeface=""/>
      </a:majorFont>
      <a:minorFont>
        <a:latin typeface="Rostelecom Basi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15471</TotalTime>
  <Words>130</Words>
  <Application>Microsoft Office PowerPoint</Application>
  <PresentationFormat>Произвольный</PresentationFormat>
  <Paragraphs>24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8" baseType="lpstr">
      <vt:lpstr>Arial</vt:lpstr>
      <vt:lpstr>Rostelecom Basis</vt:lpstr>
      <vt:lpstr>Rostelecom Basis Medium</vt:lpstr>
      <vt:lpstr>XO Oriel</vt:lpstr>
      <vt:lpstr>1_Общие</vt:lpstr>
      <vt:lpstr>2_Общие</vt:lpstr>
      <vt:lpstr>Обложки / разделители</vt:lpstr>
      <vt:lpstr>Обложки / разделители</vt:lpstr>
      <vt:lpstr>1_Обложки / разделители</vt:lpstr>
      <vt:lpstr>1_Обложки / разделители</vt:lpstr>
      <vt:lpstr>CorelDraw.Graphic.18</vt:lpstr>
      <vt:lpstr>Азбука интернета</vt:lpstr>
      <vt:lpstr>Сайт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 Microsoft Office</dc:creator>
  <dc:description/>
  <cp:lastModifiedBy>Шерстова Екатерина Андреевна</cp:lastModifiedBy>
  <cp:revision>786</cp:revision>
  <dcterms:created xsi:type="dcterms:W3CDTF">2018-08-10T08:27:24Z</dcterms:created>
  <dcterms:modified xsi:type="dcterms:W3CDTF">2026-01-22T02:19:47Z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Произвольный</vt:lpwstr>
  </property>
  <property fmtid="{D5CDD505-2E9C-101B-9397-08002B2CF9AE}" pid="3" name="Slides">
    <vt:i4>7</vt:i4>
  </property>
</Properties>
</file>