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0" r:id="rId4"/>
    <p:sldId id="276" r:id="rId5"/>
    <p:sldId id="297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959" autoAdjust="0"/>
  </p:normalViewPr>
  <p:slideViewPr>
    <p:cSldViewPr snapToGrid="0" showGuides="1">
      <p:cViewPr varScale="1">
        <p:scale>
          <a:sx n="79" d="100"/>
          <a:sy n="79" d="100"/>
        </p:scale>
        <p:origin x="1794" y="84"/>
      </p:cViewPr>
      <p:guideLst>
        <p:guide pos="3840"/>
        <p:guide orient="horz" pos="2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E36E49D-F5CD-4062-BD01-9AB673AAAD41}" type="datetimeFigureOut">
              <a:rPr lang="ru-RU"/>
              <a:t>23.01.2026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17D7422-7D56-48F0-AA2F-02B2FA5477F1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Почему важно откладывать деньги?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Формирование накоплений— это залог спокойствия и уверенности в завтрашнем дне. Неважно, сколько вам лет, регулярные сбережения создают основу для спокойной и обеспеченной старости. Вот несколько важных причин, почему это важно: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Причина №1: Резерв на непредвиденные расходы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Иногда случаются события, которые нельзя предусмотреть заранее. Ремонт квартиры, покупка новой мебели, внезапная болезнь — любая ситуация может потребовать срочной оплаты. Имея финансовые запасы, вы сможете спокойно справиться с подобными обстоятельствами, не прибегая к кредитам и долгам.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История из жизни: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Иван Петрович долгое время жил скромно, но старался отложить хотя бы маленькую сумму каждый месяц. Однажды случилось неприятное происшествие: сломалась печь в деревенском доме. Нужен был ремонт срочно, иначе пришлось бы мерзнуть зимой. Иван Петрович открыл накопительный счёт и снял необходимую сумму без особых хлопот. Через неделю печка снова работала исправно, а у Ивана Петровича осталось чувство удовлетворения от того, что предусмотрительность помогла выйти из сложного положения.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Причина №2: </a:t>
            </a:r>
            <a:r>
              <a:rPr lang="ru-RU" sz="1200">
                <a:latin typeface="SB Sans Display"/>
                <a:cs typeface="SB Sans Display"/>
              </a:rPr>
              <a:t>Резерв на запланированные события и крупные траты 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Накопленные деньги пригодятся для крупных планов: путешествия, подарков детям и внукам, юбилейных торжеств, лечения зубов или приобретение нужных вещей. Лучше позаботиться об этом заранее, чем потом сожалеть о нехватке средств.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Пример из жизни: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Маргарита Семёновна мечтала поехать в путешествие по Золотому кольцу России. Долгое время она отказывала себе в мелких удовольствиях, зато смогла собрать приличную сумму. Её мечта сбылась: поездка оказалась незабываемой, оставила приятные воспоминания и дала ощущение исполненного желания.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Причина №3: Дополнительная пенсия</a:t>
            </a: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Государственная пенсия — хороший источник дохода, но зачастую её недостаточно для полноценного и комфортного существования. Дополнительные сбережения помогут обеспечить достойный уровень жизни и дополнительное спокойствие.</a:t>
            </a: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Очень часто возникает вопрос: «Сколько откладывать?» Кажется, что начать копить непросто, особенно если чувствуешь, что свободных денег мало. Но есть простые правила, которые помогут легко и безболезненно сформировать устойчивую привычку откладывать деньги.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Правило десяти процентов: начинаем с малого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Первое и самое важное правило — начните с малого. Независимо от того, сколько вы зарабатываете, попробуйте откладывать хотя бы 10% от своего месячного дохода. Это не больно ударит по карману, но позволит начать привыкать к процессу накопления.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Например, если ваша пенсия составляет 20 тысяч рублей, начните откладывать всего тысячу рублей в месяц. Уже через год вы накопите 12 тысяч рублей — хорошую сумму для небольших нужд.</a:t>
            </a:r>
            <a:r>
              <a:rPr lang="ru-RU"/>
              <a:t/>
            </a:r>
            <a:br>
              <a:rPr lang="ru-RU"/>
            </a:br>
            <a:r>
              <a:rPr lang="ru-RU"/>
              <a:t/>
            </a:r>
            <a:br>
              <a:rPr lang="ru-RU"/>
            </a:br>
            <a:r>
              <a:rPr lang="ru-RU" sz="1200" b="0" i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Затем постепенно увеличьте долю накоплений до 15-20%, когда почувствуете, что комфортно обходиться без этих денег.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17D7422-7D56-48F0-AA2F-02B2FA5477F1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907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Градиент 0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1098059" y="334588"/>
            <a:ext cx="963019" cy="96301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6F77D28-119E-4197-A847-C1EFF61A5A8A}" type="datetimeFigureOut">
              <a:rPr lang="ru-RU"/>
              <a:t>23.01.2026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F160FAE-8233-41E9-9E3C-7DDAD4570CAD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2.svg"/><Relationship Id="rId10" Type="http://schemas.openxmlformats.org/officeDocument/2006/relationships/image" Target="../media/image4.svg"/><Relationship Id="rId4" Type="http://schemas.openxmlformats.org/officeDocument/2006/relationships/image" Target="../media/image9.png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 bwMode="auto">
          <a:xfrm>
            <a:off x="292897" y="366755"/>
            <a:ext cx="480000" cy="4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1096006" y="287250"/>
            <a:ext cx="5695315" cy="6400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defTabSz="1219200">
              <a:defRPr/>
            </a:pPr>
            <a:r>
              <a:rPr lang="ru-RU" sz="3700" spc="-85">
                <a:latin typeface="SB Sans Display"/>
                <a:cs typeface="SB Sans Display"/>
              </a:rPr>
              <a:t>Серебряный Клуб Сбера</a:t>
            </a:r>
          </a:p>
        </p:txBody>
      </p:sp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0065" y="1414145"/>
            <a:ext cx="3607435" cy="442277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605" y="2689225"/>
            <a:ext cx="5238750" cy="408622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2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895350" y="820250"/>
            <a:ext cx="2208000" cy="2208000"/>
          </a:xfrm>
          <a:prstGeom prst="ellipse">
            <a:avLst/>
          </a:prstGeom>
        </p:spPr>
      </p:pic>
      <p:pic>
        <p:nvPicPr>
          <p:cNvPr id="13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 bwMode="auto">
          <a:xfrm>
            <a:off x="3515851" y="820737"/>
            <a:ext cx="2204952" cy="2204952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 bwMode="auto">
          <a:xfrm>
            <a:off x="959744" y="4937278"/>
            <a:ext cx="665314" cy="665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995746" y="3517126"/>
            <a:ext cx="629313" cy="62931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 bwMode="auto">
          <a:xfrm>
            <a:off x="995745" y="4272952"/>
            <a:ext cx="591440" cy="59144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1809750" y="3624580"/>
            <a:ext cx="6306820" cy="41211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 defTabSz="1219200">
              <a:spcAft>
                <a:spcPts val="2135"/>
              </a:spcAft>
              <a:buClrTx/>
              <a:buSzTx/>
              <a:buFontTx/>
              <a:defRPr/>
            </a:pPr>
            <a:r>
              <a:rPr lang="en-US" altLang="en-US" i="1">
                <a:latin typeface="SB Sans Display"/>
                <a:cs typeface="SB Sans Display"/>
              </a:rPr>
              <a:t>Повышенный кешбэк бонусами «СберСпасибо»</a:t>
            </a:r>
          </a:p>
          <a:p>
            <a:pPr marL="152400" defTabSz="1219200">
              <a:spcAft>
                <a:spcPts val="2135"/>
              </a:spcAft>
              <a:defRPr/>
            </a:pPr>
            <a:endParaRPr lang="en-US" altLang="ru-RU">
              <a:latin typeface="SB Sans Display"/>
              <a:cs typeface="SB Sans Display"/>
            </a:endParaRPr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1809750" y="2910840"/>
            <a:ext cx="619315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spcAft>
                <a:spcPts val="2135"/>
              </a:spcAft>
              <a:defRPr/>
            </a:pPr>
            <a:r>
              <a:rPr lang="en-US" altLang="en-US" i="1">
                <a:latin typeface="SB Sans Display"/>
                <a:cs typeface="SB Sans Display"/>
              </a:rPr>
              <a:t>Скидка</a:t>
            </a:r>
            <a:r>
              <a:rPr lang="en-US" altLang="ru-RU" i="1">
                <a:latin typeface="SB Sans Display"/>
                <a:cs typeface="SB Sans Display"/>
              </a:rPr>
              <a:t> </a:t>
            </a:r>
            <a:r>
              <a:rPr lang="en-US" altLang="en-US" i="1">
                <a:latin typeface="SB Sans Display"/>
                <a:cs typeface="SB Sans Display"/>
              </a:rPr>
              <a:t>на</a:t>
            </a:r>
            <a:r>
              <a:rPr lang="en-US" altLang="ru-RU" i="1">
                <a:latin typeface="SB Sans Display"/>
                <a:cs typeface="SB Sans Display"/>
              </a:rPr>
              <a:t> </a:t>
            </a:r>
            <a:r>
              <a:rPr lang="en-US" altLang="en-US" i="1">
                <a:latin typeface="SB Sans Display"/>
                <a:cs typeface="SB Sans Display"/>
              </a:rPr>
              <a:t>кредит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1810358" y="2300401"/>
            <a:ext cx="570804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spcAft>
                <a:spcPts val="2135"/>
              </a:spcAft>
              <a:defRPr/>
            </a:pPr>
            <a:r>
              <a:rPr lang="en-US" altLang="en-US" i="1">
                <a:latin typeface="SB Sans Display"/>
                <a:cs typeface="SB Sans Display"/>
              </a:rPr>
              <a:t>Вклады</a:t>
            </a:r>
            <a:r>
              <a:rPr lang="en-US" altLang="ru-RU" i="1">
                <a:latin typeface="SB Sans Display"/>
                <a:cs typeface="SB Sans Display"/>
              </a:rPr>
              <a:t> </a:t>
            </a:r>
            <a:r>
              <a:rPr lang="en-US" altLang="en-US" i="1">
                <a:latin typeface="SB Sans Display"/>
                <a:cs typeface="SB Sans Display"/>
              </a:rPr>
              <a:t>с</a:t>
            </a:r>
            <a:r>
              <a:rPr lang="en-US" altLang="ru-RU" i="1">
                <a:latin typeface="SB Sans Display"/>
                <a:cs typeface="SB Sans Display"/>
              </a:rPr>
              <a:t> </a:t>
            </a:r>
            <a:r>
              <a:rPr lang="en-US" altLang="en-US" i="1">
                <a:latin typeface="SB Sans Display"/>
                <a:cs typeface="SB Sans Display"/>
              </a:rPr>
              <a:t>повышенной</a:t>
            </a:r>
            <a:r>
              <a:rPr lang="en-US" altLang="ru-RU" i="1">
                <a:latin typeface="SB Sans Display"/>
                <a:cs typeface="SB Sans Display"/>
              </a:rPr>
              <a:t> </a:t>
            </a:r>
            <a:r>
              <a:rPr lang="en-US" altLang="en-US" i="1">
                <a:latin typeface="SB Sans Display"/>
                <a:cs typeface="SB Sans Display"/>
              </a:rPr>
              <a:t>ставкой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1624938" y="4382024"/>
            <a:ext cx="5708042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spcAft>
                <a:spcPts val="2135"/>
              </a:spcAft>
              <a:defRPr/>
            </a:pPr>
            <a:r>
              <a:rPr lang="ru-RU" i="1">
                <a:latin typeface="SB Sans Display"/>
                <a:cs typeface="SB Sans Display"/>
              </a:rPr>
              <a:t> Бесплатное обслуживанипе СберКарты</a:t>
            </a: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6730" y="1782445"/>
            <a:ext cx="5219065" cy="4248150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11" name="Рисунок 3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 bwMode="auto">
          <a:xfrm>
            <a:off x="292897" y="366755"/>
            <a:ext cx="480000" cy="480000"/>
          </a:xfrm>
          <a:prstGeom prst="rect">
            <a:avLst/>
          </a:prstGeom>
        </p:spPr>
      </p:pic>
      <p:sp>
        <p:nvSpPr>
          <p:cNvPr id="13" name="TextBox 4"/>
          <p:cNvSpPr txBox="1"/>
          <p:nvPr/>
        </p:nvSpPr>
        <p:spPr bwMode="auto">
          <a:xfrm>
            <a:off x="1096006" y="287250"/>
            <a:ext cx="8562975" cy="6400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algn="l" defTabSz="1219200">
              <a:defRPr/>
            </a:pPr>
            <a:r>
              <a:rPr lang="en-US" altLang="en-US" sz="3700">
                <a:latin typeface="SB Sans Display"/>
                <a:cs typeface="SB Sans Display"/>
                <a:sym typeface="+mn-ea"/>
              </a:rPr>
              <a:t>Привилегии</a:t>
            </a:r>
            <a:r>
              <a:rPr lang="en-US" altLang="ru-RU" sz="3700">
                <a:latin typeface="SB Sans Display"/>
                <a:cs typeface="SB Sans Display"/>
                <a:sym typeface="+mn-ea"/>
              </a:rPr>
              <a:t> </a:t>
            </a:r>
            <a:r>
              <a:rPr lang="en-US" altLang="en-US" sz="3700">
                <a:latin typeface="SB Sans Display"/>
                <a:cs typeface="SB Sans Display"/>
                <a:sym typeface="+mn-ea"/>
              </a:rPr>
              <a:t>для</a:t>
            </a:r>
            <a:r>
              <a:rPr lang="en-US" altLang="ru-RU" sz="3700">
                <a:latin typeface="SB Sans Display"/>
                <a:cs typeface="SB Sans Display"/>
                <a:sym typeface="+mn-ea"/>
              </a:rPr>
              <a:t> </a:t>
            </a:r>
            <a:r>
              <a:rPr lang="en-US" altLang="en-US" sz="3700">
                <a:latin typeface="SB Sans Display"/>
                <a:cs typeface="SB Sans Display"/>
                <a:sym typeface="+mn-ea"/>
              </a:rPr>
              <a:t>пенсионеров</a:t>
            </a:r>
            <a:r>
              <a:rPr lang="ru-RU" altLang="en-US" sz="3700">
                <a:latin typeface="SB Sans Display"/>
                <a:cs typeface="SB Sans Display"/>
                <a:sym typeface="+mn-ea"/>
              </a:rPr>
              <a:t> Сбера</a:t>
            </a:r>
            <a:endParaRPr lang="ru-RU" altLang="en-US" sz="3700" spc="-85">
              <a:latin typeface="SB Sans Display"/>
              <a:cs typeface="SB Sans Display"/>
              <a:sym typeface="+mn-ea"/>
            </a:endParaRPr>
          </a:p>
        </p:txBody>
      </p:sp>
      <p:pic>
        <p:nvPicPr>
          <p:cNvPr id="18" name="Рисунок 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995746" y="2170291"/>
            <a:ext cx="629313" cy="629313"/>
          </a:xfrm>
          <a:prstGeom prst="rect">
            <a:avLst/>
          </a:prstGeom>
        </p:spPr>
      </p:pic>
      <p:pic>
        <p:nvPicPr>
          <p:cNvPr id="19" name="Рисунок 1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 bwMode="auto">
          <a:xfrm>
            <a:off x="995745" y="2799752"/>
            <a:ext cx="591440" cy="59144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1809750" y="5095875"/>
            <a:ext cx="615759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spcAft>
                <a:spcPts val="2135"/>
              </a:spcAft>
              <a:defRPr/>
            </a:pPr>
            <a:r>
              <a:rPr lang="ru-RU" altLang="en-US" i="1">
                <a:latin typeface="SB Sans Display"/>
                <a:cs typeface="SB Sans Display"/>
              </a:rPr>
              <a:t>И многое другое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12849" y="4297594"/>
            <a:ext cx="2719849" cy="1226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 algn="ctr" defTabSz="1219200">
              <a:spcAft>
                <a:spcPts val="2135"/>
              </a:spcAft>
              <a:defRPr/>
            </a:pPr>
            <a:r>
              <a:rPr lang="ru-RU" sz="2400" b="1">
                <a:latin typeface="SB Sans Display"/>
                <a:cs typeface="SB Sans Display"/>
              </a:rPr>
              <a:t>Втречались:</a:t>
            </a:r>
          </a:p>
          <a:p>
            <a:pPr marL="152400" algn="ctr" defTabSz="1219200">
              <a:spcAft>
                <a:spcPts val="2135"/>
              </a:spcAft>
              <a:defRPr/>
            </a:pPr>
            <a:r>
              <a:rPr lang="ru-RU" sz="3200">
                <a:latin typeface="SB Sans Display"/>
                <a:cs typeface="SB Sans Display"/>
              </a:rPr>
              <a:t>118 раз</a:t>
            </a: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4874260" y="4209415"/>
            <a:ext cx="3931285" cy="1226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52400" defTabSz="1219200">
              <a:spcAft>
                <a:spcPts val="2135"/>
              </a:spcAft>
              <a:defRPr/>
            </a:pPr>
            <a:r>
              <a:rPr lang="ru-RU" sz="2400" b="1">
                <a:latin typeface="SB Sans Display"/>
                <a:cs typeface="SB Sans Display"/>
              </a:rPr>
              <a:t>Побывало:</a:t>
            </a:r>
            <a:endParaRPr lang="ru-RU" sz="1400" b="1">
              <a:latin typeface="SB Sans Display"/>
              <a:cs typeface="SB Sans Display"/>
            </a:endParaRPr>
          </a:p>
          <a:p>
            <a:pPr marL="152400" defTabSz="1219200">
              <a:spcAft>
                <a:spcPts val="2135"/>
              </a:spcAft>
              <a:defRPr/>
            </a:pPr>
            <a:r>
              <a:rPr lang="ru-RU" sz="3200">
                <a:latin typeface="SB Sans Display"/>
                <a:cs typeface="SB Sans Display"/>
              </a:rPr>
              <a:t>1 667 человек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 r="4298" b="12675"/>
          <a:stretch>
            <a:fillRect/>
          </a:stretch>
        </p:blipFill>
        <p:spPr bwMode="auto">
          <a:xfrm>
            <a:off x="0" y="1221740"/>
            <a:ext cx="2842260" cy="2593340"/>
          </a:xfrm>
          <a:prstGeom prst="rect">
            <a:avLst/>
          </a:prstGeom>
          <a:effectLst/>
        </p:spPr>
      </p:pic>
      <p:pic>
        <p:nvPicPr>
          <p:cNvPr id="6" name="Рисунок 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 bwMode="auto">
          <a:xfrm>
            <a:off x="292897" y="366755"/>
            <a:ext cx="480000" cy="480000"/>
          </a:xfrm>
          <a:prstGeom prst="rect">
            <a:avLst/>
          </a:prstGeom>
        </p:spPr>
      </p:pic>
      <p:sp>
        <p:nvSpPr>
          <p:cNvPr id="8" name="TextBox 4"/>
          <p:cNvSpPr txBox="1"/>
          <p:nvPr/>
        </p:nvSpPr>
        <p:spPr bwMode="auto">
          <a:xfrm>
            <a:off x="1096006" y="287250"/>
            <a:ext cx="5695315" cy="640080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 defTabSz="1219200">
              <a:defRPr/>
            </a:pPr>
            <a:r>
              <a:rPr lang="ru-RU" sz="3700" spc="-85">
                <a:latin typeface="SB Sans Display"/>
                <a:cs typeface="SB Sans Display"/>
              </a:rPr>
              <a:t>Серебряный Клуб Сбера</a:t>
            </a:r>
          </a:p>
        </p:txBody>
      </p:sp>
      <p:pic>
        <p:nvPicPr>
          <p:cNvPr id="11" name="Рисунок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 bwMode="auto">
          <a:xfrm>
            <a:off x="909505" y="5675505"/>
            <a:ext cx="678456" cy="678456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0935" y="1651000"/>
            <a:ext cx="1991995" cy="232981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7" name="Изображение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0535" y="1583690"/>
            <a:ext cx="4105910" cy="4454525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20" name="Прямоугольник 19"/>
          <p:cNvSpPr/>
          <p:nvPr/>
        </p:nvSpPr>
        <p:spPr bwMode="auto">
          <a:xfrm>
            <a:off x="1809750" y="5830570"/>
            <a:ext cx="757428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>
              <a:spcAft>
                <a:spcPts val="2135"/>
              </a:spcAft>
              <a:defRPr/>
            </a:pPr>
            <a:r>
              <a:rPr lang="ru-RU" altLang="en-US" i="1">
                <a:latin typeface="SB Sans Display"/>
                <a:cs typeface="SB Sans Display"/>
              </a:rPr>
              <a:t>Нижняя Набережная, 10, каждый четверг в 10:00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926465" y="497205"/>
            <a:ext cx="10934700" cy="6019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 defTabSz="1219200">
              <a:buClrTx/>
              <a:buSzTx/>
              <a:buFontTx/>
              <a:defRPr/>
            </a:pPr>
            <a:r>
              <a:rPr lang="ru-RU" sz="3700" spc="-85">
                <a:latin typeface="SB Sans Display"/>
                <a:cs typeface="SB Sans Display"/>
              </a:rPr>
              <a:t>Активный Возраст</a:t>
            </a:r>
          </a:p>
          <a:p>
            <a:pPr lvl="1" algn="ctr" defTabSz="1219200">
              <a:spcAft>
                <a:spcPts val="2135"/>
              </a:spcAft>
              <a:defRPr/>
            </a:pPr>
            <a:endParaRPr lang="en-US" altLang="en-US" sz="3750" b="1">
              <a:solidFill>
                <a:schemeClr val="bg2">
                  <a:lumMod val="25000"/>
                </a:schemeClr>
              </a:solidFill>
              <a:latin typeface="SB Sans Display"/>
              <a:cs typeface="SB Sans Display"/>
            </a:endParaRPr>
          </a:p>
          <a:p>
            <a:pPr lvl="1" algn="ctr" defTabSz="1219200">
              <a:spcAft>
                <a:spcPts val="2135"/>
              </a:spcAft>
              <a:defRPr/>
            </a:pPr>
            <a:endParaRPr lang="en-US" altLang="en-US" sz="3750" b="1">
              <a:solidFill>
                <a:schemeClr val="bg2">
                  <a:lumMod val="25000"/>
                </a:schemeClr>
              </a:solidFill>
              <a:latin typeface="SB Sans Display"/>
              <a:cs typeface="SB Sans Display"/>
            </a:endParaRPr>
          </a:p>
          <a:p>
            <a:pPr lvl="1" algn="ctr" defTabSz="1219200">
              <a:spcAft>
                <a:spcPts val="2135"/>
              </a:spcAft>
              <a:defRPr/>
            </a:pPr>
            <a:endParaRPr lang="en-US" altLang="en-US" sz="3750" b="1">
              <a:solidFill>
                <a:schemeClr val="bg2">
                  <a:lumMod val="25000"/>
                </a:schemeClr>
              </a:solidFill>
              <a:latin typeface="SB Sans Display"/>
              <a:cs typeface="SB Sans Display"/>
            </a:endParaRPr>
          </a:p>
          <a:p>
            <a:pPr lvl="1" algn="ctr" defTabSz="1219200">
              <a:spcAft>
                <a:spcPts val="2135"/>
              </a:spcAft>
              <a:defRPr/>
            </a:pPr>
            <a:endParaRPr lang="en-US" altLang="en-US" sz="3750" b="1">
              <a:solidFill>
                <a:schemeClr val="bg2">
                  <a:lumMod val="25000"/>
                </a:schemeClr>
              </a:solidFill>
              <a:latin typeface="SB Sans Display"/>
              <a:cs typeface="SB Sans Display"/>
            </a:endParaRPr>
          </a:p>
          <a:p>
            <a:pPr lvl="1" algn="ctr" defTabSz="1219200">
              <a:spcAft>
                <a:spcPts val="2135"/>
              </a:spcAft>
              <a:defRPr/>
            </a:pPr>
            <a:endParaRPr lang="en-US" altLang="en-US" sz="3750" b="1">
              <a:solidFill>
                <a:schemeClr val="bg2">
                  <a:lumMod val="25000"/>
                </a:schemeClr>
              </a:solidFill>
              <a:latin typeface="SB Sans Display"/>
              <a:cs typeface="SB Sans Display"/>
            </a:endParaRPr>
          </a:p>
          <a:p>
            <a:pPr lvl="1" algn="ctr" defTabSz="1219200">
              <a:spcAft>
                <a:spcPts val="2135"/>
              </a:spcAft>
              <a:defRPr/>
            </a:pPr>
            <a:endParaRPr lang="en-US" altLang="en-US" b="1">
              <a:solidFill>
                <a:schemeClr val="bg2">
                  <a:lumMod val="25000"/>
                </a:schemeClr>
              </a:solidFill>
              <a:latin typeface="SB Sans Display"/>
              <a:cs typeface="SB Sans Display"/>
            </a:endParaRPr>
          </a:p>
          <a:p>
            <a:pPr lvl="1" algn="ctr" defTabSz="1219200">
              <a:spcAft>
                <a:spcPts val="2135"/>
              </a:spcAft>
              <a:defRPr/>
            </a:pP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Информационный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раздел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СберБанка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о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том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,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как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получать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максимум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от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жизни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вне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зависимости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от</a:t>
            </a:r>
            <a:r>
              <a:rPr lang="en-US" altLang="ru-RU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 </a:t>
            </a:r>
            <a:r>
              <a:rPr lang="en-US" altLang="en-US" b="1">
                <a:solidFill>
                  <a:schemeClr val="bg2">
                    <a:lumMod val="25000"/>
                  </a:schemeClr>
                </a:solidFill>
                <a:latin typeface="SB Sans Display"/>
                <a:cs typeface="SB Sans Display"/>
              </a:rPr>
              <a:t>возраста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6179339" y="1676635"/>
            <a:ext cx="4539287" cy="4539287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0045" y="1382395"/>
            <a:ext cx="8931275" cy="4217670"/>
          </a:xfrm>
          <a:prstGeom prst="rect">
            <a:avLst/>
          </a:prstGeom>
          <a:effectLst>
            <a:softEdge rad="317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l="52261" t="48573" r="32365" b="22261"/>
          <a:stretch>
            <a:fillRect/>
          </a:stretch>
        </p:blipFill>
        <p:spPr>
          <a:xfrm>
            <a:off x="7071360" y="1558290"/>
            <a:ext cx="4945380" cy="514858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3" name="Текстовое поле 2"/>
          <p:cNvSpPr txBox="1"/>
          <p:nvPr/>
        </p:nvSpPr>
        <p:spPr>
          <a:xfrm>
            <a:off x="1631315" y="2267585"/>
            <a:ext cx="6096000" cy="660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ru-RU" sz="3700" spc="-85">
                <a:latin typeface="SB Sans Display"/>
                <a:cs typeface="SB Sans Display"/>
                <a:sym typeface="+mn-ea"/>
              </a:rPr>
              <a:t>Спасибо за внимание!</a:t>
            </a:r>
            <a:endParaRPr lang="ru-RU" altLang="en-US" sz="3700" spc="-85">
              <a:latin typeface="SB Sans Display"/>
              <a:cs typeface="SB Sans Display"/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Широкоэкранный</PresentationFormat>
  <Paragraphs>26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SB Sans Display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Литвина Екатерина Александровна</dc:creator>
  <cp:lastModifiedBy>Шерстова Екатерина Андреевна</cp:lastModifiedBy>
  <cp:revision>204</cp:revision>
  <dcterms:created xsi:type="dcterms:W3CDTF">2024-09-09T08:54:00Z</dcterms:created>
  <dcterms:modified xsi:type="dcterms:W3CDTF">2026-01-23T07:41:49Z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39D08E3A8466494989F6542FFA048F1F_13</vt:lpwstr>
  </property>
  <property fmtid="{D5CDD505-2E9C-101B-9397-08002B2CF9AE}" pid="3" name="KSOProductBuildVer">
    <vt:lpwstr>1049-12.2.0.23196</vt:lpwstr>
  </property>
</Properties>
</file>