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23.06.2025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23.06.2025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23.06.2025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23.06.2025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23.06.2025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23.06.2025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23.06.2025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23.06.2025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 noChangeAspect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Click icon to add picture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23.06.2025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23.06.2025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23.06.2025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 lang="ru-RU"/>
              <a:t>23.06.2025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48865588" name="Заголовок 1"/>
          <p:cNvSpPr>
            <a:spLocks noGrp="1"/>
          </p:cNvSpPr>
          <p:nvPr>
            <p:ph type="ctrTitle"/>
          </p:nvPr>
        </p:nvSpPr>
        <p:spPr bwMode="auto">
          <a:xfrm>
            <a:off x="633306" y="476884"/>
            <a:ext cx="11064240" cy="3906519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4000" b="1">
                <a:latin typeface="Arial"/>
                <a:ea typeface="Arial"/>
                <a:cs typeface="Arial"/>
              </a:rPr>
              <a:t>Система долговременного ухода за гражданами пожилого возраста и инвалидами, нуждающимися в уходе</a:t>
            </a:r>
            <a:endParaRPr>
              <a:latin typeface="Arial"/>
              <a:cs typeface="Arial"/>
            </a:endParaRPr>
          </a:p>
        </p:txBody>
      </p:sp>
      <p:sp>
        <p:nvSpPr>
          <p:cNvPr id="551289442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8279271" y="4725034"/>
            <a:ext cx="3776413" cy="1728469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/>
          <a:p>
            <a:pPr lvl="1" algn="r">
              <a:defRPr/>
            </a:pPr>
            <a:r>
              <a:rPr lang="ru-RU" sz="1600" b="1">
                <a:solidFill>
                  <a:schemeClr val="tx1"/>
                </a:solidFill>
              </a:rPr>
              <a:t>Министр здравоохранения Иркутской области </a:t>
            </a:r>
            <a:br>
              <a:rPr lang="ru-RU" sz="1600" b="1">
                <a:solidFill>
                  <a:schemeClr val="tx1"/>
                </a:solidFill>
              </a:rPr>
            </a:br>
            <a:r>
              <a:rPr lang="ru-RU" sz="1600" b="1">
                <a:solidFill>
                  <a:schemeClr val="tx1"/>
                </a:solidFill>
              </a:rPr>
              <a:t>А.А. Модестов</a:t>
            </a:r>
            <a:endParaRPr lang="ru-RU" sz="2000" b="1">
              <a:solidFill>
                <a:schemeClr val="tx1"/>
              </a:solidFill>
            </a:endParaRPr>
          </a:p>
        </p:txBody>
      </p:sp>
      <p:pic>
        <p:nvPicPr>
          <p:cNvPr id="2099824459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0697" y="0"/>
            <a:ext cx="4931391" cy="1307868"/>
          </a:xfrm>
          <a:prstGeom prst="rect">
            <a:avLst/>
          </a:prstGeom>
        </p:spPr>
      </p:pic>
      <p:sp>
        <p:nvSpPr>
          <p:cNvPr id="475497093" name="TextBox 475497092"/>
          <p:cNvSpPr txBox="1"/>
          <p:nvPr/>
        </p:nvSpPr>
        <p:spPr bwMode="auto">
          <a:xfrm>
            <a:off x="5438519" y="5770485"/>
            <a:ext cx="1742143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b="1">
                <a:solidFill>
                  <a:schemeClr val="tx1"/>
                </a:solidFill>
              </a:rPr>
              <a:t>2025 год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69533237" name="Замещающее содержимое 2"/>
          <p:cNvSpPr>
            <a:spLocks noGrp="1"/>
          </p:cNvSpPr>
          <p:nvPr>
            <p:ph sz="half" idx="1"/>
          </p:nvPr>
        </p:nvSpPr>
        <p:spPr bwMode="auto">
          <a:xfrm>
            <a:off x="8055582" y="721310"/>
            <a:ext cx="4093237" cy="5899951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/>
          </a:bodyPr>
          <a:lstStyle/>
          <a:p>
            <a:pPr marL="0" indent="0">
              <a:buNone/>
              <a:defRPr/>
            </a:pPr>
            <a:r>
              <a:rPr lang="ru-RU">
                <a:latin typeface="Arial"/>
                <a:ea typeface="Arial"/>
                <a:cs typeface="Arial"/>
              </a:rPr>
              <a:t>«Люди мудрого возраста являются хранителями важнейших духовных и нравственных ценностей, обеспечивают связь поколений. Наша задача – создать условия для их достойной жизни и активного участия в различных сферах»</a:t>
            </a:r>
            <a:endParaRPr lang="ru-RU">
              <a:latin typeface="Arial"/>
              <a:cs typeface="Arial"/>
            </a:endParaRPr>
          </a:p>
          <a:p>
            <a:pPr marL="0" indent="0" algn="r">
              <a:buNone/>
              <a:defRPr/>
            </a:pPr>
            <a:r>
              <a:rPr lang="ru-RU">
                <a:latin typeface="Arial"/>
                <a:ea typeface="Arial"/>
                <a:cs typeface="Arial"/>
              </a:rPr>
              <a:t>И.И. Кобзев</a:t>
            </a:r>
            <a:endParaRPr lang="ru-RU">
              <a:latin typeface="Arial"/>
              <a:cs typeface="Arial"/>
            </a:endParaRPr>
          </a:p>
        </p:txBody>
      </p:sp>
      <p:pic>
        <p:nvPicPr>
          <p:cNvPr id="300052139" name="Замещающее содержимое 8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/>
        </p:blipFill>
        <p:spPr bwMode="auto">
          <a:xfrm>
            <a:off x="174413" y="721310"/>
            <a:ext cx="7612989" cy="5953232"/>
          </a:xfrm>
          <a:prstGeom prst="rect">
            <a:avLst/>
          </a:prstGeom>
        </p:spPr>
      </p:pic>
      <p:grpSp>
        <p:nvGrpSpPr>
          <p:cNvPr id="478217911" name="Группа 4"/>
          <p:cNvGrpSpPr/>
          <p:nvPr/>
        </p:nvGrpSpPr>
        <p:grpSpPr bwMode="auto">
          <a:xfrm>
            <a:off x="0" y="4749"/>
            <a:ext cx="8878723" cy="665094"/>
            <a:chOff x="0" y="0"/>
            <a:chExt cx="8878723" cy="665094"/>
          </a:xfrm>
        </p:grpSpPr>
        <p:pic>
          <p:nvPicPr>
            <p:cNvPr id="640299967" name="Picture 4" descr="Министерство здравоохранения Иркутской области | Irkutsk"/>
            <p:cNvPicPr>
              <a:picLocks noChangeAspect="1" noChangeArrowheads="1"/>
            </p:cNvPicPr>
            <p:nvPr/>
          </p:nvPicPr>
          <p:blipFill>
            <a:blip r:embed="rId3"/>
            <a:stretch/>
          </p:blipFill>
          <p:spPr bwMode="auto">
            <a:xfrm>
              <a:off x="0" y="8690"/>
              <a:ext cx="656403" cy="656403"/>
            </a:xfrm>
            <a:prstGeom prst="rect">
              <a:avLst/>
            </a:prstGeom>
            <a:noFill/>
          </p:spPr>
        </p:pic>
        <p:sp>
          <p:nvSpPr>
            <p:cNvPr id="999355552" name="Rectangle 1"/>
            <p:cNvSpPr>
              <a:spLocks noChangeArrowheads="1"/>
            </p:cNvSpPr>
            <p:nvPr/>
          </p:nvSpPr>
          <p:spPr bwMode="auto">
            <a:xfrm>
              <a:off x="3161234" y="0"/>
              <a:ext cx="5717488" cy="3356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txBody>
            <a:bodyPr vert="horz" wrap="square" lIns="91440" tIns="76176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400" b="1" i="0" strike="noStrike" cap="none">
                  <a:ln>
                    <a:noFill/>
                  </a:ln>
                  <a:solidFill>
                    <a:schemeClr val="tx2"/>
                  </a:solidFill>
                  <a:latin typeface="Arial"/>
                  <a:ea typeface="Open Sans"/>
                </a:rPr>
                <a:t>МИНИСТЕРСТВО ЗДРАВООХРАНЕНИЯ ИРКУТСКОЙ ОБЛАСТИ</a:t>
              </a:r>
              <a:endParaRPr lang="ru-RU" sz="1400" b="1" i="0" strike="noStrike" cap="none">
                <a:ln>
                  <a:noFill/>
                </a:ln>
                <a:solidFill>
                  <a:schemeClr val="tx2"/>
                </a:solidFill>
                <a:latin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41442262" name="Title 1"/>
          <p:cNvSpPr>
            <a:spLocks noGrp="1"/>
          </p:cNvSpPr>
          <p:nvPr>
            <p:ph type="title"/>
          </p:nvPr>
        </p:nvSpPr>
        <p:spPr bwMode="auto">
          <a:xfrm>
            <a:off x="777240" y="886635"/>
            <a:ext cx="10515600" cy="661353"/>
          </a:xfrm>
        </p:spPr>
        <p:txBody>
          <a:bodyPr/>
          <a:lstStyle/>
          <a:p>
            <a:pPr>
              <a:defRPr/>
            </a:pPr>
            <a:r>
              <a:rPr>
                <a:latin typeface="Times New Roman"/>
                <a:ea typeface="Times New Roman"/>
                <a:cs typeface="Times New Roman"/>
              </a:rPr>
              <a:t>Нормативно</a:t>
            </a:r>
            <a:r>
              <a:rPr lang="ru-RU">
                <a:latin typeface="Times New Roman"/>
                <a:ea typeface="Times New Roman"/>
                <a:cs typeface="Times New Roman"/>
              </a:rPr>
              <a:t>-</a:t>
            </a:r>
            <a:r>
              <a:rPr>
                <a:latin typeface="Times New Roman"/>
                <a:ea typeface="Times New Roman"/>
                <a:cs typeface="Times New Roman"/>
              </a:rPr>
              <a:t>правовое регулирование:</a:t>
            </a:r>
            <a:endParaRPr>
              <a:latin typeface="Times New Roman"/>
              <a:cs typeface="Times New Roman"/>
            </a:endParaRPr>
          </a:p>
        </p:txBody>
      </p:sp>
      <p:grpSp>
        <p:nvGrpSpPr>
          <p:cNvPr id="1770770101" name="Группа 4"/>
          <p:cNvGrpSpPr/>
          <p:nvPr/>
        </p:nvGrpSpPr>
        <p:grpSpPr bwMode="auto">
          <a:xfrm>
            <a:off x="0" y="5107"/>
            <a:ext cx="8879443" cy="664734"/>
            <a:chOff x="0" y="0"/>
            <a:chExt cx="8879443" cy="664734"/>
          </a:xfrm>
        </p:grpSpPr>
        <p:pic>
          <p:nvPicPr>
            <p:cNvPr id="1366600927" name="Picture 4" descr="Министерство здравоохранения Иркутской области | Irkutsk"/>
            <p:cNvPicPr>
              <a:picLocks noChangeAspect="1" noChangeArrowheads="1"/>
            </p:cNvPicPr>
            <p:nvPr/>
          </p:nvPicPr>
          <p:blipFill>
            <a:blip r:embed="rId2"/>
            <a:stretch/>
          </p:blipFill>
          <p:spPr bwMode="auto">
            <a:xfrm>
              <a:off x="0" y="8330"/>
              <a:ext cx="656403" cy="656403"/>
            </a:xfrm>
            <a:prstGeom prst="rect">
              <a:avLst/>
            </a:prstGeom>
            <a:noFill/>
          </p:spPr>
        </p:pic>
        <p:sp>
          <p:nvSpPr>
            <p:cNvPr id="1907822159" name="Rectangle 1"/>
            <p:cNvSpPr>
              <a:spLocks noChangeArrowheads="1"/>
            </p:cNvSpPr>
            <p:nvPr/>
          </p:nvSpPr>
          <p:spPr bwMode="auto">
            <a:xfrm>
              <a:off x="3161234" y="0"/>
              <a:ext cx="5718208" cy="3356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txBody>
            <a:bodyPr vert="horz" wrap="square" lIns="91440" tIns="76176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400" b="1" i="0" strike="noStrike" cap="none">
                  <a:ln>
                    <a:noFill/>
                  </a:ln>
                  <a:solidFill>
                    <a:schemeClr val="tx2"/>
                  </a:solidFill>
                  <a:latin typeface="Arial"/>
                  <a:ea typeface="Open Sans"/>
                </a:rPr>
                <a:t>МИНИСТЕРСТВО ЗДРАВООХРАНЕНИЯ ИРКУТСКОЙ ОБЛАСТИ</a:t>
              </a:r>
              <a:endParaRPr lang="ru-RU" sz="1400" b="1" i="0" strike="noStrike" cap="none">
                <a:ln>
                  <a:noFill/>
                </a:ln>
                <a:solidFill>
                  <a:schemeClr val="tx2"/>
                </a:solidFill>
                <a:latin typeface="Arial"/>
              </a:endParaRPr>
            </a:p>
          </p:txBody>
        </p:sp>
      </p:grpSp>
      <p:sp>
        <p:nvSpPr>
          <p:cNvPr id="1087753068" name="TextBox 1087753067"/>
          <p:cNvSpPr txBox="1"/>
          <p:nvPr/>
        </p:nvSpPr>
        <p:spPr bwMode="auto">
          <a:xfrm>
            <a:off x="777239" y="1617067"/>
            <a:ext cx="10964636" cy="11890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283879" indent="-283879" algn="just">
              <a:buFont typeface="Arial"/>
              <a:buChar char="•"/>
              <a:defRPr/>
            </a:pPr>
            <a:r>
              <a:rPr/>
              <a:t>постановление Правительства Иркутской области от 19 декабря 2024 года № 1074-пп «Об утверждении Плана мероприятий («дорожной карты») по созданию системы долговременного ухода за гражданами пожилого возраста и инвалидами, нуждающимися в уходе, в Иркутской области в 2025 году»;</a:t>
            </a:r>
          </a:p>
        </p:txBody>
      </p:sp>
      <p:sp>
        <p:nvSpPr>
          <p:cNvPr id="1913942918" name="TextBox 1913942917"/>
          <p:cNvSpPr txBox="1"/>
          <p:nvPr/>
        </p:nvSpPr>
        <p:spPr bwMode="auto">
          <a:xfrm>
            <a:off x="805139" y="2834460"/>
            <a:ext cx="10973996" cy="11890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283879" indent="-283879" algn="just">
              <a:buFont typeface="Arial"/>
              <a:buChar char="•"/>
              <a:defRPr/>
            </a:pPr>
            <a:r>
              <a:rPr/>
              <a:t>постановление Правительства Иркутской области от 26 февраля 2025 года № 184-пп «О модели системы долговременного ухода за гражданами пожилого возраста и инвалидами, нуждающимися в уходе, реализуемой в Иркутской области в 2025 году, и признании утратившим силу постановления Правительства Иркутской области от 14 февраля 2024 года N 110-пп»</a:t>
            </a:r>
          </a:p>
        </p:txBody>
      </p:sp>
      <p:sp>
        <p:nvSpPr>
          <p:cNvPr id="2104793759" name="TextBox 2104793758"/>
          <p:cNvSpPr txBox="1"/>
          <p:nvPr/>
        </p:nvSpPr>
        <p:spPr bwMode="auto">
          <a:xfrm>
            <a:off x="805139" y="4115169"/>
            <a:ext cx="11030156" cy="2450951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308009" marR="167639" indent="-283879" algn="just">
              <a:lnSpc>
                <a:spcPct val="107500"/>
              </a:lnSpc>
              <a:spcAft>
                <a:spcPts val="1479"/>
              </a:spcAft>
              <a:buFont typeface="Arial"/>
              <a:buChar char="•"/>
              <a:defRPr/>
            </a:pPr>
            <a:r>
              <a:rPr sz="1800"/>
              <a:t>приказ 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министерства здравоохранения Иркутской области, министерства социального развития, опеки и попечительства Иркутской области</a:t>
            </a:r>
            <a:r>
              <a:rPr sz="1800"/>
              <a:t>, министерства цифрового развития и связи Иркутской области от 31 мая 2024 года № 41-мпр, 53-70-мпр, 65-11-мпр «Об утверждении Порядка межведомственного взаимодействия в системе долговременного ухода за гражданами пожилого возраста и инвалидами, нуждающимися в уходе и признании утратившим силу приказа министерства здравоохранения Иркутской области, министерства социального развития, опеки и попечительства Иркутской области от 16 октября 2023 года № 47-мпр, </a:t>
            </a:r>
            <a:br>
              <a:rPr sz="1800"/>
            </a:br>
            <a:r>
              <a:rPr sz="1800"/>
              <a:t>№ 53-135-мпр»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873154726" name="Группа 4"/>
          <p:cNvGrpSpPr/>
          <p:nvPr/>
        </p:nvGrpSpPr>
        <p:grpSpPr bwMode="auto">
          <a:xfrm>
            <a:off x="0" y="4928"/>
            <a:ext cx="8879083" cy="664914"/>
            <a:chOff x="0" y="0"/>
            <a:chExt cx="8879083" cy="664914"/>
          </a:xfrm>
        </p:grpSpPr>
        <p:pic>
          <p:nvPicPr>
            <p:cNvPr id="675287540" name="Picture 4" descr="Министерство здравоохранения Иркутской области | Irkutsk"/>
            <p:cNvPicPr>
              <a:picLocks noChangeAspect="1" noChangeArrowheads="1"/>
            </p:cNvPicPr>
            <p:nvPr/>
          </p:nvPicPr>
          <p:blipFill>
            <a:blip r:embed="rId2"/>
            <a:stretch/>
          </p:blipFill>
          <p:spPr bwMode="auto">
            <a:xfrm>
              <a:off x="0" y="8510"/>
              <a:ext cx="656403" cy="656403"/>
            </a:xfrm>
            <a:prstGeom prst="rect">
              <a:avLst/>
            </a:prstGeom>
            <a:noFill/>
          </p:spPr>
        </p:pic>
        <p:sp>
          <p:nvSpPr>
            <p:cNvPr id="480796813" name="Rectangle 1"/>
            <p:cNvSpPr>
              <a:spLocks noChangeArrowheads="1"/>
            </p:cNvSpPr>
            <p:nvPr/>
          </p:nvSpPr>
          <p:spPr bwMode="auto">
            <a:xfrm>
              <a:off x="3161234" y="0"/>
              <a:ext cx="5717848" cy="3356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txBody>
            <a:bodyPr vert="horz" wrap="square" lIns="91440" tIns="76176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400" b="1" i="0" strike="noStrike" cap="none">
                  <a:ln>
                    <a:noFill/>
                  </a:ln>
                  <a:solidFill>
                    <a:schemeClr val="tx2"/>
                  </a:solidFill>
                  <a:latin typeface="Arial"/>
                  <a:ea typeface="Open Sans"/>
                </a:rPr>
                <a:t>МИНИСТЕРСТВО ЗДРАВООХРАНЕНИЯ ИРКУТСКОЙ ОБЛАСТИ</a:t>
              </a:r>
              <a:endParaRPr lang="ru-RU" sz="1400" b="1" i="0" strike="noStrike" cap="none">
                <a:ln>
                  <a:noFill/>
                </a:ln>
                <a:solidFill>
                  <a:schemeClr val="tx2"/>
                </a:solidFill>
                <a:latin typeface="Arial"/>
              </a:endParaRPr>
            </a:p>
          </p:txBody>
        </p:sp>
      </p:grpSp>
      <p:sp>
        <p:nvSpPr>
          <p:cNvPr id="1821356804" name="TextBox 1821356803"/>
          <p:cNvSpPr txBox="1"/>
          <p:nvPr/>
        </p:nvSpPr>
        <p:spPr bwMode="auto">
          <a:xfrm>
            <a:off x="47184" y="887766"/>
            <a:ext cx="12096905" cy="64044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/>
              <a:t>МЕЖВЕДОМСТВЕННОЕ ВЗАИМОДЕЙСТВИЕ ПРИ ВЫЯВЛЕНИИ МЕДИЦИНСКОЙ ОРГАНИЗАЦИЕЙ ГРАЖДАН, НУЖДАЮЩИХСЯ В УХОДЕ</a:t>
            </a:r>
          </a:p>
        </p:txBody>
      </p:sp>
      <p:pic>
        <p:nvPicPr>
          <p:cNvPr id="1917226244" name="Рисунок 191722624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99684" y="2395121"/>
            <a:ext cx="1720048" cy="2875995"/>
          </a:xfrm>
          <a:prstGeom prst="rect">
            <a:avLst/>
          </a:prstGeom>
        </p:spPr>
      </p:pic>
      <p:sp>
        <p:nvSpPr>
          <p:cNvPr id="618400907" name="TextBox 618400906"/>
          <p:cNvSpPr txBox="1"/>
          <p:nvPr/>
        </p:nvSpPr>
        <p:spPr bwMode="auto">
          <a:xfrm>
            <a:off x="944199" y="5539295"/>
            <a:ext cx="2007803" cy="2594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1100"/>
              <a:t>Медицинская организация</a:t>
            </a:r>
            <a:endParaRPr/>
          </a:p>
        </p:txBody>
      </p:sp>
      <p:pic>
        <p:nvPicPr>
          <p:cNvPr id="1036423749" name="Рисунок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719548" y="2866528"/>
            <a:ext cx="1913364" cy="1794367"/>
          </a:xfrm>
          <a:prstGeom prst="rect">
            <a:avLst/>
          </a:prstGeom>
          <a:noFill/>
          <a:ln>
            <a:noFill/>
          </a:ln>
        </p:spPr>
      </p:pic>
      <p:sp>
        <p:nvSpPr>
          <p:cNvPr id="1088297950" name="Стрелка вниз 43"/>
          <p:cNvSpPr/>
          <p:nvPr/>
        </p:nvSpPr>
        <p:spPr bwMode="auto">
          <a:xfrm rot="16199969">
            <a:off x="2883504" y="3374222"/>
            <a:ext cx="555460" cy="665014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7030A0"/>
          </a:solidFill>
          <a:ln w="28575">
            <a:solidFill>
              <a:srgbClr val="7030A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74316100" name="TextBox 1574316099"/>
          <p:cNvSpPr txBox="1"/>
          <p:nvPr/>
        </p:nvSpPr>
        <p:spPr bwMode="auto">
          <a:xfrm>
            <a:off x="3607499" y="5539295"/>
            <a:ext cx="2361371" cy="4270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lang="ru-RU" sz="11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Региональный координационный центр</a:t>
            </a:r>
            <a:endParaRPr sz="1100" b="0">
              <a:solidFill>
                <a:schemeClr val="tx1"/>
              </a:solidFill>
            </a:endParaRPr>
          </a:p>
        </p:txBody>
      </p:sp>
      <p:sp>
        <p:nvSpPr>
          <p:cNvPr id="268326675" name="TextBox 268326674"/>
          <p:cNvSpPr txBox="1"/>
          <p:nvPr/>
        </p:nvSpPr>
        <p:spPr bwMode="auto">
          <a:xfrm>
            <a:off x="6391019" y="1860537"/>
            <a:ext cx="5534054" cy="64044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l">
              <a:buNone/>
              <a:defRPr/>
            </a:pPr>
            <a:r>
              <a:rPr lang="ru-RU" b="1">
                <a:solidFill>
                  <a:schemeClr val="tx1"/>
                </a:solidFill>
                <a:cs typeface="Arial"/>
              </a:rPr>
              <a:t>Информация о потенциальных получателях услуг ухода, выявленных в ходе:</a:t>
            </a:r>
            <a:endParaRPr sz="1600" b="1">
              <a:solidFill>
                <a:schemeClr val="tx1"/>
              </a:solidFill>
              <a:cs typeface="Arial"/>
            </a:endParaRPr>
          </a:p>
        </p:txBody>
      </p:sp>
      <p:sp>
        <p:nvSpPr>
          <p:cNvPr id="5791596" name="Rectangle 12"/>
          <p:cNvSpPr>
            <a:spLocks noChangeArrowheads="1"/>
          </p:cNvSpPr>
          <p:nvPr/>
        </p:nvSpPr>
        <p:spPr bwMode="auto">
          <a:xfrm>
            <a:off x="6501990" y="2894730"/>
            <a:ext cx="5105379" cy="579479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just">
              <a:defRPr/>
            </a:pPr>
            <a:r>
              <a:rPr lang="ru-RU" sz="1600" b="1">
                <a:solidFill>
                  <a:schemeClr val="tx1"/>
                </a:solidFill>
                <a:latin typeface="Arial"/>
                <a:cs typeface="Arial"/>
              </a:rPr>
              <a:t>- проведения медицинских осмотров, диспансеризации, диспансерного наблюдения</a:t>
            </a:r>
            <a:endParaRPr sz="1600" b="1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19890267" name="Rectangle 12"/>
          <p:cNvSpPr>
            <a:spLocks noChangeArrowheads="1"/>
          </p:cNvSpPr>
          <p:nvPr/>
        </p:nvSpPr>
        <p:spPr bwMode="auto">
          <a:xfrm>
            <a:off x="6501990" y="3764252"/>
            <a:ext cx="5106459" cy="82332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just">
              <a:defRPr/>
            </a:pPr>
            <a:r>
              <a:rPr lang="ru-RU" sz="1600" b="1">
                <a:solidFill>
                  <a:schemeClr val="tx1"/>
                </a:solidFill>
                <a:latin typeface="Arial"/>
                <a:cs typeface="Arial"/>
              </a:rPr>
              <a:t>- посещения гражданином участкового врача или иного врача, проведения диагностики и лечения</a:t>
            </a:r>
            <a:endParaRPr sz="1600" b="1"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804675644" name="Группа 4"/>
          <p:cNvGrpSpPr/>
          <p:nvPr/>
        </p:nvGrpSpPr>
        <p:grpSpPr bwMode="auto">
          <a:xfrm>
            <a:off x="0" y="5107"/>
            <a:ext cx="8879443" cy="664734"/>
            <a:chOff x="0" y="0"/>
            <a:chExt cx="8879443" cy="664734"/>
          </a:xfrm>
        </p:grpSpPr>
        <p:pic>
          <p:nvPicPr>
            <p:cNvPr id="1892708485" name="Picture 4" descr="Министерство здравоохранения Иркутской области | Irkutsk"/>
            <p:cNvPicPr>
              <a:picLocks noChangeAspect="1" noChangeArrowheads="1"/>
            </p:cNvPicPr>
            <p:nvPr/>
          </p:nvPicPr>
          <p:blipFill>
            <a:blip r:embed="rId2"/>
            <a:stretch/>
          </p:blipFill>
          <p:spPr bwMode="auto">
            <a:xfrm>
              <a:off x="0" y="8330"/>
              <a:ext cx="656403" cy="656403"/>
            </a:xfrm>
            <a:prstGeom prst="rect">
              <a:avLst/>
            </a:prstGeom>
            <a:noFill/>
          </p:spPr>
        </p:pic>
        <p:sp>
          <p:nvSpPr>
            <p:cNvPr id="887671800" name="Rectangle 1"/>
            <p:cNvSpPr>
              <a:spLocks noChangeArrowheads="1"/>
            </p:cNvSpPr>
            <p:nvPr/>
          </p:nvSpPr>
          <p:spPr bwMode="auto">
            <a:xfrm>
              <a:off x="3161234" y="0"/>
              <a:ext cx="5718208" cy="3356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txBody>
            <a:bodyPr vert="horz" wrap="square" lIns="91440" tIns="76176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400" b="1" i="0" strike="noStrike" cap="none">
                  <a:ln>
                    <a:noFill/>
                  </a:ln>
                  <a:solidFill>
                    <a:schemeClr val="tx2"/>
                  </a:solidFill>
                  <a:latin typeface="Arial"/>
                  <a:ea typeface="Open Sans"/>
                </a:rPr>
                <a:t>МИНИСТЕРСТВО ЗДРАВООХРАНЕНИЯ ИРКУТСКОЙ ОБЛАСТИ</a:t>
              </a:r>
              <a:endParaRPr lang="ru-RU" sz="1400" b="1" i="0" strike="noStrike" cap="none">
                <a:ln>
                  <a:noFill/>
                </a:ln>
                <a:solidFill>
                  <a:schemeClr val="tx2"/>
                </a:solidFill>
                <a:latin typeface="Arial"/>
              </a:endParaRPr>
            </a:p>
          </p:txBody>
        </p:sp>
      </p:grpSp>
      <p:pic>
        <p:nvPicPr>
          <p:cNvPr id="2058349548" name="Рисунок 205834954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08868" y="2274902"/>
            <a:ext cx="3215402" cy="3967208"/>
          </a:xfrm>
          <a:prstGeom prst="rect">
            <a:avLst/>
          </a:prstGeom>
        </p:spPr>
      </p:pic>
      <p:sp>
        <p:nvSpPr>
          <p:cNvPr id="1470645382" name="TextBox 1470645381"/>
          <p:cNvSpPr txBox="1"/>
          <p:nvPr/>
        </p:nvSpPr>
        <p:spPr bwMode="auto">
          <a:xfrm>
            <a:off x="47183" y="887765"/>
            <a:ext cx="12105544" cy="64044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/>
              <a:t>МЕЖВЕДОМСТВЕННОЕ ВЗАИМОДЕЙСТВИЕ С МЕДИЦИНСКОЙ ОРГАНИЗАЦИЕЙ ПРИ ПРИЗНАНИИ ГРАЖДАН, НУЖДАЮЩИМИСЯ В УХОДЕ</a:t>
            </a:r>
          </a:p>
        </p:txBody>
      </p:sp>
      <p:sp>
        <p:nvSpPr>
          <p:cNvPr id="2029828320" name="Стрелка вниз 43"/>
          <p:cNvSpPr/>
          <p:nvPr/>
        </p:nvSpPr>
        <p:spPr bwMode="auto">
          <a:xfrm rot="16199969">
            <a:off x="3780518" y="2726891"/>
            <a:ext cx="555460" cy="665014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7030A0"/>
          </a:solidFill>
          <a:ln w="28575">
            <a:solidFill>
              <a:srgbClr val="7030A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291647462" name="Рисунок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511635" y="4856846"/>
            <a:ext cx="1913364" cy="1794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96354696" name="Рисунок 896354695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496343" y="1923797"/>
            <a:ext cx="1846761" cy="2271203"/>
          </a:xfrm>
          <a:prstGeom prst="rect">
            <a:avLst/>
          </a:prstGeom>
        </p:spPr>
      </p:pic>
      <p:sp>
        <p:nvSpPr>
          <p:cNvPr id="1824753961" name="Стрелка вниз 43"/>
          <p:cNvSpPr/>
          <p:nvPr/>
        </p:nvSpPr>
        <p:spPr bwMode="auto">
          <a:xfrm>
            <a:off x="5190587" y="3938415"/>
            <a:ext cx="555460" cy="665014"/>
          </a:xfrm>
          <a:prstGeom prst="downArrow">
            <a:avLst>
              <a:gd name="adj1" fmla="val 50000"/>
              <a:gd name="adj2" fmla="val 48577"/>
            </a:avLst>
          </a:prstGeom>
          <a:solidFill>
            <a:srgbClr val="7030A0"/>
          </a:solidFill>
          <a:ln w="28575">
            <a:solidFill>
              <a:srgbClr val="7030A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61146633" name="TextBox 1361146632"/>
          <p:cNvSpPr txBox="1"/>
          <p:nvPr/>
        </p:nvSpPr>
        <p:spPr bwMode="auto">
          <a:xfrm>
            <a:off x="6945873" y="2080268"/>
            <a:ext cx="4976633" cy="7013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2000" b="1"/>
              <a:t>Медицинская организация обеспечивает:</a:t>
            </a:r>
          </a:p>
        </p:txBody>
      </p:sp>
      <p:sp>
        <p:nvSpPr>
          <p:cNvPr id="1227665129" name="TextBox 1227665128"/>
          <p:cNvSpPr txBox="1"/>
          <p:nvPr/>
        </p:nvSpPr>
        <p:spPr bwMode="auto">
          <a:xfrm>
            <a:off x="7056844" y="2925900"/>
            <a:ext cx="4865663" cy="10061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305908" indent="-305908" algn="just">
              <a:buFont typeface="Arial"/>
              <a:buChar char="–"/>
              <a:defRPr/>
            </a:pPr>
            <a:r>
              <a:rPr lang="ru-RU" sz="20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получение заключения о состоянии здоровья и нуждаемости в постоянном постороннем уходе</a:t>
            </a:r>
            <a:endParaRPr sz="2000" b="0">
              <a:solidFill>
                <a:schemeClr val="tx1"/>
              </a:solidFill>
            </a:endParaRPr>
          </a:p>
        </p:txBody>
      </p:sp>
      <p:sp>
        <p:nvSpPr>
          <p:cNvPr id="1822781417" name="TextBox 1822781416"/>
          <p:cNvSpPr txBox="1"/>
          <p:nvPr/>
        </p:nvSpPr>
        <p:spPr bwMode="auto">
          <a:xfrm>
            <a:off x="7112329" y="5394630"/>
            <a:ext cx="4809457" cy="10061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283879" indent="-283879" algn="just">
              <a:buFont typeface="Arial"/>
              <a:buChar char="–"/>
              <a:defRPr/>
            </a:pPr>
            <a:r>
              <a:rPr sz="2000"/>
              <a:t>подготовку медицинских рекомендаций по организации ухода за гражданином</a:t>
            </a:r>
          </a:p>
        </p:txBody>
      </p:sp>
      <p:sp>
        <p:nvSpPr>
          <p:cNvPr id="2054561001" name="TextBox 2054561000"/>
          <p:cNvSpPr txBox="1"/>
          <p:nvPr/>
        </p:nvSpPr>
        <p:spPr bwMode="auto">
          <a:xfrm rot="10799990" flipV="1">
            <a:off x="7056844" y="4100330"/>
            <a:ext cx="4952736" cy="10061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283879" indent="-283879" algn="just">
              <a:buFont typeface="Arial"/>
              <a:buChar char="–"/>
              <a:defRPr/>
            </a:pPr>
            <a:r>
              <a:rPr lang="ru-RU" sz="2000" b="0">
                <a:solidFill>
                  <a:schemeClr val="tx1"/>
                </a:solidFill>
                <a:latin typeface="Arial"/>
                <a:cs typeface="Arial"/>
              </a:rPr>
              <a:t>получение справки об отсутствии противопоказаний для принятия на социальное обслуживание</a:t>
            </a:r>
            <a:endParaRPr lang="ru-RU" sz="1600" b="1">
              <a:solidFill>
                <a:srgbClr val="000066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663151780" name="Группа 4"/>
          <p:cNvGrpSpPr/>
          <p:nvPr/>
        </p:nvGrpSpPr>
        <p:grpSpPr bwMode="auto">
          <a:xfrm>
            <a:off x="0" y="5287"/>
            <a:ext cx="8879802" cy="664554"/>
            <a:chOff x="0" y="0"/>
            <a:chExt cx="8879802" cy="664554"/>
          </a:xfrm>
        </p:grpSpPr>
        <p:pic>
          <p:nvPicPr>
            <p:cNvPr id="903889452" name="Picture 4" descr="Министерство здравоохранения Иркутской области | Irkutsk"/>
            <p:cNvPicPr>
              <a:picLocks noChangeAspect="1" noChangeArrowheads="1"/>
            </p:cNvPicPr>
            <p:nvPr/>
          </p:nvPicPr>
          <p:blipFill>
            <a:blip r:embed="rId2"/>
            <a:stretch/>
          </p:blipFill>
          <p:spPr bwMode="auto">
            <a:xfrm>
              <a:off x="0" y="8150"/>
              <a:ext cx="656403" cy="656403"/>
            </a:xfrm>
            <a:prstGeom prst="rect">
              <a:avLst/>
            </a:prstGeom>
            <a:noFill/>
          </p:spPr>
        </p:pic>
        <p:sp>
          <p:nvSpPr>
            <p:cNvPr id="1171461534" name="Rectangle 1"/>
            <p:cNvSpPr>
              <a:spLocks noChangeArrowheads="1"/>
            </p:cNvSpPr>
            <p:nvPr/>
          </p:nvSpPr>
          <p:spPr bwMode="auto">
            <a:xfrm>
              <a:off x="3161234" y="0"/>
              <a:ext cx="5718567" cy="3356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txBody>
            <a:bodyPr vert="horz" wrap="square" lIns="91440" tIns="76176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400" b="1" i="0" strike="noStrike" cap="none">
                  <a:ln>
                    <a:noFill/>
                  </a:ln>
                  <a:solidFill>
                    <a:schemeClr val="tx2"/>
                  </a:solidFill>
                  <a:latin typeface="Arial"/>
                  <a:ea typeface="Open Sans"/>
                </a:rPr>
                <a:t>МИНИСТЕРСТВО ЗДРАВООХРАНЕНИЯ ИРКУТСКОЙ ОБЛАСТИ</a:t>
              </a:r>
              <a:endParaRPr lang="ru-RU" sz="1400" b="1" i="0" strike="noStrike" cap="none">
                <a:ln>
                  <a:noFill/>
                </a:ln>
                <a:solidFill>
                  <a:schemeClr val="tx2"/>
                </a:solidFill>
                <a:latin typeface="Arial"/>
              </a:endParaRPr>
            </a:p>
          </p:txBody>
        </p:sp>
      </p:grpSp>
      <p:sp>
        <p:nvSpPr>
          <p:cNvPr id="1979508388" name="TextBox 1979508387"/>
          <p:cNvSpPr txBox="1"/>
          <p:nvPr/>
        </p:nvSpPr>
        <p:spPr bwMode="auto">
          <a:xfrm>
            <a:off x="47183" y="887765"/>
            <a:ext cx="12124623" cy="64044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/>
              <a:t>МЕЖВЕДОМСТВЕННОЕ ВЗАИМОДЕЙСТВИЕ С МЕДИЦИНСКОЙ ОРГАНИЗАЦИЕЙ ПРИ ОКАЗАНИИ </a:t>
            </a:r>
          </a:p>
          <a:p>
            <a:pPr algn="ctr">
              <a:defRPr/>
            </a:pPr>
            <a:r>
              <a:rPr/>
              <a:t>СОЦИАЛЬНЫХ УСЛУГ ПО УХОДУ</a:t>
            </a:r>
          </a:p>
        </p:txBody>
      </p:sp>
      <p:pic>
        <p:nvPicPr>
          <p:cNvPr id="1463060770" name="Рисунок 146306076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83651" y="2173179"/>
            <a:ext cx="2647052" cy="4031941"/>
          </a:xfrm>
          <a:prstGeom prst="rect">
            <a:avLst/>
          </a:prstGeom>
        </p:spPr>
      </p:pic>
      <p:pic>
        <p:nvPicPr>
          <p:cNvPr id="959322965" name="Рисунок 95932296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986650" y="2173179"/>
            <a:ext cx="2848250" cy="4031941"/>
          </a:xfrm>
          <a:prstGeom prst="rect">
            <a:avLst/>
          </a:prstGeom>
        </p:spPr>
      </p:pic>
      <p:sp>
        <p:nvSpPr>
          <p:cNvPr id="598720915" name="Стрелка вниз 43"/>
          <p:cNvSpPr/>
          <p:nvPr/>
        </p:nvSpPr>
        <p:spPr bwMode="auto">
          <a:xfrm rot="16199969">
            <a:off x="3115502" y="3096492"/>
            <a:ext cx="555460" cy="665014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7030A0"/>
          </a:solidFill>
          <a:ln w="28575">
            <a:solidFill>
              <a:srgbClr val="7030A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17002002" name="Стрелка вниз 43"/>
          <p:cNvSpPr/>
          <p:nvPr/>
        </p:nvSpPr>
        <p:spPr bwMode="auto">
          <a:xfrm rot="5399978">
            <a:off x="3115503" y="4622643"/>
            <a:ext cx="555460" cy="665014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7030A0"/>
          </a:solidFill>
          <a:ln w="28575">
            <a:solidFill>
              <a:srgbClr val="7030A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80812914" name="TextBox 1080812913"/>
          <p:cNvSpPr txBox="1"/>
          <p:nvPr/>
        </p:nvSpPr>
        <p:spPr bwMode="auto">
          <a:xfrm>
            <a:off x="7251043" y="2173179"/>
            <a:ext cx="4645881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just">
              <a:spcBef>
                <a:spcPts val="0"/>
              </a:spcBef>
              <a:buFontTx/>
              <a:buNone/>
              <a:defRPr/>
            </a:pPr>
            <a:r>
              <a:rPr lang="ru-RU" b="1">
                <a:solidFill>
                  <a:schemeClr val="tx1"/>
                </a:solidFill>
                <a:cs typeface="Arial"/>
              </a:rPr>
              <a:t>Медицинские организации</a:t>
            </a:r>
            <a:r>
              <a:rPr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1988539773" name="TextBox 1988539772"/>
          <p:cNvSpPr txBox="1"/>
          <p:nvPr/>
        </p:nvSpPr>
        <p:spPr bwMode="auto">
          <a:xfrm>
            <a:off x="7343519" y="2694069"/>
            <a:ext cx="4557005" cy="11890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283879" indent="-283879" algn="just">
              <a:buFont typeface="Arial"/>
              <a:buChar char="–"/>
              <a:defRPr/>
            </a:pPr>
            <a:r>
              <a:rPr lang="ru-RU" b="0">
                <a:solidFill>
                  <a:schemeClr val="tx1"/>
                </a:solidFill>
                <a:latin typeface="Arial"/>
                <a:cs typeface="Arial"/>
              </a:rPr>
              <a:t>оперативное взаимодействие с помощником по уходу по вопросам поддержания здоровья гражданина (связь по телефону)</a:t>
            </a:r>
            <a:r>
              <a:rPr b="0">
                <a:solidFill>
                  <a:schemeClr val="tx1"/>
                </a:solidFill>
              </a:rPr>
              <a:t>;</a:t>
            </a:r>
          </a:p>
        </p:txBody>
      </p:sp>
      <p:sp>
        <p:nvSpPr>
          <p:cNvPr id="1116255773" name="TextBox 1116255772"/>
          <p:cNvSpPr txBox="1"/>
          <p:nvPr/>
        </p:nvSpPr>
        <p:spPr bwMode="auto">
          <a:xfrm>
            <a:off x="7343519" y="4037340"/>
            <a:ext cx="4557005" cy="91476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283879" indent="-283879" algn="just">
              <a:buFont typeface="Arial"/>
              <a:buChar char="–"/>
              <a:defRPr/>
            </a:pPr>
            <a:r>
              <a:rPr lang="ru-RU" b="0">
                <a:solidFill>
                  <a:schemeClr val="tx1"/>
                </a:solidFill>
                <a:latin typeface="Arial"/>
                <a:cs typeface="Arial"/>
              </a:rPr>
              <a:t>своевременная корректировка медицинских рекомендаций по уходу (при необходимости)</a:t>
            </a:r>
            <a:r>
              <a:rPr b="0">
                <a:solidFill>
                  <a:schemeClr val="tx1"/>
                </a:solidFill>
              </a:rPr>
              <a:t>;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478813820" name="TextBox 478813819"/>
          <p:cNvSpPr txBox="1"/>
          <p:nvPr/>
        </p:nvSpPr>
        <p:spPr bwMode="auto">
          <a:xfrm>
            <a:off x="7343519" y="5123377"/>
            <a:ext cx="4555205" cy="91476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283879" indent="-283879" algn="just">
              <a:buFont typeface="Arial"/>
              <a:buChar char="–"/>
              <a:defRPr/>
            </a:pPr>
            <a:r>
              <a:rPr lang="ru-RU" b="0">
                <a:solidFill>
                  <a:schemeClr val="tx1"/>
                </a:solidFill>
                <a:latin typeface="Arial"/>
                <a:cs typeface="Arial"/>
              </a:rPr>
              <a:t>профилактические мероприятия, в том числе диспансеризацию и диспансерное наблюдение</a:t>
            </a:r>
            <a:r>
              <a:rPr lang="ru-RU" b="1">
                <a:solidFill>
                  <a:schemeClr val="tx1"/>
                </a:solidFill>
                <a:latin typeface="Arial"/>
                <a:cs typeface="Arial"/>
              </a:rPr>
              <a:t>; 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851090782" name="TextBox 851090781"/>
          <p:cNvSpPr txBox="1"/>
          <p:nvPr/>
        </p:nvSpPr>
        <p:spPr bwMode="auto">
          <a:xfrm>
            <a:off x="7343519" y="6205121"/>
            <a:ext cx="4556285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283878" indent="-283878" algn="l">
              <a:buFont typeface="Arial"/>
              <a:buChar char="–"/>
              <a:defRPr/>
            </a:pPr>
            <a:r>
              <a:rPr lang="ru-RU" b="0">
                <a:solidFill>
                  <a:schemeClr val="tx1"/>
                </a:solidFill>
                <a:latin typeface="Arial"/>
                <a:cs typeface="Arial"/>
              </a:rPr>
              <a:t>осмотр на дому</a:t>
            </a:r>
            <a:r>
              <a:rPr b="0">
                <a:solidFill>
                  <a:schemeClr val="tx1"/>
                </a:solidFill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727696965" name="Группа 4"/>
          <p:cNvGrpSpPr/>
          <p:nvPr/>
        </p:nvGrpSpPr>
        <p:grpSpPr bwMode="auto">
          <a:xfrm>
            <a:off x="0" y="5467"/>
            <a:ext cx="8880162" cy="664374"/>
            <a:chOff x="0" y="0"/>
            <a:chExt cx="8880162" cy="664374"/>
          </a:xfrm>
        </p:grpSpPr>
        <p:pic>
          <p:nvPicPr>
            <p:cNvPr id="73533422" name="Picture 4" descr="Министерство здравоохранения Иркутской области | Irkutsk"/>
            <p:cNvPicPr>
              <a:picLocks noChangeAspect="1" noChangeArrowheads="1"/>
            </p:cNvPicPr>
            <p:nvPr/>
          </p:nvPicPr>
          <p:blipFill>
            <a:blip r:embed="rId2"/>
            <a:stretch/>
          </p:blipFill>
          <p:spPr bwMode="auto">
            <a:xfrm>
              <a:off x="0" y="7970"/>
              <a:ext cx="656403" cy="656403"/>
            </a:xfrm>
            <a:prstGeom prst="rect">
              <a:avLst/>
            </a:prstGeom>
            <a:noFill/>
          </p:spPr>
        </p:pic>
        <p:sp>
          <p:nvSpPr>
            <p:cNvPr id="235248904" name="Rectangle 1"/>
            <p:cNvSpPr>
              <a:spLocks noChangeArrowheads="1"/>
            </p:cNvSpPr>
            <p:nvPr/>
          </p:nvSpPr>
          <p:spPr bwMode="auto">
            <a:xfrm>
              <a:off x="3161234" y="0"/>
              <a:ext cx="5718927" cy="3356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txBody>
            <a:bodyPr vert="horz" wrap="square" lIns="91440" tIns="76176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400" b="1" i="0" strike="noStrike" cap="none">
                  <a:ln>
                    <a:noFill/>
                  </a:ln>
                  <a:solidFill>
                    <a:schemeClr val="tx2"/>
                  </a:solidFill>
                  <a:latin typeface="Arial"/>
                  <a:ea typeface="Open Sans"/>
                </a:rPr>
                <a:t>МИНИСТЕРСТВО ЗДРАВООХРАНЕНИЯ ИРКУТСКОЙ ОБЛАСТИ</a:t>
              </a:r>
              <a:endParaRPr lang="ru-RU" sz="1400" b="1" i="0" strike="noStrike" cap="none">
                <a:ln>
                  <a:noFill/>
                </a:ln>
                <a:solidFill>
                  <a:schemeClr val="tx2"/>
                </a:solidFill>
                <a:latin typeface="Arial"/>
              </a:endParaRPr>
            </a:p>
          </p:txBody>
        </p:sp>
      </p:grpSp>
      <p:sp>
        <p:nvSpPr>
          <p:cNvPr id="735822226" name="TextBox 735822225"/>
          <p:cNvSpPr txBox="1"/>
          <p:nvPr/>
        </p:nvSpPr>
        <p:spPr bwMode="auto">
          <a:xfrm>
            <a:off x="47183" y="887765"/>
            <a:ext cx="12134342" cy="64044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/>
              <a:t>СОПРОВОЖДЕНИЕ МЕДИЦИНСКОЙ ОРГАНИЗАЦИЕЙ ПРИ ОКАЗАНИИ </a:t>
            </a:r>
          </a:p>
          <a:p>
            <a:pPr algn="ctr">
              <a:defRPr/>
            </a:pPr>
            <a:r>
              <a:rPr/>
              <a:t>ГРАЖДАНАМ СОЦИАЛЬНЫХ УСЛУГ ПО УХОДУ</a:t>
            </a:r>
          </a:p>
        </p:txBody>
      </p:sp>
      <p:graphicFrame>
        <p:nvGraphicFramePr>
          <p:cNvPr id="1215395856" name="Таблица 1215395855"/>
          <p:cNvGraphicFramePr>
            <a:graphicFrameLocks/>
          </p:cNvGraphicFramePr>
          <p:nvPr/>
        </p:nvGraphicFramePr>
        <p:xfrm>
          <a:off x="999684" y="2943687"/>
          <a:ext cx="10319199" cy="19329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00000"/>
                <a:gridCol w="4006499"/>
              </a:tblGrid>
              <a:tr h="1044918"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sz="1800" b="0" i="0" u="none" strike="noStrike" cap="none" spc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Активные посещения участковым терапевтом </a:t>
                      </a:r>
                      <a:r>
                        <a:rPr lang="en-US" sz="1800" b="0" i="0" u="none" strike="noStrike" cap="none" spc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пожилых граждан и инвалидов, получающих</a:t>
                      </a:r>
                      <a:r>
                        <a:rPr lang="ru-RU" sz="1800" b="0" i="0" u="none" strike="noStrike" cap="none" spc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i="0" u="none" strike="noStrike" cap="none" spc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долговременный уход </a:t>
                      </a:r>
                      <a:endParaRPr sz="1800" b="0"/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b="0" i="0" u="none" strike="noStrike" cap="none" spc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 менее 2-х раз в год </a:t>
                      </a:r>
                      <a:endParaRPr/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</a:tr>
              <a:tr h="426555"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sz="1800" b="0" i="0" u="none" strike="noStrike" cap="none" spc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Консультации специалистами поликлиники </a:t>
                      </a:r>
                      <a:endParaRPr sz="1800"/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b="0" i="0" u="none" strike="noStrike" cap="none" spc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 потребности</a:t>
                      </a:r>
                      <a:endParaRPr/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</a:tr>
              <a:tr h="735737"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sz="1800" b="0" i="0" u="none" strike="noStrike" cap="none" spc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Проведение лабораторных исследований и инструментальных обследований</a:t>
                      </a:r>
                      <a:endParaRPr sz="1800"/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b="0" i="0" u="none" strike="noStrike" cap="none" spc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рамках профмероприятий и диспансеризации+по потребности</a:t>
                      </a:r>
                      <a:endParaRPr/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875531698" name="Группа 4"/>
          <p:cNvGrpSpPr/>
          <p:nvPr/>
        </p:nvGrpSpPr>
        <p:grpSpPr bwMode="auto">
          <a:xfrm>
            <a:off x="0" y="5647"/>
            <a:ext cx="8880522" cy="664194"/>
            <a:chOff x="0" y="0"/>
            <a:chExt cx="8880522" cy="664194"/>
          </a:xfrm>
        </p:grpSpPr>
        <p:pic>
          <p:nvPicPr>
            <p:cNvPr id="770355977" name="Picture 4" descr="Министерство здравоохранения Иркутской области | Irkutsk"/>
            <p:cNvPicPr>
              <a:picLocks noChangeAspect="1" noChangeArrowheads="1"/>
            </p:cNvPicPr>
            <p:nvPr/>
          </p:nvPicPr>
          <p:blipFill>
            <a:blip r:embed="rId2"/>
            <a:stretch/>
          </p:blipFill>
          <p:spPr bwMode="auto">
            <a:xfrm>
              <a:off x="0" y="7790"/>
              <a:ext cx="656403" cy="656403"/>
            </a:xfrm>
            <a:prstGeom prst="rect">
              <a:avLst/>
            </a:prstGeom>
            <a:noFill/>
          </p:spPr>
        </p:pic>
        <p:sp>
          <p:nvSpPr>
            <p:cNvPr id="359557071" name="Rectangle 1"/>
            <p:cNvSpPr>
              <a:spLocks noChangeArrowheads="1"/>
            </p:cNvSpPr>
            <p:nvPr/>
          </p:nvSpPr>
          <p:spPr bwMode="auto">
            <a:xfrm>
              <a:off x="3161234" y="0"/>
              <a:ext cx="5719287" cy="3356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txBody>
            <a:bodyPr vert="horz" wrap="square" lIns="91440" tIns="76176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400" b="1" i="0" strike="noStrike" cap="none">
                  <a:ln>
                    <a:noFill/>
                  </a:ln>
                  <a:solidFill>
                    <a:schemeClr val="tx2"/>
                  </a:solidFill>
                  <a:latin typeface="Arial"/>
                  <a:ea typeface="Open Sans"/>
                </a:rPr>
                <a:t>МИНИСТЕРСТВО ЗДРАВООХРАНЕНИЯ ИРКУТСКОЙ ОБЛАСТИ</a:t>
              </a:r>
              <a:endParaRPr lang="ru-RU" sz="1400" b="1" i="0" strike="noStrike" cap="none">
                <a:ln>
                  <a:noFill/>
                </a:ln>
                <a:solidFill>
                  <a:schemeClr val="tx2"/>
                </a:solidFill>
                <a:latin typeface="Arial"/>
              </a:endParaRPr>
            </a:p>
          </p:txBody>
        </p:sp>
      </p:grpSp>
      <p:sp>
        <p:nvSpPr>
          <p:cNvPr id="861190999" name="TextBox 861190998"/>
          <p:cNvSpPr txBox="1"/>
          <p:nvPr/>
        </p:nvSpPr>
        <p:spPr bwMode="auto">
          <a:xfrm>
            <a:off x="47183" y="887765"/>
            <a:ext cx="12140461" cy="64044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/>
              <a:t>СОПРОВОЖДЕНИЕ МЕДИЦИНСКОЙ ОРГАНИЗАЦИЕЙ ПРИ ОКАЗАНИИ </a:t>
            </a:r>
          </a:p>
          <a:p>
            <a:pPr algn="ctr">
              <a:defRPr/>
            </a:pPr>
            <a:r>
              <a:rPr/>
              <a:t>ГРАЖДАНАМ СОЦИАЛЬНЫХ УСЛУГ ПО УХОДУ УЧАСТНИКАМ СВО</a:t>
            </a:r>
          </a:p>
        </p:txBody>
      </p:sp>
      <p:graphicFrame>
        <p:nvGraphicFramePr>
          <p:cNvPr id="1874197852" name="Таблица 1874197851"/>
          <p:cNvGraphicFramePr>
            <a:graphicFrameLocks/>
          </p:cNvGraphicFramePr>
          <p:nvPr/>
        </p:nvGraphicFramePr>
        <p:xfrm>
          <a:off x="565048" y="1624120"/>
          <a:ext cx="11217305" cy="53180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10000"/>
                <a:gridCol w="1800000"/>
                <a:gridCol w="4994605"/>
              </a:tblGrid>
              <a:tr h="661777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/>
                        <a:t>МЕДИЦИНСКАЯ ОРГАНИЗАЦИЯ</a:t>
                      </a: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/>
                        <a:t>КОЛИЧЕСТВО</a:t>
                      </a: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/>
                        <a:t>ОСУЩЕСТВЛЕНЫ МЕРОПРИЯТИЯ </a:t>
                      </a:r>
                      <a:br>
                        <a:rPr sz="1600"/>
                      </a:br>
                      <a:r>
                        <a:rPr sz="1600"/>
                        <a:t>В 2025 ГОДУ</a:t>
                      </a: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</a:tr>
              <a:tr h="661777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/>
                        <a:t>ОГБУЗ «ОЛЬХОНСКАЯ РАЙОННАЯ БОЛЬНИЦА»</a:t>
                      </a: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/>
                        <a:t>1</a:t>
                      </a: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/>
                        <a:t>АКТИВНОЕ ПОСЕЩЕНИЕ, ПРОФИЛАКТИЧЕСКОЙ ОСМОТР</a:t>
                      </a: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</a:tr>
              <a:tr h="661777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/>
                        <a:t>ОГБУЗ «ШЕЛЕХОВСКАЯ РАЙОННАЯ БОЛЬНИЦА»</a:t>
                      </a: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/>
                        <a:t>2</a:t>
                      </a: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АКТИВНОЕ ПОСЕЩЕНИЕ, ПРОФИЛАКТИЧЕСКОЙ ОСМОТР</a:t>
                      </a:r>
                      <a:endParaRPr sz="1600"/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</a:tr>
              <a:tr h="661777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/>
                        <a:t>ОГАУЗ «АНГАРСКАЯ ГОРОДСКАЯ БОЛЬНИЦА»</a:t>
                      </a: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/>
                        <a:t>1</a:t>
                      </a: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АКТИВНОЕ ПОСЕЩЕНИЕ, ПРОФИЛАКТИЧЕСКОЙ ОСМОТР, САНАТОРНО-КУРОРТНОЕ ЛЕЧЕНИЕ</a:t>
                      </a:r>
                      <a:endParaRPr sz="1600"/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</a:tr>
              <a:tr h="661777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/>
                        <a:t>ОГБУЗ «ЧЕРЕМХОВСКАЯ ГОРОДСКАЯ БОЛЬНИЦА №1»</a:t>
                      </a: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/>
                        <a:t>1</a:t>
                      </a: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АКТИВНОЕ ПОСЕЩЕНИЕ</a:t>
                      </a:r>
                      <a:endParaRPr sz="1600"/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</a:tr>
              <a:tr h="661777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/>
                        <a:t>ОГАУЗ «МЕДСАНЧАСТЬ ИАПО»</a:t>
                      </a: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/>
                        <a:t>1</a:t>
                      </a: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АКТИВНОЕ ПОСЕЩЕНИЕ</a:t>
                      </a:r>
                      <a:endParaRPr sz="1600"/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</a:tr>
              <a:tr h="661777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/>
                        <a:t>ОГБУЗ «ЗАЛАРИНСКАЯ РАЙОННАЯ БОЛЬНИЦА»</a:t>
                      </a: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/>
                        <a:t>1</a:t>
                      </a: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АКТИВНОЕ ПОСЕЩЕНИЕ</a:t>
                      </a:r>
                      <a:r>
                        <a:rPr sz="1600"/>
                        <a:t>, ДИСПАНСЕРИЗАЦИЯ, ДИСПАНСЕРНОЕ НАБЛЮДЕНИЕ, ДИСПАНСЕРИЗАЦИЯ РЕПРОДУКТИВНОГО ЗДОРОВЬЯ</a:t>
                      </a: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568333273" name="Таблица 568333272"/>
          <p:cNvGraphicFramePr>
            <a:graphicFrameLocks/>
          </p:cNvGraphicFramePr>
          <p:nvPr/>
        </p:nvGraphicFramePr>
        <p:xfrm>
          <a:off x="999683" y="1907958"/>
          <a:ext cx="9293232" cy="22072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90000"/>
                <a:gridCol w="4816498"/>
              </a:tblGrid>
              <a:tr h="365760"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sz="18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МЕРОПРИЯТИЕ</a:t>
                      </a: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ПЕРИОДИЧНОСТЬ</a:t>
                      </a:r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ru-RU" sz="18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Предоставление Министерству социального развития, опеки и попечительства ИО анкет для самотестирования и тестирования родственниками граждан на СДУ с целью выявления лиц с когнитивными нарушениями</a:t>
                      </a:r>
                      <a:endParaRPr sz="1800"/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постоянно </a:t>
                      </a:r>
                      <a:endParaRPr/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Обучающие семинары, лекции для населения г.Иркутска, в т.ч. городских отделениях Совета Ветеранов по профилактике нарушений памяти и особенностях ухода за лицами с деменцией</a:t>
                      </a:r>
                      <a:endParaRPr/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1 раз в 6 недель</a:t>
                      </a:r>
                      <a:endParaRPr/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buNone/>
                        <a:defRPr/>
                      </a:pPr>
                      <a:r>
                        <a:rPr lang="en-US" sz="18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Проведение вебинаров для фельдшеров</a:t>
                      </a:r>
                      <a:endParaRPr sz="1800"/>
                    </a:p>
                    <a:p>
                      <a:pPr>
                        <a:buNone/>
                        <a:defRPr/>
                      </a:pPr>
                      <a:r>
                        <a:rPr lang="en-US" sz="18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ФАП по вопросам оказания</a:t>
                      </a:r>
                      <a:endParaRPr sz="1800"/>
                    </a:p>
                    <a:p>
                      <a:pPr>
                        <a:buNone/>
                        <a:defRPr/>
                      </a:pPr>
                      <a:r>
                        <a:rPr lang="en-US" sz="18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гериатрической помощи гражданам</a:t>
                      </a:r>
                      <a:r>
                        <a:rPr lang="ru-RU" sz="18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 пожилого возраста</a:t>
                      </a:r>
                      <a:endParaRPr sz="1800" b="0"/>
                    </a:p>
                    <a:p>
                      <a:pPr>
                        <a:defRPr/>
                      </a:pPr>
                      <a:endParaRPr/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800" b="0" i="0" u="none" strike="noStrike" cap="none" spc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rPr>
                        <a:t>20 вебинаров в год</a:t>
                      </a:r>
                      <a:endParaRPr/>
                    </a:p>
                  </a:txBody>
                  <a:tcPr>
                    <a:lnL w="12699" algn="ctr">
                      <a:solidFill>
                        <a:srgbClr val="000000"/>
                      </a:solidFill>
                    </a:lnL>
                    <a:lnR w="12699" algn="ctr">
                      <a:solidFill>
                        <a:srgbClr val="000000"/>
                      </a:solidFill>
                    </a:lnR>
                    <a:lnT w="12699" algn="ctr">
                      <a:solidFill>
                        <a:srgbClr val="000000"/>
                      </a:solidFill>
                    </a:lnT>
                    <a:lnB w="12699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298171013" name="Группа 4"/>
          <p:cNvGrpSpPr/>
          <p:nvPr/>
        </p:nvGrpSpPr>
        <p:grpSpPr bwMode="auto">
          <a:xfrm>
            <a:off x="0" y="5647"/>
            <a:ext cx="8880522" cy="664194"/>
            <a:chOff x="0" y="0"/>
            <a:chExt cx="8880522" cy="664194"/>
          </a:xfrm>
        </p:grpSpPr>
        <p:pic>
          <p:nvPicPr>
            <p:cNvPr id="2063535316" name="Picture 4" descr="Министерство здравоохранения Иркутской области | Irkutsk"/>
            <p:cNvPicPr>
              <a:picLocks noChangeAspect="1" noChangeArrowheads="1"/>
            </p:cNvPicPr>
            <p:nvPr/>
          </p:nvPicPr>
          <p:blipFill>
            <a:blip r:embed="rId2"/>
            <a:stretch/>
          </p:blipFill>
          <p:spPr bwMode="auto">
            <a:xfrm>
              <a:off x="0" y="7790"/>
              <a:ext cx="656403" cy="656403"/>
            </a:xfrm>
            <a:prstGeom prst="rect">
              <a:avLst/>
            </a:prstGeom>
            <a:noFill/>
          </p:spPr>
        </p:pic>
        <p:sp>
          <p:nvSpPr>
            <p:cNvPr id="1793161923" name="Rectangle 1"/>
            <p:cNvSpPr>
              <a:spLocks noChangeArrowheads="1"/>
            </p:cNvSpPr>
            <p:nvPr/>
          </p:nvSpPr>
          <p:spPr bwMode="auto">
            <a:xfrm>
              <a:off x="3161234" y="0"/>
              <a:ext cx="5719287" cy="3356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txBody>
            <a:bodyPr vert="horz" wrap="square" lIns="91440" tIns="76176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ru-RU" sz="1400" b="1" i="0" strike="noStrike" cap="none">
                  <a:ln>
                    <a:noFill/>
                  </a:ln>
                  <a:solidFill>
                    <a:schemeClr val="tx2"/>
                  </a:solidFill>
                  <a:latin typeface="Arial"/>
                  <a:ea typeface="Open Sans"/>
                </a:rPr>
                <a:t>МИНИСТЕРСТВО ЗДРАВООХРАНЕНИЯ ИРКУТСКОЙ ОБЛАСТИ</a:t>
              </a:r>
              <a:endParaRPr lang="ru-RU" sz="1400" b="1" i="0" strike="noStrike" cap="none">
                <a:ln>
                  <a:noFill/>
                </a:ln>
                <a:solidFill>
                  <a:schemeClr val="tx2"/>
                </a:solidFill>
                <a:latin typeface="Arial"/>
              </a:endParaRPr>
            </a:p>
          </p:txBody>
        </p:sp>
      </p:grpSp>
      <p:sp>
        <p:nvSpPr>
          <p:cNvPr id="1419481689" name="TextBox 1419481688"/>
          <p:cNvSpPr txBox="1"/>
          <p:nvPr/>
        </p:nvSpPr>
        <p:spPr bwMode="auto">
          <a:xfrm>
            <a:off x="47183" y="887765"/>
            <a:ext cx="12150901" cy="64044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/>
              <a:t>МЕТОДОЛОГИЧЕСКОЕ СОПРОВОЖДЕНИЕ ПРИ ОКАЗАНИИ </a:t>
            </a:r>
          </a:p>
          <a:p>
            <a:pPr algn="ctr">
              <a:defRPr/>
            </a:pPr>
            <a:r>
              <a:rPr/>
              <a:t>ГРАЖДАНАМ СОЦИАЛЬНЫХ УСЛУГ ПО УХОДУ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55424323" name="TextBox 1855424322"/>
          <p:cNvSpPr txBox="1"/>
          <p:nvPr/>
        </p:nvSpPr>
        <p:spPr bwMode="auto">
          <a:xfrm>
            <a:off x="4421286" y="2635558"/>
            <a:ext cx="3903555" cy="3965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ctr">
              <a:defRPr/>
            </a:pPr>
            <a:r>
              <a:rPr sz="2000"/>
              <a:t>БЛАГОДАРЮ ЗА ВНИМАНИЕ!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theme/theme1.xml><?xml version="1.0" encoding="utf-8"?>
<a:theme xmlns:a="http://schemas.openxmlformats.org/drawingml/2006/main" name="Office Theme">
  <a:themeElements>
    <a:clrScheme name="New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645</Words>
  <Application>Microsoft Office PowerPoint</Application>
  <DocSecurity>0</DocSecurity>
  <PresentationFormat>Широкоэкранный</PresentationFormat>
  <Paragraphs>79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Open Sans</vt:lpstr>
      <vt:lpstr>Times New Roman</vt:lpstr>
      <vt:lpstr>Office Theme</vt:lpstr>
      <vt:lpstr>Система долговременного ухода за гражданами пожилого возраста и инвалидами, нуждающимися в уходе</vt:lpstr>
      <vt:lpstr>Презентация PowerPoint</vt:lpstr>
      <vt:lpstr>Нормативно-правовое регулирование: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долговременного ухода за гражданами пожилого возраста и инвалидами, нуждающимися в уходе</dc:title>
  <dc:subject/>
  <dc:creator>Прокопьева Светлана Павловна</dc:creator>
  <cp:keywords/>
  <dc:description/>
  <cp:lastModifiedBy>Прокопьева Светлана Павловна</cp:lastModifiedBy>
  <cp:revision>7</cp:revision>
  <dcterms:modified xsi:type="dcterms:W3CDTF">2025-06-23T01:28:28Z</dcterms:modified>
  <cp:category/>
  <dc:identifier/>
  <cp:contentStatus/>
  <dc:language/>
  <cp:version/>
</cp:coreProperties>
</file>