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9" r:id="rId10"/>
    <p:sldId id="267" r:id="rId11"/>
    <p:sldId id="268" r:id="rId12"/>
    <p:sldId id="266" r:id="rId13"/>
    <p:sldId id="265" r:id="rId14"/>
  </p:sldIdLst>
  <p:sldSz cx="12192000" cy="6858000"/>
  <p:notesSz cx="9926638" cy="6858000"/>
  <p:defaultTextStyle>
    <a:defPPr>
      <a:defRPr lang="ru-RU"/>
    </a:defPPr>
    <a:lvl1pPr marL="0" algn="l" defTabSz="914400">
      <a:defRPr sz="18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>
      <a:defRPr sz="18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>
      <a:defRPr sz="18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>
      <a:defRPr sz="18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>
      <a:defRPr sz="18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>
      <a:defRPr sz="18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>
      <a:defRPr sz="18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>
      <a:defRPr sz="18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>
      <a:defRPr sz="18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pos="3840">
          <p15:clr>
            <a:srgbClr val="A4A3A4"/>
          </p15:clr>
        </p15:guide>
        <p15:guide id="2" orient="horz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4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09" d="100"/>
          <a:sy n="109" d="100"/>
        </p:scale>
        <p:origin x="588" y="101"/>
      </p:cViewPr>
      <p:guideLst>
        <p:guide pos="3840"/>
        <p:guide orient="horz" pos="216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itle" preserve="1" userDrawn="1">
  <p:cSld name="Титульный слайд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 bwMode="auto"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 bwMode="auto"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pPr>
              <a:defRPr/>
            </a:pPr>
            <a:r>
              <a:rPr lang="ru-RU"/>
              <a:t>Образец подзаголовка</a:t>
            </a:r>
            <a:endParaRPr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5561AAA6-51CF-490E-AD1D-1729436A451E}" type="datetimeFigureOut">
              <a:rPr lang="ru-RU"/>
              <a:t>20.06.2025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268F1C56-C4A9-4F1B-BEE6-15AC12BE0395}" type="slidenum">
              <a:rPr lang="ru-RU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obj" preserve="1" userDrawn="1">
  <p:cSld name="Заголовок и объект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 bwMode="auto"/>
        <p:txBody>
          <a:bodyPr/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5561AAA6-51CF-490E-AD1D-1729436A451E}" type="datetimeFigureOut">
              <a:rPr lang="ru-RU"/>
              <a:t>20.06.2025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268F1C56-C4A9-4F1B-BEE6-15AC12BE0395}" type="slidenum">
              <a:rPr lang="ru-RU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secHead" preserve="1" userDrawn="1">
  <p:cSld name="Заголовок раздела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 bwMode="auto"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 bwMode="auto"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5561AAA6-51CF-490E-AD1D-1729436A451E}" type="datetimeFigureOut">
              <a:rPr lang="ru-RU"/>
              <a:t>20.06.2025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268F1C56-C4A9-4F1B-BEE6-15AC12BE0395}" type="slidenum">
              <a:rPr lang="ru-RU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woObj" preserve="1" userDrawn="1">
  <p:cSld name="Два объекта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 bwMode="auto">
          <a:xfrm>
            <a:off x="838200" y="1825625"/>
            <a:ext cx="5181600" cy="4351338"/>
          </a:xfrm>
        </p:spPr>
        <p:txBody>
          <a:bodyPr/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 bwMode="auto">
          <a:xfrm>
            <a:off x="6172200" y="1825625"/>
            <a:ext cx="5181600" cy="4351338"/>
          </a:xfrm>
        </p:spPr>
        <p:txBody>
          <a:bodyPr/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5561AAA6-51CF-490E-AD1D-1729436A451E}" type="datetimeFigureOut">
              <a:rPr lang="ru-RU"/>
              <a:t>20.06.2025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268F1C56-C4A9-4F1B-BEE6-15AC12BE0395}" type="slidenum">
              <a:rPr lang="ru-RU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woTxTwoObj" preserve="1" userDrawn="1">
  <p:cSld name="Сравнение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 bwMode="auto">
          <a:xfrm>
            <a:off x="839788" y="365125"/>
            <a:ext cx="10515600" cy="1325563"/>
          </a:xfrm>
        </p:spPr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 bwMode="auto"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 bwMode="auto">
          <a:xfrm>
            <a:off x="839788" y="2505074"/>
            <a:ext cx="5157787" cy="3684588"/>
          </a:xfrm>
        </p:spPr>
        <p:txBody>
          <a:bodyPr/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 bwMode="auto"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 bwMode="auto">
          <a:xfrm>
            <a:off x="6172200" y="2505074"/>
            <a:ext cx="5183188" cy="3684588"/>
          </a:xfrm>
        </p:spPr>
        <p:txBody>
          <a:bodyPr/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5561AAA6-51CF-490E-AD1D-1729436A451E}" type="datetimeFigureOut">
              <a:rPr lang="ru-RU"/>
              <a:t>20.06.2025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268F1C56-C4A9-4F1B-BEE6-15AC12BE0395}" type="slidenum">
              <a:rPr lang="ru-RU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itleOnly" preserve="1" userDrawn="1">
  <p:cSld name="Только заголовок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5561AAA6-51CF-490E-AD1D-1729436A451E}" type="datetimeFigureOut">
              <a:rPr lang="ru-RU"/>
              <a:t>20.06.2025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268F1C56-C4A9-4F1B-BEE6-15AC12BE0395}" type="slidenum">
              <a:rPr lang="ru-RU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blank" preserve="1" userDrawn="1">
  <p:cSld name="Пустой слайд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5561AAA6-51CF-490E-AD1D-1729436A451E}" type="datetimeFigureOut">
              <a:rPr lang="ru-RU"/>
              <a:t>20.06.2025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268F1C56-C4A9-4F1B-BEE6-15AC12BE0395}" type="slidenum">
              <a:rPr lang="ru-RU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objTx" preserve="1" userDrawn="1">
  <p:cSld name="Объект с подписью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 bwMode="auto"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 bwMode="auto"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 bwMode="auto"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5561AAA6-51CF-490E-AD1D-1729436A451E}" type="datetimeFigureOut">
              <a:rPr lang="ru-RU"/>
              <a:t>20.06.2025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268F1C56-C4A9-4F1B-BEE6-15AC12BE0395}" type="slidenum">
              <a:rPr lang="ru-RU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picTx" preserve="1" userDrawn="1">
  <p:cSld name="Рисунок с подписью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 bwMode="auto"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 bwMode="auto"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>
              <a:defRPr/>
            </a:pP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 bwMode="auto"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5561AAA6-51CF-490E-AD1D-1729436A451E}" type="datetimeFigureOut">
              <a:rPr lang="ru-RU"/>
              <a:t>20.06.2025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268F1C56-C4A9-4F1B-BEE6-15AC12BE0395}" type="slidenum">
              <a:rPr lang="ru-RU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vertTx" preserve="1" userDrawn="1">
  <p:cSld name="Заголовок и вертикальный текст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 bwMode="auto"/>
        <p:txBody>
          <a:bodyPr vert="eaVert"/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5561AAA6-51CF-490E-AD1D-1729436A451E}" type="datetimeFigureOut">
              <a:rPr lang="ru-RU"/>
              <a:t>20.06.2025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268F1C56-C4A9-4F1B-BEE6-15AC12BE0395}" type="slidenum">
              <a:rPr lang="ru-RU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vertTitleAndTx" preserve="1" userDrawn="1">
  <p:cSld name="Вертикальный заголовок и текст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 bwMode="auto">
          <a:xfrm>
            <a:off x="8724900" y="365125"/>
            <a:ext cx="2628900" cy="5811838"/>
          </a:xfrm>
        </p:spPr>
        <p:txBody>
          <a:bodyPr vert="eaVert"/>
          <a:lstStyle/>
          <a:p>
            <a:pPr>
              <a:defRPr/>
            </a:pPr>
            <a:r>
              <a:rPr lang="ru-RU"/>
              <a:t>Образец заголовка</a:t>
            </a:r>
            <a:endParaRPr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 bwMode="auto">
          <a:xfrm>
            <a:off x="838200" y="365125"/>
            <a:ext cx="7734300" cy="5811838"/>
          </a:xfrm>
        </p:spPr>
        <p:txBody>
          <a:bodyPr vert="eaVert"/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5561AAA6-51CF-490E-AD1D-1729436A451E}" type="datetimeFigureOut">
              <a:rPr lang="ru-RU"/>
              <a:t>20.06.2025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268F1C56-C4A9-4F1B-BEE6-15AC12BE0395}" type="slidenum">
              <a:rPr lang="ru-RU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 bwMode="auto"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>
              <a:defRPr/>
            </a:pPr>
            <a:r>
              <a:rPr lang="ru-RU"/>
              <a:t>Образец заголовка</a:t>
            </a:r>
            <a:endParaRPr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 bwMode="auto"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 bwMode="auto"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5561AAA6-51CF-490E-AD1D-1729436A451E}" type="datetimeFigureOut">
              <a:rPr lang="ru-RU"/>
              <a:t>20.06.2025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 bwMode="auto"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 bwMode="auto"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268F1C56-C4A9-4F1B-BEE6-15AC12BE0395}" type="slidenum">
              <a:rPr lang="ru-RU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>
        <a:lnSpc>
          <a:spcPct val="90000"/>
        </a:lnSpc>
        <a:spcBef>
          <a:spcPts val="1000"/>
        </a:spcBef>
        <a:buFont typeface="Arial"/>
        <a:buChar char="•"/>
        <a:defRPr sz="28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24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20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18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18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18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18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18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18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Ref idx="1001">
        <a:schemeClr val="bg1"/>
      </p:bgRef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 bwMode="auto">
          <a:xfrm>
            <a:off x="347180" y="1959430"/>
            <a:ext cx="11230493" cy="3357154"/>
          </a:xfrm>
        </p:spPr>
        <p:txBody>
          <a:bodyPr>
            <a:noAutofit/>
          </a:bodyPr>
          <a:lstStyle/>
          <a:p>
            <a:pPr>
              <a:defRPr/>
            </a:pPr>
            <a:r>
              <a:rPr lang="ru-RU" sz="3400" b="1" dirty="0">
                <a:solidFill>
                  <a:srgbClr val="002060"/>
                </a:solidFill>
                <a:latin typeface="Arial"/>
                <a:cs typeface="Arial"/>
              </a:rPr>
              <a:t>О </a:t>
            </a:r>
            <a:r>
              <a:rPr lang="ru-RU" sz="3400" b="1" dirty="0" smtClean="0">
                <a:solidFill>
                  <a:srgbClr val="002060"/>
                </a:solidFill>
                <a:latin typeface="Arial"/>
                <a:cs typeface="Arial"/>
              </a:rPr>
              <a:t>реализации системы </a:t>
            </a:r>
            <a:r>
              <a:rPr lang="ru-RU" sz="3400" b="1" dirty="0">
                <a:solidFill>
                  <a:srgbClr val="002060"/>
                </a:solidFill>
                <a:latin typeface="Arial"/>
                <a:cs typeface="Arial"/>
              </a:rPr>
              <a:t>долговременного ухода за гражданами пожилого возраста </a:t>
            </a:r>
            <a:br>
              <a:rPr lang="ru-RU" sz="3400" b="1" dirty="0">
                <a:solidFill>
                  <a:srgbClr val="002060"/>
                </a:solidFill>
                <a:latin typeface="Arial"/>
                <a:cs typeface="Arial"/>
              </a:rPr>
            </a:br>
            <a:r>
              <a:rPr lang="ru-RU" sz="3400" b="1" dirty="0">
                <a:solidFill>
                  <a:srgbClr val="002060"/>
                </a:solidFill>
                <a:latin typeface="Arial"/>
                <a:cs typeface="Arial"/>
              </a:rPr>
              <a:t>и </a:t>
            </a:r>
            <a:r>
              <a:rPr lang="ru-RU" sz="3400" b="1" dirty="0" smtClean="0">
                <a:solidFill>
                  <a:srgbClr val="002060"/>
                </a:solidFill>
                <a:latin typeface="Arial"/>
                <a:cs typeface="Arial"/>
              </a:rPr>
              <a:t>инвалидами, нуждающимися в уходе, </a:t>
            </a:r>
            <a:r>
              <a:rPr lang="ru-RU" sz="3400" b="1" dirty="0">
                <a:solidFill>
                  <a:srgbClr val="002060"/>
                </a:solidFill>
                <a:latin typeface="Arial"/>
                <a:cs typeface="Arial"/>
              </a:rPr>
              <a:t>в Иркутской </a:t>
            </a:r>
            <a:r>
              <a:rPr lang="ru-RU" sz="3400" b="1" dirty="0" smtClean="0">
                <a:solidFill>
                  <a:srgbClr val="002060"/>
                </a:solidFill>
                <a:latin typeface="Arial"/>
                <a:cs typeface="Arial"/>
              </a:rPr>
              <a:t>области и Закона Иркутской области </a:t>
            </a:r>
            <a:br>
              <a:rPr lang="ru-RU" sz="3400" b="1" dirty="0" smtClean="0">
                <a:solidFill>
                  <a:srgbClr val="002060"/>
                </a:solidFill>
                <a:latin typeface="Arial"/>
                <a:cs typeface="Arial"/>
              </a:rPr>
            </a:br>
            <a:r>
              <a:rPr lang="ru-RU" sz="3400" b="1" dirty="0" smtClean="0">
                <a:solidFill>
                  <a:srgbClr val="002060"/>
                </a:solidFill>
                <a:latin typeface="Arial"/>
                <a:cs typeface="Arial"/>
              </a:rPr>
              <a:t>от 01.06.2018 г. № 43-ОЗ «О приемной семье для граждан пожилого возраста и инвалидов в Иркутской области»</a:t>
            </a:r>
            <a:endParaRPr sz="3400" dirty="0"/>
          </a:p>
        </p:txBody>
      </p:sp>
      <p:sp>
        <p:nvSpPr>
          <p:cNvPr id="6" name="Прямоугольник 5"/>
          <p:cNvSpPr/>
          <p:nvPr/>
        </p:nvSpPr>
        <p:spPr bwMode="auto">
          <a:xfrm>
            <a:off x="3666392" y="461161"/>
            <a:ext cx="6713476" cy="7940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600" b="1" dirty="0">
                <a:solidFill>
                  <a:srgbClr val="002060"/>
                </a:solidFill>
                <a:latin typeface="Arial"/>
                <a:cs typeface="Arial"/>
              </a:rPr>
              <a:t>МИНИСТЕРСТВО СОЦИАЛЬНОГО РАЗВИТИЯ, </a:t>
            </a:r>
            <a:endParaRPr dirty="0"/>
          </a:p>
          <a:p>
            <a:pPr lvl="0" algn="ctr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600" b="1" dirty="0">
                <a:solidFill>
                  <a:srgbClr val="002060"/>
                </a:solidFill>
                <a:latin typeface="Arial"/>
                <a:cs typeface="Arial"/>
              </a:rPr>
              <a:t>ОПЕКИ И ПОПЕЧИТЕЛЬСТВА </a:t>
            </a:r>
            <a:endParaRPr dirty="0"/>
          </a:p>
          <a:p>
            <a:pPr lvl="0" algn="ctr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600" b="1" dirty="0">
                <a:solidFill>
                  <a:srgbClr val="002060"/>
                </a:solidFill>
                <a:latin typeface="Arial"/>
                <a:cs typeface="Arial"/>
              </a:rPr>
              <a:t>ИРКУТСКОЙ ОБЛАСТИ</a:t>
            </a:r>
            <a:endParaRPr dirty="0"/>
          </a:p>
        </p:txBody>
      </p:sp>
      <p:pic>
        <p:nvPicPr>
          <p:cNvPr id="7" name="Picture 8" descr="Эмблема министерства МАРТ 2016 без фона"/>
          <p:cNvPicPr>
            <a:picLocks noChangeAspect="1" noChangeArrowheads="1"/>
          </p:cNvPicPr>
          <p:nvPr/>
        </p:nvPicPr>
        <p:blipFill>
          <a:blip r:embed="rId2"/>
          <a:stretch/>
        </p:blipFill>
        <p:spPr bwMode="auto">
          <a:xfrm>
            <a:off x="2028048" y="232050"/>
            <a:ext cx="1567057" cy="1567057"/>
          </a:xfrm>
          <a:prstGeom prst="rect">
            <a:avLst/>
          </a:prstGeom>
          <a:noFill/>
          <a:ln>
            <a:noFill/>
          </a:ln>
        </p:spPr>
      </p:pic>
      <p:sp>
        <p:nvSpPr>
          <p:cNvPr id="5" name="Rectangle 12"/>
          <p:cNvSpPr>
            <a:spLocks noChangeArrowheads="1"/>
          </p:cNvSpPr>
          <p:nvPr/>
        </p:nvSpPr>
        <p:spPr bwMode="auto">
          <a:xfrm>
            <a:off x="4432756" y="5422213"/>
            <a:ext cx="7253147" cy="1015663"/>
          </a:xfrm>
          <a:prstGeom prst="rect">
            <a:avLst/>
          </a:prstGeom>
          <a:noFill/>
          <a:ln>
            <a:noFill/>
          </a:ln>
        </p:spPr>
        <p:txBody>
          <a:bodyPr wrap="square" anchor="ctr">
            <a:spAutoFit/>
          </a:bodyPr>
          <a:lstStyle/>
          <a:p>
            <a:pPr algn="ctr">
              <a:defRPr/>
            </a:pPr>
            <a:r>
              <a:rPr lang="ru-RU" sz="2000" b="1" dirty="0" err="1" smtClean="0">
                <a:solidFill>
                  <a:srgbClr val="000066"/>
                </a:solidFill>
                <a:latin typeface="Arial"/>
              </a:rPr>
              <a:t>Павлык</a:t>
            </a:r>
            <a:r>
              <a:rPr lang="ru-RU" sz="2000" b="1" dirty="0" smtClean="0">
                <a:solidFill>
                  <a:srgbClr val="000066"/>
                </a:solidFill>
                <a:latin typeface="Arial"/>
              </a:rPr>
              <a:t> Тарас Анатольевич – заместитель министра социального развития, опеки и попечительства Иркутской области </a:t>
            </a:r>
            <a:endParaRPr dirty="0"/>
          </a:p>
        </p:txBody>
      </p:sp>
      <p:sp>
        <p:nvSpPr>
          <p:cNvPr id="8" name="Прямоугольник 7"/>
          <p:cNvSpPr/>
          <p:nvPr/>
        </p:nvSpPr>
        <p:spPr bwMode="auto">
          <a:xfrm>
            <a:off x="10788162" y="183293"/>
            <a:ext cx="1099038" cy="1583961"/>
          </a:xfrm>
          <a:prstGeom prst="rect">
            <a:avLst/>
          </a:prstGeom>
          <a:blipFill>
            <a:blip r:embed="rId3"/>
            <a:stretch/>
          </a:blipFill>
          <a:ln w="12700" cap="flat" cmpd="sng" algn="ctr">
            <a:noFill/>
            <a:prstDash val="solid"/>
            <a:miter lim="800000"/>
          </a:ln>
          <a:effectLst/>
        </p:spPr>
      </p:sp>
      <p:pic>
        <p:nvPicPr>
          <p:cNvPr id="9" name="Рисунок 8"/>
          <p:cNvPicPr>
            <a:picLocks noChangeAspect="1"/>
          </p:cNvPicPr>
          <p:nvPr/>
        </p:nvPicPr>
        <p:blipFill>
          <a:blip r:embed="rId4"/>
          <a:stretch/>
        </p:blipFill>
        <p:spPr bwMode="auto">
          <a:xfrm>
            <a:off x="563319" y="461161"/>
            <a:ext cx="940166" cy="1172799"/>
          </a:xfrm>
          <a:prstGeom prst="rect">
            <a:avLst/>
          </a:prstGeom>
        </p:spPr>
      </p:pic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728771827" name="Rectangle 12"/>
          <p:cNvSpPr>
            <a:spLocks noChangeArrowheads="1"/>
          </p:cNvSpPr>
          <p:nvPr/>
        </p:nvSpPr>
        <p:spPr bwMode="auto">
          <a:xfrm>
            <a:off x="4004960" y="2689092"/>
            <a:ext cx="7253147" cy="1006199"/>
          </a:xfrm>
          <a:prstGeom prst="rect">
            <a:avLst/>
          </a:prstGeom>
          <a:noFill/>
          <a:ln>
            <a:noFill/>
          </a:ln>
        </p:spPr>
        <p:txBody>
          <a:bodyPr wrap="square" anchor="ctr">
            <a:spAutoFit/>
          </a:bodyPr>
          <a:lstStyle/>
          <a:p>
            <a:pPr algn="ctr">
              <a:defRPr/>
            </a:pPr>
            <a:r>
              <a:rPr lang="ru-RU" sz="2000" b="1" dirty="0">
                <a:solidFill>
                  <a:srgbClr val="000066"/>
                </a:solidFill>
                <a:latin typeface="Arial"/>
              </a:rPr>
              <a:t>ПОВЫШЕНИЕ КАЧЕСТВА И УВЕЛИЧЕНИЕ ПРОДОЛЖИТЕЛЬНОСТИ ЖИЗНИ ЛЮДЕЙ СТАРШЕГО ВОЗРАСТА, ИНВАЛИДОВ</a:t>
            </a:r>
            <a:endParaRPr dirty="0"/>
          </a:p>
        </p:txBody>
      </p:sp>
      <p:sp>
        <p:nvSpPr>
          <p:cNvPr id="1754484539" name="Rectangle 5"/>
          <p:cNvSpPr>
            <a:spLocks noChangeArrowheads="1"/>
          </p:cNvSpPr>
          <p:nvPr/>
        </p:nvSpPr>
        <p:spPr bwMode="auto">
          <a:xfrm>
            <a:off x="0" y="-23613"/>
            <a:ext cx="12191998" cy="896361"/>
          </a:xfrm>
          <a:prstGeom prst="roundRect">
            <a:avLst>
              <a:gd name="adj" fmla="val 4866"/>
            </a:avLst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>
              <a:defRPr/>
            </a:pPr>
            <a:r>
              <a:rPr lang="ru-RU" sz="3600" b="1" dirty="0">
                <a:solidFill>
                  <a:srgbClr val="C00000"/>
                </a:solidFill>
                <a:latin typeface="Arial"/>
                <a:cs typeface="Arial"/>
              </a:rPr>
              <a:t>НАЦИОНАЛЬНЫЙ ПРОЕКТ «СЕМЬЯ»</a:t>
            </a:r>
            <a:endParaRPr sz="2800" dirty="0"/>
          </a:p>
        </p:txBody>
      </p:sp>
      <p:sp>
        <p:nvSpPr>
          <p:cNvPr id="1113597633" name="Rectangle 12"/>
          <p:cNvSpPr>
            <a:spLocks noChangeArrowheads="1"/>
          </p:cNvSpPr>
          <p:nvPr/>
        </p:nvSpPr>
        <p:spPr bwMode="auto">
          <a:xfrm>
            <a:off x="4115901" y="3876893"/>
            <a:ext cx="7142205" cy="707886"/>
          </a:xfrm>
          <a:prstGeom prst="rect">
            <a:avLst/>
          </a:prstGeom>
          <a:noFill/>
          <a:ln>
            <a:noFill/>
          </a:ln>
        </p:spPr>
        <p:txBody>
          <a:bodyPr wrap="square" anchor="ctr">
            <a:spAutoFit/>
          </a:bodyPr>
          <a:lstStyle>
            <a:lvl1pPr>
              <a:spcBef>
                <a:spcPts val="0"/>
              </a:spcBef>
              <a:buChar char="•"/>
              <a:defRPr sz="3200">
                <a:solidFill>
                  <a:schemeClr val="tx1"/>
                </a:solidFill>
                <a:latin typeface="Arial"/>
              </a:defRPr>
            </a:lvl1pPr>
            <a:lvl2pPr marL="742950" indent="-285750">
              <a:spcBef>
                <a:spcPts val="0"/>
              </a:spcBef>
              <a:buChar char="–"/>
              <a:defRPr sz="2800">
                <a:solidFill>
                  <a:schemeClr val="tx1"/>
                </a:solidFill>
                <a:latin typeface="Arial"/>
              </a:defRPr>
            </a:lvl2pPr>
            <a:lvl3pPr marL="1143000" indent="-228600">
              <a:spcBef>
                <a:spcPts val="0"/>
              </a:spcBef>
              <a:buChar char="•"/>
              <a:defRPr sz="2400">
                <a:solidFill>
                  <a:schemeClr val="tx1"/>
                </a:solidFill>
                <a:latin typeface="Arial"/>
              </a:defRPr>
            </a:lvl3pPr>
            <a:lvl4pPr marL="1600200" indent="-228600">
              <a:spcBef>
                <a:spcPts val="0"/>
              </a:spcBef>
              <a:buChar char="–"/>
              <a:defRPr sz="2000">
                <a:solidFill>
                  <a:schemeClr val="tx1"/>
                </a:solidFill>
                <a:latin typeface="Arial"/>
              </a:defRPr>
            </a:lvl4pPr>
            <a:lvl5pPr marL="2057400" indent="-228600">
              <a:spcBef>
                <a:spcPts val="0"/>
              </a:spcBef>
              <a:buChar char="»"/>
              <a:defRPr sz="2000">
                <a:solidFill>
                  <a:schemeClr val="tx1"/>
                </a:solidFill>
                <a:latin typeface="Arial"/>
              </a:defRPr>
            </a:lvl5pPr>
            <a:lvl6pPr marL="2514599" indent="-228600">
              <a:spcBef>
                <a:spcPts val="0"/>
              </a:spcBef>
              <a:spcAft>
                <a:spcPts val="0"/>
              </a:spcAft>
              <a:buChar char="»"/>
              <a:defRPr sz="2000">
                <a:solidFill>
                  <a:schemeClr val="tx1"/>
                </a:solidFill>
                <a:latin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buChar char="»"/>
              <a:defRPr sz="2000">
                <a:solidFill>
                  <a:schemeClr val="tx1"/>
                </a:solidFill>
                <a:latin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buChar char="»"/>
              <a:defRPr sz="2000">
                <a:solidFill>
                  <a:schemeClr val="tx1"/>
                </a:solidFill>
                <a:latin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buChar char="»"/>
              <a:defRPr sz="2000">
                <a:solidFill>
                  <a:schemeClr val="tx1"/>
                </a:solidFill>
                <a:latin typeface="Arial"/>
              </a:defRPr>
            </a:lvl9pPr>
          </a:lstStyle>
          <a:p>
            <a:pPr algn="ctr">
              <a:buNone/>
              <a:defRPr/>
            </a:pPr>
            <a:r>
              <a:rPr lang="ru-RU" sz="2000" b="1">
                <a:solidFill>
                  <a:srgbClr val="000066"/>
                </a:solidFill>
                <a:cs typeface="Arial"/>
              </a:rPr>
              <a:t>ОБЕСПЕЧЕНИЕ СОЦИАЛЬНЫМИ УСЛУГАМИ С УЧЕТОМ ВОЗРАСТА И СОСТОЯНИЯ ЗДОРОВЬЯ</a:t>
            </a:r>
            <a:endParaRPr/>
          </a:p>
        </p:txBody>
      </p:sp>
      <p:pic>
        <p:nvPicPr>
          <p:cNvPr id="423624619" name="Рисунок 2"/>
          <p:cNvPicPr>
            <a:picLocks noChangeAspect="1"/>
          </p:cNvPicPr>
          <p:nvPr/>
        </p:nvPicPr>
        <p:blipFill>
          <a:blip r:embed="rId2"/>
          <a:stretch/>
        </p:blipFill>
        <p:spPr bwMode="auto">
          <a:xfrm>
            <a:off x="748055" y="2145385"/>
            <a:ext cx="1913364" cy="1794367"/>
          </a:xfrm>
          <a:prstGeom prst="rect">
            <a:avLst/>
          </a:prstGeom>
          <a:noFill/>
          <a:ln>
            <a:noFill/>
          </a:ln>
        </p:spPr>
      </p:pic>
      <p:sp>
        <p:nvSpPr>
          <p:cNvPr id="1449035841" name="Rectangle 5"/>
          <p:cNvSpPr>
            <a:spLocks noChangeArrowheads="1"/>
          </p:cNvSpPr>
          <p:nvPr/>
        </p:nvSpPr>
        <p:spPr bwMode="auto">
          <a:xfrm>
            <a:off x="0" y="976661"/>
            <a:ext cx="12239151" cy="803091"/>
          </a:xfrm>
          <a:prstGeom prst="roundRect">
            <a:avLst>
              <a:gd name="adj" fmla="val 4866"/>
            </a:avLst>
          </a:prstGeom>
          <a:solidFill>
            <a:srgbClr val="234081"/>
          </a:solidFill>
          <a:ln>
            <a:noFill/>
          </a:ln>
        </p:spPr>
        <p:txBody>
          <a:bodyPr lIns="95780" tIns="47889" rIns="95780" bIns="47889" anchor="ctr"/>
          <a:lstStyle/>
          <a:p>
            <a:pPr algn="ctr" defTabSz="957262">
              <a:defRPr/>
            </a:pPr>
            <a:r>
              <a:rPr lang="ru-RU" sz="2800" b="1">
                <a:solidFill>
                  <a:srgbClr val="FFFFFF"/>
                </a:solidFill>
                <a:latin typeface="Arial"/>
                <a:cs typeface="Arial"/>
              </a:rPr>
              <a:t>ВНЕДРЕНИЕ СИСТЕМЫ ДОЛГОВРЕМЕННОГО УХОДА </a:t>
            </a:r>
            <a:endParaRPr sz="2000"/>
          </a:p>
        </p:txBody>
      </p:sp>
      <p:sp>
        <p:nvSpPr>
          <p:cNvPr id="811013687" name="Прямоугольник 9"/>
          <p:cNvSpPr/>
          <p:nvPr/>
        </p:nvSpPr>
        <p:spPr bwMode="auto">
          <a:xfrm>
            <a:off x="64107" y="4809406"/>
            <a:ext cx="12063786" cy="1797336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just">
              <a:defRPr/>
            </a:pPr>
            <a:r>
              <a:rPr lang="ru-RU" sz="2400" b="1">
                <a:latin typeface="Arial"/>
                <a:cs typeface="Arial"/>
              </a:rPr>
              <a:t>Долговременный уход </a:t>
            </a:r>
            <a:r>
              <a:rPr lang="ru-RU" sz="2400">
                <a:latin typeface="Arial"/>
                <a:cs typeface="Arial"/>
              </a:rPr>
              <a:t>– это ориентированный на граждан пожилого возраста и инвалидов способ предоставления необходимой им помощи, позволяющий поддерживать их здоровье, функциональность, социальные связи, интерес к жизни</a:t>
            </a:r>
            <a:endParaRPr sz="2000"/>
          </a:p>
        </p:txBody>
      </p:sp>
      <p:sp>
        <p:nvSpPr>
          <p:cNvPr id="1851899498" name="Прямоугольник 11"/>
          <p:cNvSpPr/>
          <p:nvPr/>
        </p:nvSpPr>
        <p:spPr bwMode="auto">
          <a:xfrm>
            <a:off x="4718187" y="1938592"/>
            <a:ext cx="5600921" cy="543080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r>
              <a:rPr lang="ru-RU" sz="3600" b="1">
                <a:solidFill>
                  <a:srgbClr val="002060"/>
                </a:solidFill>
                <a:latin typeface="Arial"/>
                <a:cs typeface="Arial"/>
              </a:rPr>
              <a:t>ОСНОВНЫЕ ЦЕЛИ</a:t>
            </a:r>
            <a:endParaRPr sz="200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988356681" name="Прямоугольник 10"/>
          <p:cNvSpPr/>
          <p:nvPr/>
        </p:nvSpPr>
        <p:spPr bwMode="auto">
          <a:xfrm>
            <a:off x="369731" y="1049766"/>
            <a:ext cx="11452536" cy="1563773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r>
              <a:rPr lang="ru-RU" sz="3000" b="1">
                <a:solidFill>
                  <a:srgbClr val="7A0000"/>
                </a:solidFill>
                <a:latin typeface="Arial"/>
                <a:cs typeface="Arial"/>
              </a:rPr>
              <a:t>Граждане, частично либо полностью утратившие способность к самообслуживанию</a:t>
            </a:r>
            <a:endParaRPr sz="3000" b="1">
              <a:solidFill>
                <a:srgbClr val="7A0000"/>
              </a:solidFill>
              <a:latin typeface="Arial"/>
              <a:cs typeface="Arial"/>
            </a:endParaRPr>
          </a:p>
          <a:p>
            <a:pPr marL="0" marR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800" b="1">
                <a:solidFill>
                  <a:schemeClr val="tx1"/>
                </a:solidFill>
                <a:latin typeface="Arial"/>
                <a:cs typeface="Arial"/>
              </a:rPr>
              <a:t>(заболевания опорно-двигательного аппарата, рассеянный склероз, поздние стадии онкологии, глубокая деменция, болезнь Альцгеймера</a:t>
            </a:r>
            <a:r>
              <a:rPr lang="ru-RU" sz="2200" b="1">
                <a:solidFill>
                  <a:schemeClr val="tx1"/>
                </a:solidFill>
                <a:latin typeface="Arial"/>
                <a:cs typeface="Arial"/>
              </a:rPr>
              <a:t>, </a:t>
            </a:r>
            <a:r>
              <a:rPr lang="ru-RU" sz="1800" b="1" i="0" u="none" strike="noStrike" cap="none" spc="0">
                <a:solidFill>
                  <a:schemeClr val="tx1"/>
                </a:solidFill>
                <a:latin typeface="Arial"/>
                <a:ea typeface="Arial"/>
                <a:cs typeface="Arial"/>
              </a:rPr>
              <a:t>последствия тяжелых травм</a:t>
            </a:r>
            <a:r>
              <a:rPr lang="ru-RU" sz="2200" b="1">
                <a:solidFill>
                  <a:schemeClr val="tx1"/>
                </a:solidFill>
                <a:latin typeface="Arial"/>
                <a:cs typeface="Arial"/>
              </a:rPr>
              <a:t> </a:t>
            </a:r>
            <a:r>
              <a:rPr lang="ru-RU" sz="1800" b="1">
                <a:solidFill>
                  <a:schemeClr val="tx1"/>
                </a:solidFill>
                <a:latin typeface="Arial"/>
                <a:cs typeface="Arial"/>
              </a:rPr>
              <a:t>и др.)</a:t>
            </a:r>
            <a:endParaRPr sz="1800">
              <a:solidFill>
                <a:schemeClr val="tx1"/>
              </a:solidFill>
            </a:endParaRPr>
          </a:p>
        </p:txBody>
      </p:sp>
      <p:sp>
        <p:nvSpPr>
          <p:cNvPr id="518677399" name="Rectangle 5"/>
          <p:cNvSpPr>
            <a:spLocks noChangeArrowheads="1"/>
          </p:cNvSpPr>
          <p:nvPr/>
        </p:nvSpPr>
        <p:spPr bwMode="auto">
          <a:xfrm>
            <a:off x="0" y="0"/>
            <a:ext cx="12191998" cy="961747"/>
          </a:xfrm>
          <a:prstGeom prst="roundRect">
            <a:avLst>
              <a:gd name="adj" fmla="val 4866"/>
            </a:avLst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>
              <a:defRPr/>
            </a:pPr>
            <a:r>
              <a:rPr lang="ru-RU" sz="4800" b="1">
                <a:solidFill>
                  <a:srgbClr val="002060"/>
                </a:solidFill>
                <a:latin typeface="Arial"/>
                <a:cs typeface="Arial"/>
              </a:rPr>
              <a:t>ЦЕЛЕВАЯ КАТЕГОРИЯ </a:t>
            </a:r>
            <a:endParaRPr sz="2000"/>
          </a:p>
        </p:txBody>
      </p:sp>
      <p:sp>
        <p:nvSpPr>
          <p:cNvPr id="506425285" name="Прямоугольник 11"/>
          <p:cNvSpPr/>
          <p:nvPr/>
        </p:nvSpPr>
        <p:spPr bwMode="auto">
          <a:xfrm>
            <a:off x="2049865" y="3040617"/>
            <a:ext cx="7329992" cy="543081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r>
              <a:rPr lang="ru-RU" sz="2800" b="1">
                <a:solidFill>
                  <a:srgbClr val="002060"/>
                </a:solidFill>
                <a:latin typeface="Arial"/>
                <a:cs typeface="Arial"/>
              </a:rPr>
              <a:t>ЛИЦ ПОЖИЛОГО ВОЗРАСТА</a:t>
            </a:r>
            <a:endParaRPr/>
          </a:p>
        </p:txBody>
      </p:sp>
      <p:sp>
        <p:nvSpPr>
          <p:cNvPr id="1897467659" name="Прямоугольник 1"/>
          <p:cNvSpPr/>
          <p:nvPr/>
        </p:nvSpPr>
        <p:spPr bwMode="auto">
          <a:xfrm>
            <a:off x="2049865" y="3640273"/>
            <a:ext cx="7329990" cy="591168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r>
              <a:rPr lang="ru-RU" sz="2800" b="1">
                <a:solidFill>
                  <a:srgbClr val="002060"/>
                </a:solidFill>
                <a:latin typeface="Arial"/>
                <a:cs typeface="Arial"/>
              </a:rPr>
              <a:t>ИНВАЛИДОВ СТАРШЕ 18 ЛЕТ</a:t>
            </a:r>
            <a:endParaRPr/>
          </a:p>
        </p:txBody>
      </p:sp>
      <p:sp>
        <p:nvSpPr>
          <p:cNvPr id="666049210" name="Прямоугольник 2"/>
          <p:cNvSpPr/>
          <p:nvPr/>
        </p:nvSpPr>
        <p:spPr bwMode="auto">
          <a:xfrm>
            <a:off x="5490594" y="4472994"/>
            <a:ext cx="6476709" cy="2172264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defRPr/>
            </a:pPr>
            <a:endParaRPr lang="ru-RU" sz="600" dirty="0"/>
          </a:p>
          <a:p>
            <a:pPr algn="ctr">
              <a:defRPr/>
            </a:pPr>
            <a:r>
              <a:rPr lang="ru-RU" sz="2800" b="1" dirty="0">
                <a:solidFill>
                  <a:srgbClr val="002060"/>
                </a:solidFill>
                <a:latin typeface="Arial"/>
                <a:cs typeface="Arial"/>
              </a:rPr>
              <a:t>ИНВАЛИДЫ, УЧАСТНИКИ ВОВ</a:t>
            </a:r>
          </a:p>
          <a:p>
            <a:pPr>
              <a:defRPr/>
            </a:pPr>
            <a:endParaRPr lang="ru-RU" sz="1000" b="1" dirty="0">
              <a:solidFill>
                <a:srgbClr val="002060"/>
              </a:solidFill>
              <a:latin typeface="Arial"/>
              <a:cs typeface="Arial"/>
            </a:endParaRPr>
          </a:p>
          <a:p>
            <a:pPr algn="ctr">
              <a:defRPr/>
            </a:pPr>
            <a:r>
              <a:rPr lang="ru-RU" sz="2800" b="1" dirty="0">
                <a:solidFill>
                  <a:srgbClr val="002060"/>
                </a:solidFill>
                <a:latin typeface="Arial"/>
                <a:cs typeface="Arial"/>
              </a:rPr>
              <a:t>ИНВАЛИДЫ ИЗ ЧИСЛА УЧАСТНИКОВ СПЕЦИАЛЬНОЙ </a:t>
            </a:r>
            <a:br>
              <a:rPr lang="ru-RU" sz="2800" b="1" dirty="0">
                <a:solidFill>
                  <a:srgbClr val="002060"/>
                </a:solidFill>
                <a:latin typeface="Arial"/>
                <a:cs typeface="Arial"/>
              </a:rPr>
            </a:br>
            <a:r>
              <a:rPr lang="ru-RU" sz="2800" b="1" dirty="0">
                <a:solidFill>
                  <a:srgbClr val="002060"/>
                </a:solidFill>
                <a:latin typeface="Arial"/>
                <a:cs typeface="Arial"/>
              </a:rPr>
              <a:t>ВОЕННОЙ ОПЕРАЦИИ</a:t>
            </a:r>
          </a:p>
        </p:txBody>
      </p:sp>
      <p:sp>
        <p:nvSpPr>
          <p:cNvPr id="1882151172" name="Rectangle 12"/>
          <p:cNvSpPr>
            <a:spLocks noChangeArrowheads="1"/>
          </p:cNvSpPr>
          <p:nvPr/>
        </p:nvSpPr>
        <p:spPr bwMode="auto">
          <a:xfrm>
            <a:off x="4643039" y="2613538"/>
            <a:ext cx="1998747" cy="427079"/>
          </a:xfrm>
          <a:prstGeom prst="rect">
            <a:avLst/>
          </a:prstGeom>
          <a:noFill/>
          <a:ln>
            <a:noFill/>
          </a:ln>
        </p:spPr>
        <p:txBody>
          <a:bodyPr wrap="square" anchor="ctr">
            <a:spAutoFit/>
          </a:bodyPr>
          <a:lstStyle>
            <a:lvl1pPr>
              <a:spcBef>
                <a:spcPts val="0"/>
              </a:spcBef>
              <a:buChar char="•"/>
              <a:defRPr sz="3200">
                <a:solidFill>
                  <a:schemeClr val="tx1"/>
                </a:solidFill>
                <a:latin typeface="Arial"/>
              </a:defRPr>
            </a:lvl1pPr>
            <a:lvl2pPr marL="742950" indent="-285750">
              <a:spcBef>
                <a:spcPts val="0"/>
              </a:spcBef>
              <a:buChar char="–"/>
              <a:defRPr sz="2800">
                <a:solidFill>
                  <a:schemeClr val="tx1"/>
                </a:solidFill>
                <a:latin typeface="Arial"/>
              </a:defRPr>
            </a:lvl2pPr>
            <a:lvl3pPr marL="1143000" indent="-228600">
              <a:spcBef>
                <a:spcPts val="0"/>
              </a:spcBef>
              <a:buChar char="•"/>
              <a:defRPr sz="2400">
                <a:solidFill>
                  <a:schemeClr val="tx1"/>
                </a:solidFill>
                <a:latin typeface="Arial"/>
              </a:defRPr>
            </a:lvl3pPr>
            <a:lvl4pPr marL="1600200" indent="-228600">
              <a:spcBef>
                <a:spcPts val="0"/>
              </a:spcBef>
              <a:buChar char="–"/>
              <a:defRPr sz="2000">
                <a:solidFill>
                  <a:schemeClr val="tx1"/>
                </a:solidFill>
                <a:latin typeface="Arial"/>
              </a:defRPr>
            </a:lvl4pPr>
            <a:lvl5pPr marL="2057400" indent="-228600">
              <a:spcBef>
                <a:spcPts val="0"/>
              </a:spcBef>
              <a:buChar char="»"/>
              <a:defRPr sz="2000">
                <a:solidFill>
                  <a:schemeClr val="tx1"/>
                </a:solidFill>
                <a:latin typeface="Arial"/>
              </a:defRPr>
            </a:lvl5pPr>
            <a:lvl6pPr marL="2514599" indent="-228600">
              <a:spcBef>
                <a:spcPts val="0"/>
              </a:spcBef>
              <a:spcAft>
                <a:spcPts val="0"/>
              </a:spcAft>
              <a:buChar char="»"/>
              <a:defRPr sz="2000">
                <a:solidFill>
                  <a:schemeClr val="tx1"/>
                </a:solidFill>
                <a:latin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buChar char="»"/>
              <a:defRPr sz="2000">
                <a:solidFill>
                  <a:schemeClr val="tx1"/>
                </a:solidFill>
                <a:latin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buChar char="»"/>
              <a:defRPr sz="2000">
                <a:solidFill>
                  <a:schemeClr val="tx1"/>
                </a:solidFill>
                <a:latin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buChar char="»"/>
              <a:defRPr sz="2000">
                <a:solidFill>
                  <a:schemeClr val="tx1"/>
                </a:solidFill>
                <a:latin typeface="Arial"/>
              </a:defRPr>
            </a:lvl9pPr>
          </a:lstStyle>
          <a:p>
            <a:pPr algn="just">
              <a:buNone/>
              <a:defRPr/>
            </a:pPr>
            <a:r>
              <a:rPr lang="ru-RU" sz="2200" b="1" i="0">
                <a:solidFill>
                  <a:srgbClr val="7A0000"/>
                </a:solidFill>
                <a:cs typeface="Arial"/>
              </a:rPr>
              <a:t>ИЗ ЧИСЛА:</a:t>
            </a:r>
            <a:endParaRPr sz="3600" i="0"/>
          </a:p>
        </p:txBody>
      </p:sp>
      <p:sp>
        <p:nvSpPr>
          <p:cNvPr id="1938436707" name="Прямоугольник 1"/>
          <p:cNvSpPr/>
          <p:nvPr/>
        </p:nvSpPr>
        <p:spPr bwMode="auto">
          <a:xfrm>
            <a:off x="256559" y="4472994"/>
            <a:ext cx="4705915" cy="2172264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endParaRPr lang="ru-RU" sz="2400" b="1" i="1" u="none" strike="noStrike" cap="none" spc="0" dirty="0">
              <a:solidFill>
                <a:srgbClr val="7A0000"/>
              </a:solidFill>
              <a:latin typeface="Arial"/>
              <a:cs typeface="Arial"/>
            </a:endParaRPr>
          </a:p>
          <a:p>
            <a:pPr marL="0" marR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ru-RU" sz="2200" b="1" i="0" u="none" strike="noStrike" cap="none" spc="0" dirty="0">
                <a:solidFill>
                  <a:srgbClr val="7A0000"/>
                </a:solidFill>
                <a:latin typeface="Arial"/>
                <a:ea typeface="Arial"/>
                <a:cs typeface="Arial"/>
              </a:rPr>
              <a:t>ПРИОРИТЕТНОЕ </a:t>
            </a:r>
            <a:br>
              <a:rPr lang="ru-RU" sz="2200" b="1" i="0" u="none" strike="noStrike" cap="none" spc="0" dirty="0">
                <a:solidFill>
                  <a:srgbClr val="7A0000"/>
                </a:solidFill>
                <a:latin typeface="Arial"/>
                <a:ea typeface="Arial"/>
                <a:cs typeface="Arial"/>
              </a:rPr>
            </a:br>
            <a:r>
              <a:rPr lang="ru-RU" sz="2200" b="1" i="0" u="none" strike="noStrike" cap="none" spc="0" dirty="0">
                <a:solidFill>
                  <a:srgbClr val="7A0000"/>
                </a:solidFill>
                <a:latin typeface="Arial"/>
                <a:ea typeface="Arial"/>
                <a:cs typeface="Arial"/>
              </a:rPr>
              <a:t>ПРАВО НА ВКЛЮЧЕНИЕ</a:t>
            </a:r>
            <a:br>
              <a:rPr lang="ru-RU" sz="2200" b="1" i="0" u="none" strike="noStrike" cap="none" spc="0" dirty="0">
                <a:solidFill>
                  <a:srgbClr val="7A0000"/>
                </a:solidFill>
                <a:latin typeface="Arial"/>
                <a:ea typeface="Arial"/>
                <a:cs typeface="Arial"/>
              </a:rPr>
            </a:br>
            <a:r>
              <a:rPr lang="ru-RU" sz="2200" b="1" i="0" u="none" strike="noStrike" cap="none" spc="0" dirty="0">
                <a:solidFill>
                  <a:srgbClr val="7A0000"/>
                </a:solidFill>
                <a:latin typeface="Arial"/>
                <a:ea typeface="Arial"/>
                <a:cs typeface="Arial"/>
              </a:rPr>
              <a:t>В СИСТЕМУ ДОЛГОВРЕМЕННОГО УХОДА</a:t>
            </a:r>
          </a:p>
          <a:p>
            <a:pPr marL="0" marR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ru-RU" sz="1600" b="1" i="0" u="none" strike="noStrike" cap="none" spc="0" dirty="0">
                <a:solidFill>
                  <a:srgbClr val="002060"/>
                </a:solidFill>
                <a:latin typeface="Arial"/>
                <a:ea typeface="Arial"/>
                <a:cs typeface="Arial"/>
              </a:rPr>
              <a:t>(приказ Минтруда РФ от 27.12.2024 г. </a:t>
            </a:r>
            <a:br>
              <a:rPr lang="ru-RU" sz="1600" b="1" i="0" u="none" strike="noStrike" cap="none" spc="0" dirty="0">
                <a:solidFill>
                  <a:srgbClr val="002060"/>
                </a:solidFill>
                <a:latin typeface="Arial"/>
                <a:ea typeface="Arial"/>
                <a:cs typeface="Arial"/>
              </a:rPr>
            </a:br>
            <a:r>
              <a:rPr lang="ru-RU" sz="1600" b="1" i="0" u="none" strike="noStrike" cap="none" spc="0" dirty="0">
                <a:solidFill>
                  <a:srgbClr val="002060"/>
                </a:solidFill>
                <a:latin typeface="Arial"/>
                <a:ea typeface="Arial"/>
                <a:cs typeface="Arial"/>
              </a:rPr>
              <a:t>№ 732 «О реализации типовой модели системы долговременного ухода в РФ)</a:t>
            </a:r>
            <a:endParaRPr lang="ru-RU" sz="1600" b="1" i="0" u="none" strike="noStrike" cap="none" spc="0" dirty="0">
              <a:solidFill>
                <a:srgbClr val="002060"/>
              </a:solidFill>
              <a:latin typeface="Arial"/>
              <a:cs typeface="Arial"/>
            </a:endParaRPr>
          </a:p>
          <a:p>
            <a:pPr>
              <a:defRPr/>
            </a:pPr>
            <a:endParaRPr sz="2200" dirty="0"/>
          </a:p>
        </p:txBody>
      </p:sp>
      <p:sp>
        <p:nvSpPr>
          <p:cNvPr id="587389407" name="Стрелка вниз 9"/>
          <p:cNvSpPr/>
          <p:nvPr/>
        </p:nvSpPr>
        <p:spPr bwMode="auto">
          <a:xfrm rot="16199933">
            <a:off x="4744830" y="5398524"/>
            <a:ext cx="946926" cy="321180"/>
          </a:xfrm>
          <a:prstGeom prst="downArrow">
            <a:avLst>
              <a:gd name="adj1" fmla="val 50000"/>
              <a:gd name="adj2" fmla="val 50000"/>
            </a:avLst>
          </a:prstGeom>
          <a:noFill/>
          <a:ln w="28575">
            <a:solidFill>
              <a:srgbClr val="002060"/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ru-RU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87490334" name="Rectangle 5"/>
          <p:cNvSpPr>
            <a:spLocks noChangeArrowheads="1"/>
          </p:cNvSpPr>
          <p:nvPr/>
        </p:nvSpPr>
        <p:spPr bwMode="auto">
          <a:xfrm>
            <a:off x="0" y="0"/>
            <a:ext cx="12191999" cy="981073"/>
          </a:xfrm>
          <a:prstGeom prst="roundRect">
            <a:avLst>
              <a:gd name="adj" fmla="val 4866"/>
            </a:avLst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>
              <a:defRPr/>
            </a:pPr>
            <a:r>
              <a:rPr lang="ru-RU" sz="3000" b="1">
                <a:solidFill>
                  <a:srgbClr val="002060"/>
                </a:solidFill>
                <a:latin typeface="Arial"/>
                <a:cs typeface="Arial"/>
              </a:rPr>
              <a:t>ПРЕДОСТАВЛЕНИЕ УСЛУГ ДОЛГОВРЕМЕННОГО  УХОДА</a:t>
            </a:r>
            <a:endParaRPr sz="3000"/>
          </a:p>
        </p:txBody>
      </p:sp>
      <p:sp>
        <p:nvSpPr>
          <p:cNvPr id="1638252002" name="Rectangle 12"/>
          <p:cNvSpPr>
            <a:spLocks noChangeArrowheads="1"/>
          </p:cNvSpPr>
          <p:nvPr/>
        </p:nvSpPr>
        <p:spPr bwMode="auto">
          <a:xfrm>
            <a:off x="142875" y="1184643"/>
            <a:ext cx="11831127" cy="518519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txBody>
          <a:bodyPr wrap="square" anchor="ctr">
            <a:spAutoFit/>
          </a:bodyPr>
          <a:lstStyle>
            <a:lvl1pPr>
              <a:spcBef>
                <a:spcPts val="0"/>
              </a:spcBef>
              <a:buChar char="•"/>
              <a:defRPr sz="3200">
                <a:solidFill>
                  <a:schemeClr val="tx1"/>
                </a:solidFill>
                <a:latin typeface="Arial"/>
              </a:defRPr>
            </a:lvl1pPr>
            <a:lvl2pPr marL="742950" indent="-285750">
              <a:spcBef>
                <a:spcPts val="0"/>
              </a:spcBef>
              <a:buChar char="–"/>
              <a:defRPr sz="2800">
                <a:solidFill>
                  <a:schemeClr val="tx1"/>
                </a:solidFill>
                <a:latin typeface="Arial"/>
              </a:defRPr>
            </a:lvl2pPr>
            <a:lvl3pPr marL="1143000" indent="-228600">
              <a:spcBef>
                <a:spcPts val="0"/>
              </a:spcBef>
              <a:buChar char="•"/>
              <a:defRPr sz="2400">
                <a:solidFill>
                  <a:schemeClr val="tx1"/>
                </a:solidFill>
                <a:latin typeface="Arial"/>
              </a:defRPr>
            </a:lvl3pPr>
            <a:lvl4pPr marL="1600200" indent="-228600">
              <a:spcBef>
                <a:spcPts val="0"/>
              </a:spcBef>
              <a:buChar char="–"/>
              <a:defRPr sz="2000">
                <a:solidFill>
                  <a:schemeClr val="tx1"/>
                </a:solidFill>
                <a:latin typeface="Arial"/>
              </a:defRPr>
            </a:lvl4pPr>
            <a:lvl5pPr marL="2057400" indent="-228600">
              <a:spcBef>
                <a:spcPts val="0"/>
              </a:spcBef>
              <a:buChar char="»"/>
              <a:defRPr sz="2000">
                <a:solidFill>
                  <a:schemeClr val="tx1"/>
                </a:solidFill>
                <a:latin typeface="Arial"/>
              </a:defRPr>
            </a:lvl5pPr>
            <a:lvl6pPr marL="2514599" indent="-228600">
              <a:spcBef>
                <a:spcPts val="0"/>
              </a:spcBef>
              <a:spcAft>
                <a:spcPts val="0"/>
              </a:spcAft>
              <a:buChar char="»"/>
              <a:defRPr sz="2000">
                <a:solidFill>
                  <a:schemeClr val="tx1"/>
                </a:solidFill>
                <a:latin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buChar char="»"/>
              <a:defRPr sz="2000">
                <a:solidFill>
                  <a:schemeClr val="tx1"/>
                </a:solidFill>
                <a:latin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buChar char="»"/>
              <a:defRPr sz="2000">
                <a:solidFill>
                  <a:schemeClr val="tx1"/>
                </a:solidFill>
                <a:latin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buChar char="»"/>
              <a:defRPr sz="2000">
                <a:solidFill>
                  <a:schemeClr val="tx1"/>
                </a:solidFill>
                <a:latin typeface="Arial"/>
              </a:defRPr>
            </a:lvl9pPr>
          </a:lstStyle>
          <a:p>
            <a:pPr algn="ctr">
              <a:spcBef>
                <a:spcPts val="0"/>
              </a:spcBef>
              <a:buFontTx/>
              <a:buNone/>
              <a:defRPr/>
            </a:pPr>
            <a:r>
              <a:rPr lang="ru-RU" sz="2800" b="1">
                <a:solidFill>
                  <a:srgbClr val="0070C0"/>
                </a:solidFill>
                <a:cs typeface="Arial"/>
              </a:rPr>
              <a:t>ФОРМА: </a:t>
            </a:r>
            <a:r>
              <a:rPr lang="ru-RU" sz="2800" b="1">
                <a:solidFill>
                  <a:srgbClr val="730A0A"/>
                </a:solidFill>
                <a:cs typeface="Arial"/>
              </a:rPr>
              <a:t>СОЦИАЛЬНОЕ ОБСЛУЖИВАНИЕ НА ДОМУ</a:t>
            </a:r>
            <a:endParaRPr sz="2800">
              <a:solidFill>
                <a:srgbClr val="730A0A"/>
              </a:solidFill>
            </a:endParaRPr>
          </a:p>
        </p:txBody>
      </p:sp>
      <p:sp>
        <p:nvSpPr>
          <p:cNvPr id="148097016" name="Прямоугольник 6"/>
          <p:cNvSpPr/>
          <p:nvPr/>
        </p:nvSpPr>
        <p:spPr bwMode="auto">
          <a:xfrm>
            <a:off x="236000" y="1858761"/>
            <a:ext cx="4488396" cy="1842489"/>
          </a:xfrm>
          <a:prstGeom prst="rect">
            <a:avLst/>
          </a:prstGeom>
          <a:noFill/>
          <a:ln w="254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r>
              <a:rPr lang="ru-RU" sz="2100" b="1">
                <a:solidFill>
                  <a:srgbClr val="002060"/>
                </a:solidFill>
                <a:latin typeface="Arial"/>
                <a:cs typeface="Arial"/>
              </a:rPr>
              <a:t>ВВЕДЕНА НОВАЯ ДОЛЖНОСТЬ</a:t>
            </a:r>
            <a:endParaRPr sz="2100"/>
          </a:p>
          <a:p>
            <a:pPr algn="ctr">
              <a:defRPr/>
            </a:pPr>
            <a:r>
              <a:rPr lang="ru-RU" sz="2800" b="1">
                <a:solidFill>
                  <a:srgbClr val="730A0A"/>
                </a:solidFill>
                <a:latin typeface="Arial"/>
                <a:cs typeface="Arial"/>
              </a:rPr>
              <a:t>«ПОМОЩНИК </a:t>
            </a:r>
            <a:br>
              <a:rPr lang="ru-RU" sz="2800" b="1">
                <a:solidFill>
                  <a:srgbClr val="730A0A"/>
                </a:solidFill>
                <a:latin typeface="Arial"/>
                <a:cs typeface="Arial"/>
              </a:rPr>
            </a:br>
            <a:r>
              <a:rPr lang="ru-RU" sz="2800" b="1">
                <a:solidFill>
                  <a:srgbClr val="730A0A"/>
                </a:solidFill>
                <a:latin typeface="Arial"/>
                <a:cs typeface="Arial"/>
              </a:rPr>
              <a:t>ПО УХОДУ»</a:t>
            </a:r>
            <a:endParaRPr sz="2800" b="1">
              <a:solidFill>
                <a:srgbClr val="730A0A"/>
              </a:solidFill>
              <a:latin typeface="Arial"/>
              <a:cs typeface="Arial"/>
            </a:endParaRPr>
          </a:p>
        </p:txBody>
      </p:sp>
      <p:sp>
        <p:nvSpPr>
          <p:cNvPr id="699591135" name="Стрелка вниз 7"/>
          <p:cNvSpPr/>
          <p:nvPr/>
        </p:nvSpPr>
        <p:spPr bwMode="auto">
          <a:xfrm rot="16199969">
            <a:off x="4728791" y="2543473"/>
            <a:ext cx="714375" cy="457202"/>
          </a:xfrm>
          <a:prstGeom prst="downArrow">
            <a:avLst>
              <a:gd name="adj1" fmla="val 50000"/>
              <a:gd name="adj2" fmla="val 59789"/>
            </a:avLst>
          </a:prstGeom>
          <a:noFill/>
          <a:ln w="28575">
            <a:solidFill>
              <a:srgbClr val="002060"/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1395185085" name="Прямоугольник 8"/>
          <p:cNvSpPr/>
          <p:nvPr/>
        </p:nvSpPr>
        <p:spPr bwMode="auto">
          <a:xfrm>
            <a:off x="5379500" y="1858762"/>
            <a:ext cx="6593419" cy="1842490"/>
          </a:xfrm>
          <a:prstGeom prst="rect">
            <a:avLst/>
          </a:prstGeom>
          <a:noFill/>
          <a:ln w="254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r>
              <a:rPr lang="ru-RU" sz="2400" b="1">
                <a:solidFill>
                  <a:srgbClr val="002060"/>
                </a:solidFill>
                <a:latin typeface="Arial"/>
                <a:cs typeface="Arial"/>
              </a:rPr>
              <a:t>СПЕЦИАЛИСТЫ </a:t>
            </a:r>
          </a:p>
          <a:p>
            <a:pPr algn="ctr">
              <a:defRPr/>
            </a:pPr>
            <a:r>
              <a:rPr lang="ru-RU" sz="2400" b="1">
                <a:solidFill>
                  <a:srgbClr val="002060"/>
                </a:solidFill>
                <a:latin typeface="Arial"/>
                <a:cs typeface="Arial"/>
              </a:rPr>
              <a:t>ПРОХОДЯТ ОБУЧЕНИЕ НА БАЗЕ МЕДИЦИНСКИХ ОБРАЗОВАТЕЛЬНЫХ ОРГАНИЗАЦИЙ</a:t>
            </a:r>
          </a:p>
          <a:p>
            <a:pPr algn="ctr">
              <a:defRPr/>
            </a:pPr>
            <a:r>
              <a:rPr lang="ru-RU" sz="2200" b="1">
                <a:solidFill>
                  <a:srgbClr val="730A0A"/>
                </a:solidFill>
                <a:latin typeface="Arial"/>
                <a:cs typeface="Arial"/>
              </a:rPr>
              <a:t>(</a:t>
            </a:r>
            <a:r>
              <a:rPr lang="ru-RU" sz="1800" b="1">
                <a:solidFill>
                  <a:srgbClr val="730A0A"/>
                </a:solidFill>
                <a:latin typeface="Arial"/>
                <a:cs typeface="Arial"/>
              </a:rPr>
              <a:t>40 академических часов в течение 5 рабочих дней)</a:t>
            </a:r>
            <a:endParaRPr sz="1200">
              <a:solidFill>
                <a:srgbClr val="730A0A"/>
              </a:solidFill>
            </a:endParaRPr>
          </a:p>
        </p:txBody>
      </p:sp>
      <p:sp>
        <p:nvSpPr>
          <p:cNvPr id="817569057" name="TextBox 1"/>
          <p:cNvSpPr txBox="1"/>
          <p:nvPr/>
        </p:nvSpPr>
        <p:spPr bwMode="auto">
          <a:xfrm>
            <a:off x="364075" y="3969925"/>
            <a:ext cx="9901003" cy="518519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pPr algn="ctr">
              <a:defRPr/>
            </a:pPr>
            <a:r>
              <a:rPr lang="ru-RU" sz="2800" b="1">
                <a:solidFill>
                  <a:srgbClr val="002060"/>
                </a:solidFill>
                <a:latin typeface="Arial"/>
                <a:cs typeface="Arial"/>
              </a:rPr>
              <a:t>ПОМОЩНИКИ ПО УХОДУ ПОДБИРАЮТСЯ ИЗ ЧИСЛА:</a:t>
            </a:r>
            <a:endParaRPr/>
          </a:p>
        </p:txBody>
      </p:sp>
      <p:sp>
        <p:nvSpPr>
          <p:cNvPr id="412542686" name="TextBox 10"/>
          <p:cNvSpPr txBox="1"/>
          <p:nvPr/>
        </p:nvSpPr>
        <p:spPr bwMode="auto">
          <a:xfrm>
            <a:off x="401825" y="5570065"/>
            <a:ext cx="5862113" cy="4880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71994" indent="-371994">
              <a:buFont typeface="Arial"/>
              <a:buChar char="•"/>
              <a:defRPr/>
            </a:pPr>
            <a:r>
              <a:rPr lang="ru-RU" sz="2600" b="1">
                <a:solidFill>
                  <a:srgbClr val="002060"/>
                </a:solidFill>
                <a:latin typeface="Arial"/>
                <a:cs typeface="Arial"/>
              </a:rPr>
              <a:t>БЕЗРАБОТНЫХ ГРАЖДАН</a:t>
            </a:r>
            <a:endParaRPr sz="2600"/>
          </a:p>
        </p:txBody>
      </p:sp>
      <p:sp>
        <p:nvSpPr>
          <p:cNvPr id="2101437562" name="TextBox 11"/>
          <p:cNvSpPr txBox="1"/>
          <p:nvPr/>
        </p:nvSpPr>
        <p:spPr bwMode="auto">
          <a:xfrm>
            <a:off x="401825" y="6178160"/>
            <a:ext cx="5786613" cy="4880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71994" indent="-371994">
              <a:buFont typeface="Arial"/>
              <a:buChar char="•"/>
              <a:defRPr/>
            </a:pPr>
            <a:r>
              <a:rPr lang="ru-RU" sz="2600" b="1">
                <a:solidFill>
                  <a:srgbClr val="002060"/>
                </a:solidFill>
                <a:latin typeface="Arial"/>
                <a:cs typeface="Arial"/>
              </a:rPr>
              <a:t>СОЦИАЛЬНЫХ РАБОТНИКОВ</a:t>
            </a:r>
            <a:endParaRPr sz="2600"/>
          </a:p>
        </p:txBody>
      </p:sp>
      <p:sp>
        <p:nvSpPr>
          <p:cNvPr id="429123782" name="TextBox 12"/>
          <p:cNvSpPr txBox="1"/>
          <p:nvPr/>
        </p:nvSpPr>
        <p:spPr bwMode="auto">
          <a:xfrm>
            <a:off x="388401" y="4617226"/>
            <a:ext cx="11674855" cy="8842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71994" indent="-371994">
              <a:buFont typeface="Arial"/>
              <a:buChar char="•"/>
              <a:defRPr/>
            </a:pPr>
            <a:r>
              <a:rPr lang="ru-RU" sz="2600" b="1">
                <a:solidFill>
                  <a:srgbClr val="002060"/>
                </a:solidFill>
                <a:latin typeface="Arial"/>
                <a:cs typeface="Arial"/>
              </a:rPr>
              <a:t>РОДСТВЕННИКОВ И ЛИЦ ИЗ БЛИЗКОГО ОКРУЖЕНИЯ ГРАЖДАН, НУЖДАЮЩИХСЯ В УХОДЕ</a:t>
            </a:r>
            <a:endParaRPr sz="260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390997117" name="Rectangle 5"/>
          <p:cNvSpPr>
            <a:spLocks noChangeArrowheads="1"/>
          </p:cNvSpPr>
          <p:nvPr/>
        </p:nvSpPr>
        <p:spPr bwMode="auto">
          <a:xfrm>
            <a:off x="0" y="11723"/>
            <a:ext cx="12191999" cy="822960"/>
          </a:xfrm>
          <a:prstGeom prst="roundRect">
            <a:avLst>
              <a:gd name="adj" fmla="val 4866"/>
            </a:avLst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>
              <a:defRPr/>
            </a:pPr>
            <a:r>
              <a:rPr lang="ru-RU" sz="3200" b="1">
                <a:solidFill>
                  <a:srgbClr val="002060"/>
                </a:solidFill>
                <a:latin typeface="Arial"/>
                <a:cs typeface="Arial"/>
              </a:rPr>
              <a:t>ОСНОВНЫЕ ВИДЫ УСЛУГ ПО УХОДУ</a:t>
            </a:r>
            <a:endParaRPr/>
          </a:p>
        </p:txBody>
      </p:sp>
      <p:sp>
        <p:nvSpPr>
          <p:cNvPr id="340925571" name="Rectangle 12"/>
          <p:cNvSpPr>
            <a:spLocks noChangeArrowheads="1"/>
          </p:cNvSpPr>
          <p:nvPr/>
        </p:nvSpPr>
        <p:spPr bwMode="auto">
          <a:xfrm>
            <a:off x="452889" y="939510"/>
            <a:ext cx="6297044" cy="369331"/>
          </a:xfrm>
          <a:prstGeom prst="rect">
            <a:avLst/>
          </a:prstGeom>
          <a:noFill/>
          <a:ln>
            <a:noFill/>
          </a:ln>
        </p:spPr>
        <p:txBody>
          <a:bodyPr wrap="square" anchor="ctr">
            <a:spAutoFit/>
          </a:bodyPr>
          <a:lstStyle>
            <a:lvl1pPr>
              <a:spcBef>
                <a:spcPts val="0"/>
              </a:spcBef>
              <a:buChar char="•"/>
              <a:defRPr sz="3200">
                <a:solidFill>
                  <a:schemeClr val="tx1"/>
                </a:solidFill>
                <a:latin typeface="Arial"/>
              </a:defRPr>
            </a:lvl1pPr>
            <a:lvl2pPr marL="742950" indent="-285750">
              <a:spcBef>
                <a:spcPts val="0"/>
              </a:spcBef>
              <a:buChar char="–"/>
              <a:defRPr sz="2800">
                <a:solidFill>
                  <a:schemeClr val="tx1"/>
                </a:solidFill>
                <a:latin typeface="Arial"/>
              </a:defRPr>
            </a:lvl2pPr>
            <a:lvl3pPr marL="1143000" indent="-228600">
              <a:spcBef>
                <a:spcPts val="0"/>
              </a:spcBef>
              <a:buChar char="•"/>
              <a:defRPr sz="2400">
                <a:solidFill>
                  <a:schemeClr val="tx1"/>
                </a:solidFill>
                <a:latin typeface="Arial"/>
              </a:defRPr>
            </a:lvl3pPr>
            <a:lvl4pPr marL="1600200" indent="-228600">
              <a:spcBef>
                <a:spcPts val="0"/>
              </a:spcBef>
              <a:buChar char="–"/>
              <a:defRPr sz="2000">
                <a:solidFill>
                  <a:schemeClr val="tx1"/>
                </a:solidFill>
                <a:latin typeface="Arial"/>
              </a:defRPr>
            </a:lvl4pPr>
            <a:lvl5pPr marL="2057400" indent="-228600">
              <a:spcBef>
                <a:spcPts val="0"/>
              </a:spcBef>
              <a:buChar char="»"/>
              <a:defRPr sz="2000">
                <a:solidFill>
                  <a:schemeClr val="tx1"/>
                </a:solidFill>
                <a:latin typeface="Arial"/>
              </a:defRPr>
            </a:lvl5pPr>
            <a:lvl6pPr marL="2514599" indent="-228600">
              <a:spcBef>
                <a:spcPts val="0"/>
              </a:spcBef>
              <a:spcAft>
                <a:spcPts val="0"/>
              </a:spcAft>
              <a:buChar char="»"/>
              <a:defRPr sz="2000">
                <a:solidFill>
                  <a:schemeClr val="tx1"/>
                </a:solidFill>
                <a:latin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buChar char="»"/>
              <a:defRPr sz="2000">
                <a:solidFill>
                  <a:schemeClr val="tx1"/>
                </a:solidFill>
                <a:latin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buChar char="»"/>
              <a:defRPr sz="2000">
                <a:solidFill>
                  <a:schemeClr val="tx1"/>
                </a:solidFill>
                <a:latin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buChar char="»"/>
              <a:defRPr sz="2000">
                <a:solidFill>
                  <a:schemeClr val="tx1"/>
                </a:solidFill>
                <a:latin typeface="Arial"/>
              </a:defRPr>
            </a:lvl9pPr>
          </a:lstStyle>
          <a:p>
            <a:pPr algn="just">
              <a:buNone/>
              <a:defRPr/>
            </a:pPr>
            <a:r>
              <a:rPr lang="ru-RU" sz="1800" b="1">
                <a:solidFill>
                  <a:srgbClr val="000066"/>
                </a:solidFill>
                <a:cs typeface="Arial"/>
              </a:rPr>
              <a:t>Помощь в приготовлении (приготовление) пищи </a:t>
            </a:r>
            <a:endParaRPr/>
          </a:p>
        </p:txBody>
      </p:sp>
      <p:sp>
        <p:nvSpPr>
          <p:cNvPr id="309304859" name="Rectangle 12"/>
          <p:cNvSpPr>
            <a:spLocks noChangeArrowheads="1"/>
          </p:cNvSpPr>
          <p:nvPr/>
        </p:nvSpPr>
        <p:spPr bwMode="auto">
          <a:xfrm>
            <a:off x="452889" y="1344118"/>
            <a:ext cx="6297044" cy="369331"/>
          </a:xfrm>
          <a:prstGeom prst="rect">
            <a:avLst/>
          </a:prstGeom>
          <a:noFill/>
          <a:ln>
            <a:noFill/>
          </a:ln>
        </p:spPr>
        <p:txBody>
          <a:bodyPr wrap="square" anchor="ctr">
            <a:spAutoFit/>
          </a:bodyPr>
          <a:lstStyle>
            <a:lvl1pPr>
              <a:spcBef>
                <a:spcPts val="0"/>
              </a:spcBef>
              <a:buChar char="•"/>
              <a:defRPr sz="3200">
                <a:solidFill>
                  <a:schemeClr val="tx1"/>
                </a:solidFill>
                <a:latin typeface="Arial"/>
              </a:defRPr>
            </a:lvl1pPr>
            <a:lvl2pPr marL="742950" indent="-285750">
              <a:spcBef>
                <a:spcPts val="0"/>
              </a:spcBef>
              <a:buChar char="–"/>
              <a:defRPr sz="2800">
                <a:solidFill>
                  <a:schemeClr val="tx1"/>
                </a:solidFill>
                <a:latin typeface="Arial"/>
              </a:defRPr>
            </a:lvl2pPr>
            <a:lvl3pPr marL="1143000" indent="-228600">
              <a:spcBef>
                <a:spcPts val="0"/>
              </a:spcBef>
              <a:buChar char="•"/>
              <a:defRPr sz="2400">
                <a:solidFill>
                  <a:schemeClr val="tx1"/>
                </a:solidFill>
                <a:latin typeface="Arial"/>
              </a:defRPr>
            </a:lvl3pPr>
            <a:lvl4pPr marL="1600200" indent="-228600">
              <a:spcBef>
                <a:spcPts val="0"/>
              </a:spcBef>
              <a:buChar char="–"/>
              <a:defRPr sz="2000">
                <a:solidFill>
                  <a:schemeClr val="tx1"/>
                </a:solidFill>
                <a:latin typeface="Arial"/>
              </a:defRPr>
            </a:lvl4pPr>
            <a:lvl5pPr marL="2057400" indent="-228600">
              <a:spcBef>
                <a:spcPts val="0"/>
              </a:spcBef>
              <a:buChar char="»"/>
              <a:defRPr sz="2000">
                <a:solidFill>
                  <a:schemeClr val="tx1"/>
                </a:solidFill>
                <a:latin typeface="Arial"/>
              </a:defRPr>
            </a:lvl5pPr>
            <a:lvl6pPr marL="2514599" indent="-228600">
              <a:spcBef>
                <a:spcPts val="0"/>
              </a:spcBef>
              <a:spcAft>
                <a:spcPts val="0"/>
              </a:spcAft>
              <a:buChar char="»"/>
              <a:defRPr sz="2000">
                <a:solidFill>
                  <a:schemeClr val="tx1"/>
                </a:solidFill>
                <a:latin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buChar char="»"/>
              <a:defRPr sz="2000">
                <a:solidFill>
                  <a:schemeClr val="tx1"/>
                </a:solidFill>
                <a:latin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buChar char="»"/>
              <a:defRPr sz="2000">
                <a:solidFill>
                  <a:schemeClr val="tx1"/>
                </a:solidFill>
                <a:latin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buChar char="»"/>
              <a:defRPr sz="2000">
                <a:solidFill>
                  <a:schemeClr val="tx1"/>
                </a:solidFill>
                <a:latin typeface="Arial"/>
              </a:defRPr>
            </a:lvl9pPr>
          </a:lstStyle>
          <a:p>
            <a:pPr algn="just">
              <a:buNone/>
              <a:defRPr/>
            </a:pPr>
            <a:r>
              <a:rPr lang="ru-RU" sz="1800" b="1">
                <a:solidFill>
                  <a:srgbClr val="000066"/>
                </a:solidFill>
                <a:cs typeface="Arial"/>
              </a:rPr>
              <a:t>Помощь в приеме пищи (кормление)</a:t>
            </a:r>
            <a:endParaRPr/>
          </a:p>
        </p:txBody>
      </p:sp>
      <p:sp>
        <p:nvSpPr>
          <p:cNvPr id="636839485" name="Rectangle 12"/>
          <p:cNvSpPr>
            <a:spLocks noChangeArrowheads="1"/>
          </p:cNvSpPr>
          <p:nvPr/>
        </p:nvSpPr>
        <p:spPr bwMode="auto">
          <a:xfrm>
            <a:off x="452889" y="1719999"/>
            <a:ext cx="6297044" cy="369331"/>
          </a:xfrm>
          <a:prstGeom prst="rect">
            <a:avLst/>
          </a:prstGeom>
          <a:noFill/>
          <a:ln>
            <a:noFill/>
          </a:ln>
        </p:spPr>
        <p:txBody>
          <a:bodyPr wrap="square" anchor="ctr">
            <a:spAutoFit/>
          </a:bodyPr>
          <a:lstStyle>
            <a:lvl1pPr>
              <a:spcBef>
                <a:spcPts val="0"/>
              </a:spcBef>
              <a:buChar char="•"/>
              <a:defRPr sz="3200">
                <a:solidFill>
                  <a:schemeClr val="tx1"/>
                </a:solidFill>
                <a:latin typeface="Arial"/>
              </a:defRPr>
            </a:lvl1pPr>
            <a:lvl2pPr marL="742950" indent="-285750">
              <a:spcBef>
                <a:spcPts val="0"/>
              </a:spcBef>
              <a:buChar char="–"/>
              <a:defRPr sz="2800">
                <a:solidFill>
                  <a:schemeClr val="tx1"/>
                </a:solidFill>
                <a:latin typeface="Arial"/>
              </a:defRPr>
            </a:lvl2pPr>
            <a:lvl3pPr marL="1143000" indent="-228600">
              <a:spcBef>
                <a:spcPts val="0"/>
              </a:spcBef>
              <a:buChar char="•"/>
              <a:defRPr sz="2400">
                <a:solidFill>
                  <a:schemeClr val="tx1"/>
                </a:solidFill>
                <a:latin typeface="Arial"/>
              </a:defRPr>
            </a:lvl3pPr>
            <a:lvl4pPr marL="1600200" indent="-228600">
              <a:spcBef>
                <a:spcPts val="0"/>
              </a:spcBef>
              <a:buChar char="–"/>
              <a:defRPr sz="2000">
                <a:solidFill>
                  <a:schemeClr val="tx1"/>
                </a:solidFill>
                <a:latin typeface="Arial"/>
              </a:defRPr>
            </a:lvl4pPr>
            <a:lvl5pPr marL="2057400" indent="-228600">
              <a:spcBef>
                <a:spcPts val="0"/>
              </a:spcBef>
              <a:buChar char="»"/>
              <a:defRPr sz="2000">
                <a:solidFill>
                  <a:schemeClr val="tx1"/>
                </a:solidFill>
                <a:latin typeface="Arial"/>
              </a:defRPr>
            </a:lvl5pPr>
            <a:lvl6pPr marL="2514599" indent="-228600">
              <a:spcBef>
                <a:spcPts val="0"/>
              </a:spcBef>
              <a:spcAft>
                <a:spcPts val="0"/>
              </a:spcAft>
              <a:buChar char="»"/>
              <a:defRPr sz="2000">
                <a:solidFill>
                  <a:schemeClr val="tx1"/>
                </a:solidFill>
                <a:latin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buChar char="»"/>
              <a:defRPr sz="2000">
                <a:solidFill>
                  <a:schemeClr val="tx1"/>
                </a:solidFill>
                <a:latin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buChar char="»"/>
              <a:defRPr sz="2000">
                <a:solidFill>
                  <a:schemeClr val="tx1"/>
                </a:solidFill>
                <a:latin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buChar char="»"/>
              <a:defRPr sz="2000">
                <a:solidFill>
                  <a:schemeClr val="tx1"/>
                </a:solidFill>
                <a:latin typeface="Arial"/>
              </a:defRPr>
            </a:lvl9pPr>
          </a:lstStyle>
          <a:p>
            <a:pPr algn="just">
              <a:buNone/>
              <a:defRPr/>
            </a:pPr>
            <a:r>
              <a:rPr lang="ru-RU" sz="1800" b="1">
                <a:solidFill>
                  <a:srgbClr val="000066"/>
                </a:solidFill>
                <a:cs typeface="Arial"/>
              </a:rPr>
              <a:t>Умывание (помощь в умывании)</a:t>
            </a:r>
            <a:endParaRPr/>
          </a:p>
        </p:txBody>
      </p:sp>
      <p:sp>
        <p:nvSpPr>
          <p:cNvPr id="467907598" name="Rectangle 12"/>
          <p:cNvSpPr>
            <a:spLocks noChangeArrowheads="1"/>
          </p:cNvSpPr>
          <p:nvPr/>
        </p:nvSpPr>
        <p:spPr bwMode="auto">
          <a:xfrm>
            <a:off x="452889" y="2147636"/>
            <a:ext cx="6829057" cy="369331"/>
          </a:xfrm>
          <a:prstGeom prst="rect">
            <a:avLst/>
          </a:prstGeom>
          <a:noFill/>
          <a:ln>
            <a:noFill/>
          </a:ln>
        </p:spPr>
        <p:txBody>
          <a:bodyPr wrap="square" anchor="ctr">
            <a:spAutoFit/>
          </a:bodyPr>
          <a:lstStyle>
            <a:lvl1pPr>
              <a:spcBef>
                <a:spcPts val="0"/>
              </a:spcBef>
              <a:buChar char="•"/>
              <a:defRPr sz="3200">
                <a:solidFill>
                  <a:schemeClr val="tx1"/>
                </a:solidFill>
                <a:latin typeface="Arial"/>
              </a:defRPr>
            </a:lvl1pPr>
            <a:lvl2pPr marL="742950" indent="-285750">
              <a:spcBef>
                <a:spcPts val="0"/>
              </a:spcBef>
              <a:buChar char="–"/>
              <a:defRPr sz="2800">
                <a:solidFill>
                  <a:schemeClr val="tx1"/>
                </a:solidFill>
                <a:latin typeface="Arial"/>
              </a:defRPr>
            </a:lvl2pPr>
            <a:lvl3pPr marL="1143000" indent="-228600">
              <a:spcBef>
                <a:spcPts val="0"/>
              </a:spcBef>
              <a:buChar char="•"/>
              <a:defRPr sz="2400">
                <a:solidFill>
                  <a:schemeClr val="tx1"/>
                </a:solidFill>
                <a:latin typeface="Arial"/>
              </a:defRPr>
            </a:lvl3pPr>
            <a:lvl4pPr marL="1600200" indent="-228600">
              <a:spcBef>
                <a:spcPts val="0"/>
              </a:spcBef>
              <a:buChar char="–"/>
              <a:defRPr sz="2000">
                <a:solidFill>
                  <a:schemeClr val="tx1"/>
                </a:solidFill>
                <a:latin typeface="Arial"/>
              </a:defRPr>
            </a:lvl4pPr>
            <a:lvl5pPr marL="2057400" indent="-228600">
              <a:spcBef>
                <a:spcPts val="0"/>
              </a:spcBef>
              <a:buChar char="»"/>
              <a:defRPr sz="2000">
                <a:solidFill>
                  <a:schemeClr val="tx1"/>
                </a:solidFill>
                <a:latin typeface="Arial"/>
              </a:defRPr>
            </a:lvl5pPr>
            <a:lvl6pPr marL="2514599" indent="-228600">
              <a:spcBef>
                <a:spcPts val="0"/>
              </a:spcBef>
              <a:spcAft>
                <a:spcPts val="0"/>
              </a:spcAft>
              <a:buChar char="»"/>
              <a:defRPr sz="2000">
                <a:solidFill>
                  <a:schemeClr val="tx1"/>
                </a:solidFill>
                <a:latin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buChar char="»"/>
              <a:defRPr sz="2000">
                <a:solidFill>
                  <a:schemeClr val="tx1"/>
                </a:solidFill>
                <a:latin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buChar char="»"/>
              <a:defRPr sz="2000">
                <a:solidFill>
                  <a:schemeClr val="tx1"/>
                </a:solidFill>
                <a:latin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buChar char="»"/>
              <a:defRPr sz="2000">
                <a:solidFill>
                  <a:schemeClr val="tx1"/>
                </a:solidFill>
                <a:latin typeface="Arial"/>
              </a:defRPr>
            </a:lvl9pPr>
          </a:lstStyle>
          <a:p>
            <a:pPr algn="just">
              <a:buNone/>
              <a:defRPr/>
            </a:pPr>
            <a:r>
              <a:rPr lang="ru-RU" sz="1800" b="1">
                <a:solidFill>
                  <a:srgbClr val="000066"/>
                </a:solidFill>
                <a:cs typeface="Arial"/>
              </a:rPr>
              <a:t>Купание (помощь при купании), в том числе в кровати</a:t>
            </a:r>
            <a:endParaRPr/>
          </a:p>
        </p:txBody>
      </p:sp>
      <p:sp>
        <p:nvSpPr>
          <p:cNvPr id="1419365058" name="Rectangle 12"/>
          <p:cNvSpPr>
            <a:spLocks noChangeArrowheads="1"/>
          </p:cNvSpPr>
          <p:nvPr/>
        </p:nvSpPr>
        <p:spPr bwMode="auto">
          <a:xfrm>
            <a:off x="452889" y="2597707"/>
            <a:ext cx="8724362" cy="369331"/>
          </a:xfrm>
          <a:prstGeom prst="rect">
            <a:avLst/>
          </a:prstGeom>
          <a:noFill/>
          <a:ln>
            <a:noFill/>
          </a:ln>
        </p:spPr>
        <p:txBody>
          <a:bodyPr wrap="square" anchor="ctr">
            <a:spAutoFit/>
          </a:bodyPr>
          <a:lstStyle>
            <a:lvl1pPr>
              <a:spcBef>
                <a:spcPts val="0"/>
              </a:spcBef>
              <a:buChar char="•"/>
              <a:defRPr sz="3200">
                <a:solidFill>
                  <a:schemeClr val="tx1"/>
                </a:solidFill>
                <a:latin typeface="Arial"/>
              </a:defRPr>
            </a:lvl1pPr>
            <a:lvl2pPr marL="742950" indent="-285750">
              <a:spcBef>
                <a:spcPts val="0"/>
              </a:spcBef>
              <a:buChar char="–"/>
              <a:defRPr sz="2800">
                <a:solidFill>
                  <a:schemeClr val="tx1"/>
                </a:solidFill>
                <a:latin typeface="Arial"/>
              </a:defRPr>
            </a:lvl2pPr>
            <a:lvl3pPr marL="1143000" indent="-228600">
              <a:spcBef>
                <a:spcPts val="0"/>
              </a:spcBef>
              <a:buChar char="•"/>
              <a:defRPr sz="2400">
                <a:solidFill>
                  <a:schemeClr val="tx1"/>
                </a:solidFill>
                <a:latin typeface="Arial"/>
              </a:defRPr>
            </a:lvl3pPr>
            <a:lvl4pPr marL="1600200" indent="-228600">
              <a:spcBef>
                <a:spcPts val="0"/>
              </a:spcBef>
              <a:buChar char="–"/>
              <a:defRPr sz="2000">
                <a:solidFill>
                  <a:schemeClr val="tx1"/>
                </a:solidFill>
                <a:latin typeface="Arial"/>
              </a:defRPr>
            </a:lvl4pPr>
            <a:lvl5pPr marL="2057400" indent="-228600">
              <a:spcBef>
                <a:spcPts val="0"/>
              </a:spcBef>
              <a:buChar char="»"/>
              <a:defRPr sz="2000">
                <a:solidFill>
                  <a:schemeClr val="tx1"/>
                </a:solidFill>
                <a:latin typeface="Arial"/>
              </a:defRPr>
            </a:lvl5pPr>
            <a:lvl6pPr marL="2514599" indent="-228600">
              <a:spcBef>
                <a:spcPts val="0"/>
              </a:spcBef>
              <a:spcAft>
                <a:spcPts val="0"/>
              </a:spcAft>
              <a:buChar char="»"/>
              <a:defRPr sz="2000">
                <a:solidFill>
                  <a:schemeClr val="tx1"/>
                </a:solidFill>
                <a:latin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buChar char="»"/>
              <a:defRPr sz="2000">
                <a:solidFill>
                  <a:schemeClr val="tx1"/>
                </a:solidFill>
                <a:latin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buChar char="»"/>
              <a:defRPr sz="2000">
                <a:solidFill>
                  <a:schemeClr val="tx1"/>
                </a:solidFill>
                <a:latin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buChar char="»"/>
              <a:defRPr sz="2000">
                <a:solidFill>
                  <a:schemeClr val="tx1"/>
                </a:solidFill>
                <a:latin typeface="Arial"/>
              </a:defRPr>
            </a:lvl9pPr>
          </a:lstStyle>
          <a:p>
            <a:pPr algn="just">
              <a:buNone/>
              <a:defRPr/>
            </a:pPr>
            <a:r>
              <a:rPr lang="ru-RU" sz="1800" b="1">
                <a:solidFill>
                  <a:srgbClr val="000066"/>
                </a:solidFill>
                <a:cs typeface="Arial"/>
              </a:rPr>
              <a:t>Гигиенические процедуры (обработка руг, ног, ногтей, бритье, стрижка)</a:t>
            </a:r>
            <a:endParaRPr/>
          </a:p>
        </p:txBody>
      </p:sp>
      <p:sp>
        <p:nvSpPr>
          <p:cNvPr id="439053440" name="Rectangle 12"/>
          <p:cNvSpPr>
            <a:spLocks noChangeArrowheads="1"/>
          </p:cNvSpPr>
          <p:nvPr/>
        </p:nvSpPr>
        <p:spPr bwMode="auto">
          <a:xfrm>
            <a:off x="452889" y="3060387"/>
            <a:ext cx="8982056" cy="369331"/>
          </a:xfrm>
          <a:prstGeom prst="rect">
            <a:avLst/>
          </a:prstGeom>
          <a:noFill/>
          <a:ln>
            <a:noFill/>
          </a:ln>
        </p:spPr>
        <p:txBody>
          <a:bodyPr wrap="square" anchor="ctr">
            <a:spAutoFit/>
          </a:bodyPr>
          <a:lstStyle>
            <a:lvl1pPr>
              <a:spcBef>
                <a:spcPts val="0"/>
              </a:spcBef>
              <a:buChar char="•"/>
              <a:defRPr sz="3200">
                <a:solidFill>
                  <a:schemeClr val="tx1"/>
                </a:solidFill>
                <a:latin typeface="Arial"/>
              </a:defRPr>
            </a:lvl1pPr>
            <a:lvl2pPr marL="742950" indent="-285750">
              <a:spcBef>
                <a:spcPts val="0"/>
              </a:spcBef>
              <a:buChar char="–"/>
              <a:defRPr sz="2800">
                <a:solidFill>
                  <a:schemeClr val="tx1"/>
                </a:solidFill>
                <a:latin typeface="Arial"/>
              </a:defRPr>
            </a:lvl2pPr>
            <a:lvl3pPr marL="1143000" indent="-228600">
              <a:spcBef>
                <a:spcPts val="0"/>
              </a:spcBef>
              <a:buChar char="•"/>
              <a:defRPr sz="2400">
                <a:solidFill>
                  <a:schemeClr val="tx1"/>
                </a:solidFill>
                <a:latin typeface="Arial"/>
              </a:defRPr>
            </a:lvl3pPr>
            <a:lvl4pPr marL="1600200" indent="-228600">
              <a:spcBef>
                <a:spcPts val="0"/>
              </a:spcBef>
              <a:buChar char="–"/>
              <a:defRPr sz="2000">
                <a:solidFill>
                  <a:schemeClr val="tx1"/>
                </a:solidFill>
                <a:latin typeface="Arial"/>
              </a:defRPr>
            </a:lvl4pPr>
            <a:lvl5pPr marL="2057400" indent="-228600">
              <a:spcBef>
                <a:spcPts val="0"/>
              </a:spcBef>
              <a:buChar char="»"/>
              <a:defRPr sz="2000">
                <a:solidFill>
                  <a:schemeClr val="tx1"/>
                </a:solidFill>
                <a:latin typeface="Arial"/>
              </a:defRPr>
            </a:lvl5pPr>
            <a:lvl6pPr marL="2514599" indent="-228600">
              <a:spcBef>
                <a:spcPts val="0"/>
              </a:spcBef>
              <a:spcAft>
                <a:spcPts val="0"/>
              </a:spcAft>
              <a:buChar char="»"/>
              <a:defRPr sz="2000">
                <a:solidFill>
                  <a:schemeClr val="tx1"/>
                </a:solidFill>
                <a:latin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buChar char="»"/>
              <a:defRPr sz="2000">
                <a:solidFill>
                  <a:schemeClr val="tx1"/>
                </a:solidFill>
                <a:latin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buChar char="»"/>
              <a:defRPr sz="2000">
                <a:solidFill>
                  <a:schemeClr val="tx1"/>
                </a:solidFill>
                <a:latin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buChar char="»"/>
              <a:defRPr sz="2000">
                <a:solidFill>
                  <a:schemeClr val="tx1"/>
                </a:solidFill>
                <a:latin typeface="Arial"/>
              </a:defRPr>
            </a:lvl9pPr>
          </a:lstStyle>
          <a:p>
            <a:pPr algn="just">
              <a:buNone/>
              <a:defRPr/>
            </a:pPr>
            <a:r>
              <a:rPr lang="ru-RU" sz="1800" b="1">
                <a:solidFill>
                  <a:srgbClr val="000066"/>
                </a:solidFill>
                <a:cs typeface="Arial"/>
              </a:rPr>
              <a:t>Помощь при смене (смена) одежды, нательного белья, постельного белья </a:t>
            </a:r>
            <a:endParaRPr/>
          </a:p>
        </p:txBody>
      </p:sp>
      <p:sp>
        <p:nvSpPr>
          <p:cNvPr id="1852224750" name="Rectangle 12"/>
          <p:cNvSpPr>
            <a:spLocks noChangeArrowheads="1"/>
          </p:cNvSpPr>
          <p:nvPr/>
        </p:nvSpPr>
        <p:spPr bwMode="auto">
          <a:xfrm>
            <a:off x="452889" y="3514516"/>
            <a:ext cx="8982056" cy="369331"/>
          </a:xfrm>
          <a:prstGeom prst="rect">
            <a:avLst/>
          </a:prstGeom>
          <a:noFill/>
          <a:ln>
            <a:noFill/>
          </a:ln>
        </p:spPr>
        <p:txBody>
          <a:bodyPr wrap="square" anchor="ctr">
            <a:spAutoFit/>
          </a:bodyPr>
          <a:lstStyle>
            <a:lvl1pPr>
              <a:spcBef>
                <a:spcPts val="0"/>
              </a:spcBef>
              <a:buChar char="•"/>
              <a:defRPr sz="3200">
                <a:solidFill>
                  <a:schemeClr val="tx1"/>
                </a:solidFill>
                <a:latin typeface="Arial"/>
              </a:defRPr>
            </a:lvl1pPr>
            <a:lvl2pPr marL="742950" indent="-285750">
              <a:spcBef>
                <a:spcPts val="0"/>
              </a:spcBef>
              <a:buChar char="–"/>
              <a:defRPr sz="2800">
                <a:solidFill>
                  <a:schemeClr val="tx1"/>
                </a:solidFill>
                <a:latin typeface="Arial"/>
              </a:defRPr>
            </a:lvl2pPr>
            <a:lvl3pPr marL="1143000" indent="-228600">
              <a:spcBef>
                <a:spcPts val="0"/>
              </a:spcBef>
              <a:buChar char="•"/>
              <a:defRPr sz="2400">
                <a:solidFill>
                  <a:schemeClr val="tx1"/>
                </a:solidFill>
                <a:latin typeface="Arial"/>
              </a:defRPr>
            </a:lvl3pPr>
            <a:lvl4pPr marL="1600200" indent="-228600">
              <a:spcBef>
                <a:spcPts val="0"/>
              </a:spcBef>
              <a:buChar char="–"/>
              <a:defRPr sz="2000">
                <a:solidFill>
                  <a:schemeClr val="tx1"/>
                </a:solidFill>
                <a:latin typeface="Arial"/>
              </a:defRPr>
            </a:lvl4pPr>
            <a:lvl5pPr marL="2057400" indent="-228600">
              <a:spcBef>
                <a:spcPts val="0"/>
              </a:spcBef>
              <a:buChar char="»"/>
              <a:defRPr sz="2000">
                <a:solidFill>
                  <a:schemeClr val="tx1"/>
                </a:solidFill>
                <a:latin typeface="Arial"/>
              </a:defRPr>
            </a:lvl5pPr>
            <a:lvl6pPr marL="2514599" indent="-228600">
              <a:spcBef>
                <a:spcPts val="0"/>
              </a:spcBef>
              <a:spcAft>
                <a:spcPts val="0"/>
              </a:spcAft>
              <a:buChar char="»"/>
              <a:defRPr sz="2000">
                <a:solidFill>
                  <a:schemeClr val="tx1"/>
                </a:solidFill>
                <a:latin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buChar char="»"/>
              <a:defRPr sz="2000">
                <a:solidFill>
                  <a:schemeClr val="tx1"/>
                </a:solidFill>
                <a:latin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buChar char="»"/>
              <a:defRPr sz="2000">
                <a:solidFill>
                  <a:schemeClr val="tx1"/>
                </a:solidFill>
                <a:latin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buChar char="»"/>
              <a:defRPr sz="2000">
                <a:solidFill>
                  <a:schemeClr val="tx1"/>
                </a:solidFill>
                <a:latin typeface="Arial"/>
              </a:defRPr>
            </a:lvl9pPr>
          </a:lstStyle>
          <a:p>
            <a:pPr algn="just">
              <a:buNone/>
              <a:defRPr/>
            </a:pPr>
            <a:r>
              <a:rPr lang="ru-RU" sz="1800" b="1">
                <a:solidFill>
                  <a:srgbClr val="000066"/>
                </a:solidFill>
                <a:cs typeface="Arial"/>
              </a:rPr>
              <a:t>Смена (помощь в смене) абсорбирующего белья, гигиеническая обработка</a:t>
            </a:r>
            <a:endParaRPr/>
          </a:p>
        </p:txBody>
      </p:sp>
      <p:sp>
        <p:nvSpPr>
          <p:cNvPr id="269930853" name="Rectangle 12"/>
          <p:cNvSpPr>
            <a:spLocks noChangeArrowheads="1"/>
          </p:cNvSpPr>
          <p:nvPr/>
        </p:nvSpPr>
        <p:spPr bwMode="auto">
          <a:xfrm>
            <a:off x="452889" y="3943581"/>
            <a:ext cx="8982056" cy="369331"/>
          </a:xfrm>
          <a:prstGeom prst="rect">
            <a:avLst/>
          </a:prstGeom>
          <a:noFill/>
          <a:ln>
            <a:noFill/>
          </a:ln>
        </p:spPr>
        <p:txBody>
          <a:bodyPr wrap="square" anchor="ctr">
            <a:spAutoFit/>
          </a:bodyPr>
          <a:lstStyle>
            <a:lvl1pPr>
              <a:spcBef>
                <a:spcPts val="0"/>
              </a:spcBef>
              <a:buChar char="•"/>
              <a:defRPr sz="3200">
                <a:solidFill>
                  <a:schemeClr val="tx1"/>
                </a:solidFill>
                <a:latin typeface="Arial"/>
              </a:defRPr>
            </a:lvl1pPr>
            <a:lvl2pPr marL="742950" indent="-285750">
              <a:spcBef>
                <a:spcPts val="0"/>
              </a:spcBef>
              <a:buChar char="–"/>
              <a:defRPr sz="2800">
                <a:solidFill>
                  <a:schemeClr val="tx1"/>
                </a:solidFill>
                <a:latin typeface="Arial"/>
              </a:defRPr>
            </a:lvl2pPr>
            <a:lvl3pPr marL="1143000" indent="-228600">
              <a:spcBef>
                <a:spcPts val="0"/>
              </a:spcBef>
              <a:buChar char="•"/>
              <a:defRPr sz="2400">
                <a:solidFill>
                  <a:schemeClr val="tx1"/>
                </a:solidFill>
                <a:latin typeface="Arial"/>
              </a:defRPr>
            </a:lvl3pPr>
            <a:lvl4pPr marL="1600200" indent="-228600">
              <a:spcBef>
                <a:spcPts val="0"/>
              </a:spcBef>
              <a:buChar char="–"/>
              <a:defRPr sz="2000">
                <a:solidFill>
                  <a:schemeClr val="tx1"/>
                </a:solidFill>
                <a:latin typeface="Arial"/>
              </a:defRPr>
            </a:lvl4pPr>
            <a:lvl5pPr marL="2057400" indent="-228600">
              <a:spcBef>
                <a:spcPts val="0"/>
              </a:spcBef>
              <a:buChar char="»"/>
              <a:defRPr sz="2000">
                <a:solidFill>
                  <a:schemeClr val="tx1"/>
                </a:solidFill>
                <a:latin typeface="Arial"/>
              </a:defRPr>
            </a:lvl5pPr>
            <a:lvl6pPr marL="2514599" indent="-228600">
              <a:spcBef>
                <a:spcPts val="0"/>
              </a:spcBef>
              <a:spcAft>
                <a:spcPts val="0"/>
              </a:spcAft>
              <a:buChar char="»"/>
              <a:defRPr sz="2000">
                <a:solidFill>
                  <a:schemeClr val="tx1"/>
                </a:solidFill>
                <a:latin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buChar char="»"/>
              <a:defRPr sz="2000">
                <a:solidFill>
                  <a:schemeClr val="tx1"/>
                </a:solidFill>
                <a:latin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buChar char="»"/>
              <a:defRPr sz="2000">
                <a:solidFill>
                  <a:schemeClr val="tx1"/>
                </a:solidFill>
                <a:latin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buChar char="»"/>
              <a:defRPr sz="2000">
                <a:solidFill>
                  <a:schemeClr val="tx1"/>
                </a:solidFill>
                <a:latin typeface="Arial"/>
              </a:defRPr>
            </a:lvl9pPr>
          </a:lstStyle>
          <a:p>
            <a:pPr algn="just">
              <a:buNone/>
              <a:defRPr/>
            </a:pPr>
            <a:r>
              <a:rPr lang="ru-RU" sz="1800" b="1">
                <a:solidFill>
                  <a:srgbClr val="000066"/>
                </a:solidFill>
                <a:cs typeface="Arial"/>
              </a:rPr>
              <a:t>Помощь при пользовании туалетом, включая гигиеническую обработку</a:t>
            </a:r>
            <a:endParaRPr/>
          </a:p>
        </p:txBody>
      </p:sp>
      <p:sp>
        <p:nvSpPr>
          <p:cNvPr id="948412559" name="Rectangle 12"/>
          <p:cNvSpPr>
            <a:spLocks noChangeArrowheads="1"/>
          </p:cNvSpPr>
          <p:nvPr/>
        </p:nvSpPr>
        <p:spPr bwMode="auto">
          <a:xfrm>
            <a:off x="452889" y="4427266"/>
            <a:ext cx="8982056" cy="369331"/>
          </a:xfrm>
          <a:prstGeom prst="rect">
            <a:avLst/>
          </a:prstGeom>
          <a:noFill/>
          <a:ln>
            <a:noFill/>
          </a:ln>
        </p:spPr>
        <p:txBody>
          <a:bodyPr wrap="square" anchor="ctr">
            <a:spAutoFit/>
          </a:bodyPr>
          <a:lstStyle>
            <a:lvl1pPr>
              <a:spcBef>
                <a:spcPts val="0"/>
              </a:spcBef>
              <a:buChar char="•"/>
              <a:defRPr sz="3200">
                <a:solidFill>
                  <a:schemeClr val="tx1"/>
                </a:solidFill>
                <a:latin typeface="Arial"/>
              </a:defRPr>
            </a:lvl1pPr>
            <a:lvl2pPr marL="742950" indent="-285750">
              <a:spcBef>
                <a:spcPts val="0"/>
              </a:spcBef>
              <a:buChar char="–"/>
              <a:defRPr sz="2800">
                <a:solidFill>
                  <a:schemeClr val="tx1"/>
                </a:solidFill>
                <a:latin typeface="Arial"/>
              </a:defRPr>
            </a:lvl2pPr>
            <a:lvl3pPr marL="1143000" indent="-228600">
              <a:spcBef>
                <a:spcPts val="0"/>
              </a:spcBef>
              <a:buChar char="•"/>
              <a:defRPr sz="2400">
                <a:solidFill>
                  <a:schemeClr val="tx1"/>
                </a:solidFill>
                <a:latin typeface="Arial"/>
              </a:defRPr>
            </a:lvl3pPr>
            <a:lvl4pPr marL="1600200" indent="-228600">
              <a:spcBef>
                <a:spcPts val="0"/>
              </a:spcBef>
              <a:buChar char="–"/>
              <a:defRPr sz="2000">
                <a:solidFill>
                  <a:schemeClr val="tx1"/>
                </a:solidFill>
                <a:latin typeface="Arial"/>
              </a:defRPr>
            </a:lvl4pPr>
            <a:lvl5pPr marL="2057400" indent="-228600">
              <a:spcBef>
                <a:spcPts val="0"/>
              </a:spcBef>
              <a:buChar char="»"/>
              <a:defRPr sz="2000">
                <a:solidFill>
                  <a:schemeClr val="tx1"/>
                </a:solidFill>
                <a:latin typeface="Arial"/>
              </a:defRPr>
            </a:lvl5pPr>
            <a:lvl6pPr marL="2514599" indent="-228600">
              <a:spcBef>
                <a:spcPts val="0"/>
              </a:spcBef>
              <a:spcAft>
                <a:spcPts val="0"/>
              </a:spcAft>
              <a:buChar char="»"/>
              <a:defRPr sz="2000">
                <a:solidFill>
                  <a:schemeClr val="tx1"/>
                </a:solidFill>
                <a:latin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buChar char="»"/>
              <a:defRPr sz="2000">
                <a:solidFill>
                  <a:schemeClr val="tx1"/>
                </a:solidFill>
                <a:latin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buChar char="»"/>
              <a:defRPr sz="2000">
                <a:solidFill>
                  <a:schemeClr val="tx1"/>
                </a:solidFill>
                <a:latin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buChar char="»"/>
              <a:defRPr sz="2000">
                <a:solidFill>
                  <a:schemeClr val="tx1"/>
                </a:solidFill>
                <a:latin typeface="Arial"/>
              </a:defRPr>
            </a:lvl9pPr>
          </a:lstStyle>
          <a:p>
            <a:pPr algn="just">
              <a:buNone/>
              <a:defRPr/>
            </a:pPr>
            <a:r>
              <a:rPr lang="ru-RU" sz="1800" b="1">
                <a:solidFill>
                  <a:srgbClr val="000066"/>
                </a:solidFill>
                <a:cs typeface="Arial"/>
              </a:rPr>
              <a:t>Помощь при замене (замена) мочеприемника, калоприемника</a:t>
            </a:r>
            <a:endParaRPr/>
          </a:p>
        </p:txBody>
      </p:sp>
      <p:sp>
        <p:nvSpPr>
          <p:cNvPr id="1281779893" name="Rectangle 12"/>
          <p:cNvSpPr>
            <a:spLocks noChangeArrowheads="1"/>
          </p:cNvSpPr>
          <p:nvPr/>
        </p:nvSpPr>
        <p:spPr bwMode="auto">
          <a:xfrm>
            <a:off x="452889" y="4874067"/>
            <a:ext cx="8982056" cy="369331"/>
          </a:xfrm>
          <a:prstGeom prst="rect">
            <a:avLst/>
          </a:prstGeom>
          <a:noFill/>
          <a:ln>
            <a:noFill/>
          </a:ln>
        </p:spPr>
        <p:txBody>
          <a:bodyPr wrap="square" anchor="ctr">
            <a:spAutoFit/>
          </a:bodyPr>
          <a:lstStyle>
            <a:lvl1pPr>
              <a:spcBef>
                <a:spcPts val="0"/>
              </a:spcBef>
              <a:buChar char="•"/>
              <a:defRPr sz="3200">
                <a:solidFill>
                  <a:schemeClr val="tx1"/>
                </a:solidFill>
                <a:latin typeface="Arial"/>
              </a:defRPr>
            </a:lvl1pPr>
            <a:lvl2pPr marL="742950" indent="-285750">
              <a:spcBef>
                <a:spcPts val="0"/>
              </a:spcBef>
              <a:buChar char="–"/>
              <a:defRPr sz="2800">
                <a:solidFill>
                  <a:schemeClr val="tx1"/>
                </a:solidFill>
                <a:latin typeface="Arial"/>
              </a:defRPr>
            </a:lvl2pPr>
            <a:lvl3pPr marL="1143000" indent="-228600">
              <a:spcBef>
                <a:spcPts val="0"/>
              </a:spcBef>
              <a:buChar char="•"/>
              <a:defRPr sz="2400">
                <a:solidFill>
                  <a:schemeClr val="tx1"/>
                </a:solidFill>
                <a:latin typeface="Arial"/>
              </a:defRPr>
            </a:lvl3pPr>
            <a:lvl4pPr marL="1600200" indent="-228600">
              <a:spcBef>
                <a:spcPts val="0"/>
              </a:spcBef>
              <a:buChar char="–"/>
              <a:defRPr sz="2000">
                <a:solidFill>
                  <a:schemeClr val="tx1"/>
                </a:solidFill>
                <a:latin typeface="Arial"/>
              </a:defRPr>
            </a:lvl4pPr>
            <a:lvl5pPr marL="2057400" indent="-228600">
              <a:spcBef>
                <a:spcPts val="0"/>
              </a:spcBef>
              <a:buChar char="»"/>
              <a:defRPr sz="2000">
                <a:solidFill>
                  <a:schemeClr val="tx1"/>
                </a:solidFill>
                <a:latin typeface="Arial"/>
              </a:defRPr>
            </a:lvl5pPr>
            <a:lvl6pPr marL="2514599" indent="-228600">
              <a:spcBef>
                <a:spcPts val="0"/>
              </a:spcBef>
              <a:spcAft>
                <a:spcPts val="0"/>
              </a:spcAft>
              <a:buChar char="»"/>
              <a:defRPr sz="2000">
                <a:solidFill>
                  <a:schemeClr val="tx1"/>
                </a:solidFill>
                <a:latin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buChar char="»"/>
              <a:defRPr sz="2000">
                <a:solidFill>
                  <a:schemeClr val="tx1"/>
                </a:solidFill>
                <a:latin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buChar char="»"/>
              <a:defRPr sz="2000">
                <a:solidFill>
                  <a:schemeClr val="tx1"/>
                </a:solidFill>
                <a:latin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buChar char="»"/>
              <a:defRPr sz="2000">
                <a:solidFill>
                  <a:schemeClr val="tx1"/>
                </a:solidFill>
                <a:latin typeface="Arial"/>
              </a:defRPr>
            </a:lvl9pPr>
          </a:lstStyle>
          <a:p>
            <a:pPr algn="just">
              <a:buNone/>
              <a:defRPr/>
            </a:pPr>
            <a:r>
              <a:rPr lang="ru-RU" sz="1800" b="1">
                <a:solidFill>
                  <a:srgbClr val="000066"/>
                </a:solidFill>
                <a:cs typeface="Arial"/>
              </a:rPr>
              <a:t>Позиционирование, пересаживание, перемещение, передвижение (помощь) </a:t>
            </a:r>
            <a:endParaRPr/>
          </a:p>
        </p:txBody>
      </p:sp>
      <p:sp>
        <p:nvSpPr>
          <p:cNvPr id="1877991696" name="Rectangle 12"/>
          <p:cNvSpPr>
            <a:spLocks noChangeArrowheads="1"/>
          </p:cNvSpPr>
          <p:nvPr/>
        </p:nvSpPr>
        <p:spPr bwMode="auto">
          <a:xfrm>
            <a:off x="452889" y="5327552"/>
            <a:ext cx="11542376" cy="369331"/>
          </a:xfrm>
          <a:prstGeom prst="rect">
            <a:avLst/>
          </a:prstGeom>
          <a:noFill/>
          <a:ln>
            <a:noFill/>
          </a:ln>
        </p:spPr>
        <p:txBody>
          <a:bodyPr wrap="square" anchor="ctr">
            <a:spAutoFit/>
          </a:bodyPr>
          <a:lstStyle/>
          <a:p>
            <a:pPr algn="just">
              <a:defRPr/>
            </a:pPr>
            <a:r>
              <a:rPr lang="ru-RU" b="1">
                <a:solidFill>
                  <a:srgbClr val="000066"/>
                </a:solidFill>
                <a:latin typeface="Arial"/>
                <a:cs typeface="Arial"/>
              </a:rPr>
              <a:t>Помощь в пользовании ТСР, очками, слуховыми аппаратами, протезами, ортезами  </a:t>
            </a:r>
            <a:endParaRPr/>
          </a:p>
        </p:txBody>
      </p:sp>
      <p:sp>
        <p:nvSpPr>
          <p:cNvPr id="2061353432" name="Rectangle 12"/>
          <p:cNvSpPr>
            <a:spLocks noChangeArrowheads="1"/>
          </p:cNvSpPr>
          <p:nvPr/>
        </p:nvSpPr>
        <p:spPr bwMode="auto">
          <a:xfrm>
            <a:off x="452889" y="5781037"/>
            <a:ext cx="11542376" cy="369331"/>
          </a:xfrm>
          <a:prstGeom prst="rect">
            <a:avLst/>
          </a:prstGeom>
          <a:noFill/>
          <a:ln>
            <a:noFill/>
          </a:ln>
        </p:spPr>
        <p:txBody>
          <a:bodyPr wrap="square" anchor="ctr">
            <a:spAutoFit/>
          </a:bodyPr>
          <a:lstStyle/>
          <a:p>
            <a:pPr algn="just">
              <a:defRPr/>
            </a:pPr>
            <a:r>
              <a:rPr lang="ru-RU" b="1">
                <a:solidFill>
                  <a:srgbClr val="000066"/>
                </a:solidFill>
                <a:latin typeface="Arial"/>
                <a:cs typeface="Arial"/>
              </a:rPr>
              <a:t>Помощь в поддержании посильной физической активности, включая прогулки</a:t>
            </a:r>
            <a:endParaRPr/>
          </a:p>
        </p:txBody>
      </p:sp>
      <p:sp>
        <p:nvSpPr>
          <p:cNvPr id="607511263" name="Rectangle 12"/>
          <p:cNvSpPr>
            <a:spLocks noChangeArrowheads="1"/>
          </p:cNvSpPr>
          <p:nvPr/>
        </p:nvSpPr>
        <p:spPr bwMode="auto">
          <a:xfrm>
            <a:off x="452889" y="6202014"/>
            <a:ext cx="11542376" cy="369331"/>
          </a:xfrm>
          <a:prstGeom prst="rect">
            <a:avLst/>
          </a:prstGeom>
          <a:noFill/>
          <a:ln>
            <a:noFill/>
          </a:ln>
        </p:spPr>
        <p:txBody>
          <a:bodyPr wrap="square" anchor="ctr">
            <a:spAutoFit/>
          </a:bodyPr>
          <a:lstStyle/>
          <a:p>
            <a:pPr algn="just">
              <a:defRPr/>
            </a:pPr>
            <a:r>
              <a:rPr lang="ru-RU" b="1">
                <a:solidFill>
                  <a:srgbClr val="000066"/>
                </a:solidFill>
                <a:latin typeface="Arial"/>
                <a:cs typeface="Arial"/>
              </a:rPr>
              <a:t>Помощь в поддержании когнитивных функций</a:t>
            </a:r>
            <a:endParaRPr/>
          </a:p>
        </p:txBody>
      </p:sp>
      <p:sp>
        <p:nvSpPr>
          <p:cNvPr id="118301809" name="Rectangle 12"/>
          <p:cNvSpPr>
            <a:spLocks noChangeArrowheads="1"/>
          </p:cNvSpPr>
          <p:nvPr/>
        </p:nvSpPr>
        <p:spPr bwMode="auto">
          <a:xfrm>
            <a:off x="10056858" y="2351439"/>
            <a:ext cx="1689024" cy="1969769"/>
          </a:xfrm>
          <a:prstGeom prst="rect">
            <a:avLst/>
          </a:prstGeom>
          <a:noFill/>
          <a:ln>
            <a:noFill/>
          </a:ln>
        </p:spPr>
        <p:txBody>
          <a:bodyPr wrap="square" anchor="ctr">
            <a:spAutoFit/>
          </a:bodyPr>
          <a:lstStyle>
            <a:lvl1pPr>
              <a:spcBef>
                <a:spcPts val="0"/>
              </a:spcBef>
              <a:buChar char="•"/>
              <a:defRPr sz="3200">
                <a:solidFill>
                  <a:schemeClr val="tx1"/>
                </a:solidFill>
                <a:latin typeface="Arial"/>
              </a:defRPr>
            </a:lvl1pPr>
            <a:lvl2pPr marL="742950" indent="-285750">
              <a:spcBef>
                <a:spcPts val="0"/>
              </a:spcBef>
              <a:buChar char="–"/>
              <a:defRPr sz="2800">
                <a:solidFill>
                  <a:schemeClr val="tx1"/>
                </a:solidFill>
                <a:latin typeface="Arial"/>
              </a:defRPr>
            </a:lvl2pPr>
            <a:lvl3pPr marL="1143000" indent="-228600">
              <a:spcBef>
                <a:spcPts val="0"/>
              </a:spcBef>
              <a:buChar char="•"/>
              <a:defRPr sz="2400">
                <a:solidFill>
                  <a:schemeClr val="tx1"/>
                </a:solidFill>
                <a:latin typeface="Arial"/>
              </a:defRPr>
            </a:lvl3pPr>
            <a:lvl4pPr marL="1600200" indent="-228600">
              <a:spcBef>
                <a:spcPts val="0"/>
              </a:spcBef>
              <a:buChar char="–"/>
              <a:defRPr sz="2000">
                <a:solidFill>
                  <a:schemeClr val="tx1"/>
                </a:solidFill>
                <a:latin typeface="Arial"/>
              </a:defRPr>
            </a:lvl4pPr>
            <a:lvl5pPr marL="2057400" indent="-228600">
              <a:spcBef>
                <a:spcPts val="0"/>
              </a:spcBef>
              <a:buChar char="»"/>
              <a:defRPr sz="2000">
                <a:solidFill>
                  <a:schemeClr val="tx1"/>
                </a:solidFill>
                <a:latin typeface="Arial"/>
              </a:defRPr>
            </a:lvl5pPr>
            <a:lvl6pPr marL="2514599" indent="-228600">
              <a:spcBef>
                <a:spcPts val="0"/>
              </a:spcBef>
              <a:spcAft>
                <a:spcPts val="0"/>
              </a:spcAft>
              <a:buChar char="»"/>
              <a:defRPr sz="2000">
                <a:solidFill>
                  <a:schemeClr val="tx1"/>
                </a:solidFill>
                <a:latin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buChar char="»"/>
              <a:defRPr sz="2000">
                <a:solidFill>
                  <a:schemeClr val="tx1"/>
                </a:solidFill>
                <a:latin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buChar char="»"/>
              <a:defRPr sz="2000">
                <a:solidFill>
                  <a:schemeClr val="tx1"/>
                </a:solidFill>
                <a:latin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buChar char="»"/>
              <a:defRPr sz="2000">
                <a:solidFill>
                  <a:schemeClr val="tx1"/>
                </a:solidFill>
                <a:latin typeface="Arial"/>
              </a:defRPr>
            </a:lvl9pPr>
          </a:lstStyle>
          <a:p>
            <a:pPr algn="ctr">
              <a:buNone/>
              <a:defRPr/>
            </a:pPr>
            <a:r>
              <a:rPr lang="ru-RU" sz="2800" b="1">
                <a:solidFill>
                  <a:srgbClr val="7A0000"/>
                </a:solidFill>
                <a:cs typeface="Arial"/>
              </a:rPr>
              <a:t>ВСЕГО </a:t>
            </a:r>
            <a:endParaRPr/>
          </a:p>
          <a:p>
            <a:pPr algn="ctr">
              <a:buNone/>
              <a:defRPr/>
            </a:pPr>
            <a:r>
              <a:rPr lang="ru-RU" sz="6600" b="1">
                <a:solidFill>
                  <a:srgbClr val="7A0000"/>
                </a:solidFill>
                <a:cs typeface="Arial"/>
              </a:rPr>
              <a:t>50</a:t>
            </a:r>
            <a:r>
              <a:rPr lang="ru-RU" sz="4400" b="1">
                <a:solidFill>
                  <a:srgbClr val="7A0000"/>
                </a:solidFill>
                <a:cs typeface="Arial"/>
              </a:rPr>
              <a:t> </a:t>
            </a:r>
            <a:endParaRPr/>
          </a:p>
          <a:p>
            <a:pPr algn="ctr">
              <a:buNone/>
              <a:defRPr/>
            </a:pPr>
            <a:r>
              <a:rPr lang="ru-RU" sz="2800" b="1">
                <a:solidFill>
                  <a:srgbClr val="7A0000"/>
                </a:solidFill>
                <a:cs typeface="Arial"/>
              </a:rPr>
              <a:t>УСЛУГ</a:t>
            </a:r>
            <a:endParaRPr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62252525" name="Прямоугольник 5"/>
          <p:cNvSpPr/>
          <p:nvPr/>
        </p:nvSpPr>
        <p:spPr bwMode="auto">
          <a:xfrm>
            <a:off x="292433" y="1822219"/>
            <a:ext cx="5032478" cy="2212638"/>
          </a:xfrm>
          <a:prstGeom prst="rect">
            <a:avLst/>
          </a:prstGeom>
          <a:noFill/>
          <a:ln w="1905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r>
              <a:rPr lang="ru-RU" sz="2400" b="1" dirty="0" smtClean="0">
                <a:solidFill>
                  <a:srgbClr val="730A0A"/>
                </a:solidFill>
                <a:latin typeface="Arial"/>
                <a:cs typeface="Arial"/>
              </a:rPr>
              <a:t>5 </a:t>
            </a:r>
            <a:r>
              <a:rPr lang="ru-RU" sz="2400" b="1" dirty="0">
                <a:solidFill>
                  <a:srgbClr val="730A0A"/>
                </a:solidFill>
                <a:latin typeface="Arial"/>
                <a:cs typeface="Arial"/>
              </a:rPr>
              <a:t>Территориальных координационных центров:</a:t>
            </a:r>
            <a:endParaRPr dirty="0">
              <a:solidFill>
                <a:srgbClr val="730A0A"/>
              </a:solidFill>
            </a:endParaRPr>
          </a:p>
          <a:p>
            <a:pPr algn="ctr">
              <a:defRPr/>
            </a:pPr>
            <a:r>
              <a:rPr lang="ru-RU" sz="2000" b="1" dirty="0">
                <a:solidFill>
                  <a:srgbClr val="002060"/>
                </a:solidFill>
                <a:latin typeface="Arial"/>
                <a:cs typeface="Arial"/>
              </a:rPr>
              <a:t>г. Иркутск, г. Братск, г. Тайшет, </a:t>
            </a:r>
            <a:r>
              <a:rPr lang="ru-RU" sz="2000" b="1" dirty="0" err="1">
                <a:solidFill>
                  <a:srgbClr val="002060"/>
                </a:solidFill>
                <a:latin typeface="Arial"/>
                <a:cs typeface="Arial"/>
              </a:rPr>
              <a:t>г.Черемхово</a:t>
            </a:r>
            <a:r>
              <a:rPr lang="ru-RU" sz="2000" b="1" dirty="0">
                <a:solidFill>
                  <a:srgbClr val="002060"/>
                </a:solidFill>
                <a:latin typeface="Arial"/>
                <a:cs typeface="Arial"/>
              </a:rPr>
              <a:t>, </a:t>
            </a:r>
            <a:r>
              <a:rPr lang="ru-RU" sz="2000" b="1" dirty="0" err="1" smtClean="0">
                <a:solidFill>
                  <a:srgbClr val="002060"/>
                </a:solidFill>
                <a:latin typeface="Arial"/>
                <a:cs typeface="Arial"/>
              </a:rPr>
              <a:t>г.Киренск</a:t>
            </a:r>
            <a:endParaRPr lang="ru-RU" sz="2000" b="1" dirty="0">
              <a:solidFill>
                <a:srgbClr val="002060"/>
              </a:solidFill>
              <a:latin typeface="Arial"/>
              <a:cs typeface="Arial"/>
            </a:endParaRPr>
          </a:p>
          <a:p>
            <a:pPr algn="ctr">
              <a:defRPr/>
            </a:pPr>
            <a:r>
              <a:rPr lang="ru-RU" sz="1600" b="1" dirty="0" smtClean="0">
                <a:solidFill>
                  <a:srgbClr val="730A0A"/>
                </a:solidFill>
                <a:latin typeface="Arial"/>
                <a:cs typeface="Arial"/>
              </a:rPr>
              <a:t>(сотрудники </a:t>
            </a:r>
            <a:r>
              <a:rPr lang="ru-RU" sz="1600" b="1" dirty="0">
                <a:solidFill>
                  <a:srgbClr val="730A0A"/>
                </a:solidFill>
                <a:latin typeface="Arial"/>
                <a:cs typeface="Arial"/>
              </a:rPr>
              <a:t>- эксперты по оценке нуждаемости, обучены по программе Минтруда РФ в </a:t>
            </a:r>
            <a:r>
              <a:rPr lang="ru-RU" sz="1600" b="1" dirty="0" err="1">
                <a:solidFill>
                  <a:srgbClr val="730A0A"/>
                </a:solidFill>
                <a:latin typeface="Arial"/>
                <a:cs typeface="Arial"/>
              </a:rPr>
              <a:t>г.Москве</a:t>
            </a:r>
            <a:r>
              <a:rPr lang="ru-RU" sz="1600" b="1" dirty="0">
                <a:solidFill>
                  <a:srgbClr val="730A0A"/>
                </a:solidFill>
                <a:latin typeface="Arial"/>
                <a:cs typeface="Arial"/>
              </a:rPr>
              <a:t>)</a:t>
            </a:r>
            <a:endParaRPr sz="1600" b="1" dirty="0">
              <a:solidFill>
                <a:srgbClr val="730A0A"/>
              </a:solidFill>
              <a:latin typeface="Arial"/>
              <a:cs typeface="Arial"/>
            </a:endParaRPr>
          </a:p>
        </p:txBody>
      </p:sp>
      <p:sp>
        <p:nvSpPr>
          <p:cNvPr id="1306105176" name="Стрелка вниз 9"/>
          <p:cNvSpPr/>
          <p:nvPr/>
        </p:nvSpPr>
        <p:spPr bwMode="auto">
          <a:xfrm rot="16199969">
            <a:off x="5334100" y="5746053"/>
            <a:ext cx="946926" cy="416205"/>
          </a:xfrm>
          <a:prstGeom prst="downArrow">
            <a:avLst>
              <a:gd name="adj1" fmla="val 50000"/>
              <a:gd name="adj2" fmla="val 50000"/>
            </a:avLst>
          </a:prstGeom>
          <a:noFill/>
          <a:ln w="28575">
            <a:solidFill>
              <a:srgbClr val="002060"/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860085900" name="Rectangle 12"/>
          <p:cNvSpPr>
            <a:spLocks noChangeArrowheads="1"/>
          </p:cNvSpPr>
          <p:nvPr/>
        </p:nvSpPr>
        <p:spPr bwMode="auto">
          <a:xfrm>
            <a:off x="292433" y="5170029"/>
            <a:ext cx="5156367" cy="1463399"/>
          </a:xfrm>
          <a:prstGeom prst="rect">
            <a:avLst/>
          </a:prstGeom>
          <a:noFill/>
          <a:ln w="19050">
            <a:solidFill>
              <a:srgbClr val="002060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anchor="ctr">
            <a:spAutoFit/>
          </a:bodyPr>
          <a:lstStyle>
            <a:lvl1pPr>
              <a:spcBef>
                <a:spcPts val="0"/>
              </a:spcBef>
              <a:buChar char="•"/>
              <a:defRPr sz="3200">
                <a:solidFill>
                  <a:schemeClr val="tx1"/>
                </a:solidFill>
                <a:latin typeface="Arial"/>
              </a:defRPr>
            </a:lvl1pPr>
            <a:lvl2pPr marL="742950" indent="-285750">
              <a:spcBef>
                <a:spcPts val="0"/>
              </a:spcBef>
              <a:buChar char="–"/>
              <a:defRPr sz="2800">
                <a:solidFill>
                  <a:schemeClr val="tx1"/>
                </a:solidFill>
                <a:latin typeface="Arial"/>
              </a:defRPr>
            </a:lvl2pPr>
            <a:lvl3pPr marL="1143000" indent="-228600">
              <a:spcBef>
                <a:spcPts val="0"/>
              </a:spcBef>
              <a:buChar char="•"/>
              <a:defRPr sz="2400">
                <a:solidFill>
                  <a:schemeClr val="tx1"/>
                </a:solidFill>
                <a:latin typeface="Arial"/>
              </a:defRPr>
            </a:lvl3pPr>
            <a:lvl4pPr marL="1600200" indent="-228600">
              <a:spcBef>
                <a:spcPts val="0"/>
              </a:spcBef>
              <a:buChar char="–"/>
              <a:defRPr sz="2000">
                <a:solidFill>
                  <a:schemeClr val="tx1"/>
                </a:solidFill>
                <a:latin typeface="Arial"/>
              </a:defRPr>
            </a:lvl4pPr>
            <a:lvl5pPr marL="2057400" indent="-228600">
              <a:spcBef>
                <a:spcPts val="0"/>
              </a:spcBef>
              <a:buChar char="»"/>
              <a:defRPr sz="2000">
                <a:solidFill>
                  <a:schemeClr val="tx1"/>
                </a:solidFill>
                <a:latin typeface="Arial"/>
              </a:defRPr>
            </a:lvl5pPr>
            <a:lvl6pPr marL="2514599" indent="-228600">
              <a:spcBef>
                <a:spcPts val="0"/>
              </a:spcBef>
              <a:spcAft>
                <a:spcPts val="0"/>
              </a:spcAft>
              <a:buChar char="»"/>
              <a:defRPr sz="2000">
                <a:solidFill>
                  <a:schemeClr val="tx1"/>
                </a:solidFill>
                <a:latin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buChar char="»"/>
              <a:defRPr sz="2000">
                <a:solidFill>
                  <a:schemeClr val="tx1"/>
                </a:solidFill>
                <a:latin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buChar char="»"/>
              <a:defRPr sz="2000">
                <a:solidFill>
                  <a:schemeClr val="tx1"/>
                </a:solidFill>
                <a:latin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buChar char="»"/>
              <a:defRPr sz="2000">
                <a:solidFill>
                  <a:schemeClr val="tx1"/>
                </a:solidFill>
                <a:latin typeface="Arial"/>
              </a:defRPr>
            </a:lvl9pPr>
          </a:lstStyle>
          <a:p>
            <a:pPr marL="0" marR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ru-RU" sz="2600" b="1" i="0" u="none" strike="noStrike" cap="none" spc="0">
                <a:solidFill>
                  <a:srgbClr val="730A0A"/>
                </a:solidFill>
                <a:latin typeface="Arial"/>
                <a:ea typeface="Arial"/>
                <a:cs typeface="Arial"/>
              </a:rPr>
              <a:t>Региональный </a:t>
            </a:r>
            <a:br>
              <a:rPr lang="ru-RU" sz="2600" b="1" i="0" u="none" strike="noStrike" cap="none" spc="0">
                <a:solidFill>
                  <a:srgbClr val="730A0A"/>
                </a:solidFill>
                <a:latin typeface="Arial"/>
                <a:ea typeface="Arial"/>
                <a:cs typeface="Arial"/>
              </a:rPr>
            </a:br>
            <a:r>
              <a:rPr lang="ru-RU" sz="2600" b="1" i="0" u="none" strike="noStrike" cap="none" spc="0">
                <a:solidFill>
                  <a:srgbClr val="730A0A"/>
                </a:solidFill>
                <a:latin typeface="Arial"/>
                <a:ea typeface="Arial"/>
                <a:cs typeface="Arial"/>
              </a:rPr>
              <a:t>координационный центр</a:t>
            </a:r>
            <a:r>
              <a:rPr lang="ru-RU" sz="2400" b="1" i="0" u="none" strike="noStrike" cap="none" spc="0">
                <a:solidFill>
                  <a:srgbClr val="730A0A"/>
                </a:solidFill>
                <a:latin typeface="Arial"/>
                <a:ea typeface="Arial"/>
                <a:cs typeface="Arial"/>
              </a:rPr>
              <a:t> </a:t>
            </a:r>
            <a:endParaRPr sz="2200" b="1" i="0" u="none" strike="noStrike" cap="none" spc="0">
              <a:solidFill>
                <a:srgbClr val="730A0A"/>
              </a:solidFill>
              <a:latin typeface="Arial"/>
              <a:ea typeface="Arial"/>
              <a:cs typeface="Arial"/>
            </a:endParaRPr>
          </a:p>
          <a:p>
            <a:pPr marL="0" marR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ru-RU" sz="2000" b="1" i="0" u="none" strike="noStrike" cap="none" spc="0">
                <a:solidFill>
                  <a:srgbClr val="002060"/>
                </a:solidFill>
                <a:latin typeface="Arial"/>
                <a:ea typeface="Arial"/>
                <a:cs typeface="Arial"/>
              </a:rPr>
              <a:t>(</a:t>
            </a:r>
            <a:r>
              <a:rPr lang="ru-RU" sz="1800" b="1" i="0" u="none" strike="noStrike" cap="none" spc="0">
                <a:solidFill>
                  <a:srgbClr val="002060"/>
                </a:solidFill>
                <a:latin typeface="Arial"/>
                <a:ea typeface="Arial"/>
                <a:cs typeface="Arial"/>
              </a:rPr>
              <a:t>на базе ОГБУ «Региональный ресурсный многопрофильный центр «РОСТ»)</a:t>
            </a:r>
            <a:endParaRPr sz="2000" b="1" i="0" u="none" strike="noStrike" cap="none" spc="0">
              <a:solidFill>
                <a:srgbClr val="002060"/>
              </a:solidFill>
              <a:latin typeface="Arial"/>
              <a:cs typeface="Arial"/>
            </a:endParaRPr>
          </a:p>
        </p:txBody>
      </p:sp>
      <p:sp>
        <p:nvSpPr>
          <p:cNvPr id="2130373164" name="Rectangle 12"/>
          <p:cNvSpPr>
            <a:spLocks noChangeArrowheads="1"/>
          </p:cNvSpPr>
          <p:nvPr/>
        </p:nvSpPr>
        <p:spPr bwMode="auto">
          <a:xfrm>
            <a:off x="6161835" y="1400235"/>
            <a:ext cx="5833634" cy="366119"/>
          </a:xfrm>
          <a:prstGeom prst="rect">
            <a:avLst/>
          </a:prstGeom>
          <a:noFill/>
          <a:ln>
            <a:noFill/>
          </a:ln>
        </p:spPr>
        <p:txBody>
          <a:bodyPr wrap="square" anchor="ctr">
            <a:spAutoFit/>
          </a:bodyPr>
          <a:lstStyle>
            <a:lvl1pPr>
              <a:spcBef>
                <a:spcPts val="0"/>
              </a:spcBef>
              <a:buChar char="•"/>
              <a:defRPr sz="3200">
                <a:solidFill>
                  <a:schemeClr val="tx1"/>
                </a:solidFill>
                <a:latin typeface="Arial"/>
              </a:defRPr>
            </a:lvl1pPr>
            <a:lvl2pPr marL="742950" indent="-285750">
              <a:spcBef>
                <a:spcPts val="0"/>
              </a:spcBef>
              <a:buChar char="–"/>
              <a:defRPr sz="2800">
                <a:solidFill>
                  <a:schemeClr val="tx1"/>
                </a:solidFill>
                <a:latin typeface="Arial"/>
              </a:defRPr>
            </a:lvl2pPr>
            <a:lvl3pPr marL="1143000" indent="-228600">
              <a:spcBef>
                <a:spcPts val="0"/>
              </a:spcBef>
              <a:buChar char="•"/>
              <a:defRPr sz="2400">
                <a:solidFill>
                  <a:schemeClr val="tx1"/>
                </a:solidFill>
                <a:latin typeface="Arial"/>
              </a:defRPr>
            </a:lvl3pPr>
            <a:lvl4pPr marL="1600200" indent="-228600">
              <a:spcBef>
                <a:spcPts val="0"/>
              </a:spcBef>
              <a:buChar char="–"/>
              <a:defRPr sz="2000">
                <a:solidFill>
                  <a:schemeClr val="tx1"/>
                </a:solidFill>
                <a:latin typeface="Arial"/>
              </a:defRPr>
            </a:lvl4pPr>
            <a:lvl5pPr marL="2057400" indent="-228600">
              <a:spcBef>
                <a:spcPts val="0"/>
              </a:spcBef>
              <a:buChar char="»"/>
              <a:defRPr sz="2000">
                <a:solidFill>
                  <a:schemeClr val="tx1"/>
                </a:solidFill>
                <a:latin typeface="Arial"/>
              </a:defRPr>
            </a:lvl5pPr>
            <a:lvl6pPr marL="2514599" indent="-228600">
              <a:spcBef>
                <a:spcPts val="0"/>
              </a:spcBef>
              <a:spcAft>
                <a:spcPts val="0"/>
              </a:spcAft>
              <a:buChar char="»"/>
              <a:defRPr sz="2000">
                <a:solidFill>
                  <a:schemeClr val="tx1"/>
                </a:solidFill>
                <a:latin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buChar char="»"/>
              <a:defRPr sz="2000">
                <a:solidFill>
                  <a:schemeClr val="tx1"/>
                </a:solidFill>
                <a:latin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buChar char="»"/>
              <a:defRPr sz="2000">
                <a:solidFill>
                  <a:schemeClr val="tx1"/>
                </a:solidFill>
                <a:latin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buChar char="»"/>
              <a:defRPr sz="2000">
                <a:solidFill>
                  <a:schemeClr val="tx1"/>
                </a:solidFill>
                <a:latin typeface="Arial"/>
              </a:defRPr>
            </a:lvl9pPr>
          </a:lstStyle>
          <a:p>
            <a:pPr marL="283879" indent="-283879">
              <a:buAutoNum type="arabicParenR"/>
              <a:defRPr/>
            </a:pPr>
            <a:r>
              <a:rPr lang="ru-RU" sz="1800" b="1" dirty="0">
                <a:solidFill>
                  <a:srgbClr val="002060"/>
                </a:solidFill>
                <a:cs typeface="Arial"/>
              </a:rPr>
              <a:t>Выявление граждан, нуждающихся в уходе </a:t>
            </a:r>
            <a:endParaRPr dirty="0">
              <a:solidFill>
                <a:srgbClr val="002060"/>
              </a:solidFill>
            </a:endParaRPr>
          </a:p>
        </p:txBody>
      </p:sp>
      <p:sp>
        <p:nvSpPr>
          <p:cNvPr id="623773292" name="Rectangle 12"/>
          <p:cNvSpPr>
            <a:spLocks noChangeArrowheads="1"/>
          </p:cNvSpPr>
          <p:nvPr/>
        </p:nvSpPr>
        <p:spPr bwMode="auto">
          <a:xfrm>
            <a:off x="6150742" y="1817490"/>
            <a:ext cx="5761285" cy="1189079"/>
          </a:xfrm>
          <a:prstGeom prst="rect">
            <a:avLst/>
          </a:prstGeom>
          <a:noFill/>
          <a:ln>
            <a:noFill/>
          </a:ln>
        </p:spPr>
        <p:txBody>
          <a:bodyPr wrap="square" anchor="ctr">
            <a:spAutoFit/>
          </a:bodyPr>
          <a:lstStyle>
            <a:lvl1pPr>
              <a:spcBef>
                <a:spcPts val="0"/>
              </a:spcBef>
              <a:buChar char="•"/>
              <a:defRPr sz="3200">
                <a:solidFill>
                  <a:schemeClr val="tx1"/>
                </a:solidFill>
                <a:latin typeface="Arial"/>
              </a:defRPr>
            </a:lvl1pPr>
            <a:lvl2pPr marL="742950" indent="-285750">
              <a:spcBef>
                <a:spcPts val="0"/>
              </a:spcBef>
              <a:buChar char="–"/>
              <a:defRPr sz="2800">
                <a:solidFill>
                  <a:schemeClr val="tx1"/>
                </a:solidFill>
                <a:latin typeface="Arial"/>
              </a:defRPr>
            </a:lvl2pPr>
            <a:lvl3pPr marL="1143000" indent="-228600">
              <a:spcBef>
                <a:spcPts val="0"/>
              </a:spcBef>
              <a:buChar char="•"/>
              <a:defRPr sz="2400">
                <a:solidFill>
                  <a:schemeClr val="tx1"/>
                </a:solidFill>
                <a:latin typeface="Arial"/>
              </a:defRPr>
            </a:lvl3pPr>
            <a:lvl4pPr marL="1600200" indent="-228600">
              <a:spcBef>
                <a:spcPts val="0"/>
              </a:spcBef>
              <a:buChar char="–"/>
              <a:defRPr sz="2000">
                <a:solidFill>
                  <a:schemeClr val="tx1"/>
                </a:solidFill>
                <a:latin typeface="Arial"/>
              </a:defRPr>
            </a:lvl4pPr>
            <a:lvl5pPr marL="2057400" indent="-228600">
              <a:spcBef>
                <a:spcPts val="0"/>
              </a:spcBef>
              <a:buChar char="»"/>
              <a:defRPr sz="2000">
                <a:solidFill>
                  <a:schemeClr val="tx1"/>
                </a:solidFill>
                <a:latin typeface="Arial"/>
              </a:defRPr>
            </a:lvl5pPr>
            <a:lvl6pPr marL="2514599" indent="-228600">
              <a:spcBef>
                <a:spcPts val="0"/>
              </a:spcBef>
              <a:spcAft>
                <a:spcPts val="0"/>
              </a:spcAft>
              <a:buChar char="»"/>
              <a:defRPr sz="2000">
                <a:solidFill>
                  <a:schemeClr val="tx1"/>
                </a:solidFill>
                <a:latin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buChar char="»"/>
              <a:defRPr sz="2000">
                <a:solidFill>
                  <a:schemeClr val="tx1"/>
                </a:solidFill>
                <a:latin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buChar char="»"/>
              <a:defRPr sz="2000">
                <a:solidFill>
                  <a:schemeClr val="tx1"/>
                </a:solidFill>
                <a:latin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buChar char="»"/>
              <a:defRPr sz="2000">
                <a:solidFill>
                  <a:schemeClr val="tx1"/>
                </a:solidFill>
                <a:latin typeface="Arial"/>
              </a:defRPr>
            </a:lvl9pPr>
          </a:lstStyle>
          <a:p>
            <a:pPr marL="0" marR="0" indent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ru-RU" sz="1800" b="1" i="0" u="none" strike="noStrike" cap="none" spc="0" dirty="0">
                <a:solidFill>
                  <a:srgbClr val="002060"/>
                </a:solidFill>
                <a:latin typeface="Arial"/>
                <a:ea typeface="Arial"/>
                <a:cs typeface="Arial"/>
              </a:rPr>
              <a:t>2) Оценка экспертом уровня нуждаемости гражданина в услугах ухода </a:t>
            </a:r>
            <a:r>
              <a:rPr lang="ru-RU" sz="1800" b="1" i="0" u="none" strike="noStrike" cap="none" spc="0" dirty="0">
                <a:solidFill>
                  <a:srgbClr val="730A0A"/>
                </a:solidFill>
                <a:latin typeface="Arial"/>
                <a:ea typeface="Arial"/>
                <a:cs typeface="Arial"/>
              </a:rPr>
              <a:t>(методика утверждена приказом Минтруда РФ от 27.12.2024 г. № 732)</a:t>
            </a:r>
            <a:endParaRPr sz="1800" b="1" i="0" u="none" strike="noStrike" cap="none" spc="0" dirty="0">
              <a:solidFill>
                <a:srgbClr val="730A0A"/>
              </a:solidFill>
              <a:latin typeface="Arial"/>
              <a:cs typeface="Arial"/>
            </a:endParaRPr>
          </a:p>
        </p:txBody>
      </p:sp>
      <p:sp>
        <p:nvSpPr>
          <p:cNvPr id="1720534737" name="Rectangle 12"/>
          <p:cNvSpPr>
            <a:spLocks noChangeArrowheads="1"/>
          </p:cNvSpPr>
          <p:nvPr/>
        </p:nvSpPr>
        <p:spPr bwMode="auto">
          <a:xfrm>
            <a:off x="6257734" y="5160473"/>
            <a:ext cx="5694916" cy="640440"/>
          </a:xfrm>
          <a:prstGeom prst="rect">
            <a:avLst/>
          </a:prstGeom>
          <a:noFill/>
          <a:ln>
            <a:noFill/>
          </a:ln>
        </p:spPr>
        <p:txBody>
          <a:bodyPr wrap="square" anchor="ctr">
            <a:spAutoFit/>
          </a:bodyPr>
          <a:lstStyle>
            <a:lvl1pPr>
              <a:spcBef>
                <a:spcPts val="0"/>
              </a:spcBef>
              <a:buChar char="•"/>
              <a:defRPr sz="3200">
                <a:solidFill>
                  <a:schemeClr val="tx1"/>
                </a:solidFill>
                <a:latin typeface="Arial"/>
              </a:defRPr>
            </a:lvl1pPr>
            <a:lvl2pPr marL="742950" indent="-285750">
              <a:spcBef>
                <a:spcPts val="0"/>
              </a:spcBef>
              <a:buChar char="–"/>
              <a:defRPr sz="2800">
                <a:solidFill>
                  <a:schemeClr val="tx1"/>
                </a:solidFill>
                <a:latin typeface="Arial"/>
              </a:defRPr>
            </a:lvl2pPr>
            <a:lvl3pPr marL="1143000" indent="-228600">
              <a:spcBef>
                <a:spcPts val="0"/>
              </a:spcBef>
              <a:buChar char="•"/>
              <a:defRPr sz="2400">
                <a:solidFill>
                  <a:schemeClr val="tx1"/>
                </a:solidFill>
                <a:latin typeface="Arial"/>
              </a:defRPr>
            </a:lvl3pPr>
            <a:lvl4pPr marL="1600200" indent="-228600">
              <a:spcBef>
                <a:spcPts val="0"/>
              </a:spcBef>
              <a:buChar char="–"/>
              <a:defRPr sz="2000">
                <a:solidFill>
                  <a:schemeClr val="tx1"/>
                </a:solidFill>
                <a:latin typeface="Arial"/>
              </a:defRPr>
            </a:lvl4pPr>
            <a:lvl5pPr marL="2057400" indent="-228600">
              <a:spcBef>
                <a:spcPts val="0"/>
              </a:spcBef>
              <a:buChar char="»"/>
              <a:defRPr sz="2000">
                <a:solidFill>
                  <a:schemeClr val="tx1"/>
                </a:solidFill>
                <a:latin typeface="Arial"/>
              </a:defRPr>
            </a:lvl5pPr>
            <a:lvl6pPr marL="2514599" indent="-228600">
              <a:spcBef>
                <a:spcPts val="0"/>
              </a:spcBef>
              <a:spcAft>
                <a:spcPts val="0"/>
              </a:spcAft>
              <a:buChar char="»"/>
              <a:defRPr sz="2000">
                <a:solidFill>
                  <a:schemeClr val="tx1"/>
                </a:solidFill>
                <a:latin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buChar char="»"/>
              <a:defRPr sz="2000">
                <a:solidFill>
                  <a:schemeClr val="tx1"/>
                </a:solidFill>
                <a:latin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buChar char="»"/>
              <a:defRPr sz="2000">
                <a:solidFill>
                  <a:schemeClr val="tx1"/>
                </a:solidFill>
                <a:latin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buChar char="»"/>
              <a:defRPr sz="2000">
                <a:solidFill>
                  <a:schemeClr val="tx1"/>
                </a:solidFill>
                <a:latin typeface="Arial"/>
              </a:defRPr>
            </a:lvl9pPr>
          </a:lstStyle>
          <a:p>
            <a:pPr marL="0" indent="0" algn="just">
              <a:buNone/>
              <a:defRPr/>
            </a:pPr>
            <a:r>
              <a:rPr lang="ru-RU" sz="1800" b="1">
                <a:solidFill>
                  <a:srgbClr val="002060"/>
                </a:solidFill>
                <a:cs typeface="Arial"/>
              </a:rPr>
              <a:t>1) Признание граждан нуждающимися в услугах долговременного ухода </a:t>
            </a:r>
            <a:endParaRPr>
              <a:solidFill>
                <a:srgbClr val="002060"/>
              </a:solidFill>
            </a:endParaRPr>
          </a:p>
        </p:txBody>
      </p:sp>
      <p:sp>
        <p:nvSpPr>
          <p:cNvPr id="1768103522" name="Rectangle 12"/>
          <p:cNvSpPr>
            <a:spLocks noChangeArrowheads="1"/>
          </p:cNvSpPr>
          <p:nvPr/>
        </p:nvSpPr>
        <p:spPr bwMode="auto">
          <a:xfrm>
            <a:off x="6307752" y="5800913"/>
            <a:ext cx="5607119" cy="914759"/>
          </a:xfrm>
          <a:prstGeom prst="rect">
            <a:avLst/>
          </a:prstGeom>
          <a:noFill/>
          <a:ln>
            <a:noFill/>
          </a:ln>
        </p:spPr>
        <p:txBody>
          <a:bodyPr wrap="square" anchor="ctr">
            <a:spAutoFit/>
          </a:bodyPr>
          <a:lstStyle>
            <a:lvl1pPr>
              <a:spcBef>
                <a:spcPts val="0"/>
              </a:spcBef>
              <a:buChar char="•"/>
              <a:defRPr sz="3200">
                <a:solidFill>
                  <a:schemeClr val="tx1"/>
                </a:solidFill>
                <a:latin typeface="Arial"/>
              </a:defRPr>
            </a:lvl1pPr>
            <a:lvl2pPr marL="742950" indent="-285750">
              <a:spcBef>
                <a:spcPts val="0"/>
              </a:spcBef>
              <a:buChar char="–"/>
              <a:defRPr sz="2800">
                <a:solidFill>
                  <a:schemeClr val="tx1"/>
                </a:solidFill>
                <a:latin typeface="Arial"/>
              </a:defRPr>
            </a:lvl2pPr>
            <a:lvl3pPr marL="1143000" indent="-228600">
              <a:spcBef>
                <a:spcPts val="0"/>
              </a:spcBef>
              <a:buChar char="•"/>
              <a:defRPr sz="2400">
                <a:solidFill>
                  <a:schemeClr val="tx1"/>
                </a:solidFill>
                <a:latin typeface="Arial"/>
              </a:defRPr>
            </a:lvl3pPr>
            <a:lvl4pPr marL="1600200" indent="-228600">
              <a:spcBef>
                <a:spcPts val="0"/>
              </a:spcBef>
              <a:buChar char="–"/>
              <a:defRPr sz="2000">
                <a:solidFill>
                  <a:schemeClr val="tx1"/>
                </a:solidFill>
                <a:latin typeface="Arial"/>
              </a:defRPr>
            </a:lvl4pPr>
            <a:lvl5pPr marL="2057400" indent="-228600">
              <a:spcBef>
                <a:spcPts val="0"/>
              </a:spcBef>
              <a:buChar char="»"/>
              <a:defRPr sz="2000">
                <a:solidFill>
                  <a:schemeClr val="tx1"/>
                </a:solidFill>
                <a:latin typeface="Arial"/>
              </a:defRPr>
            </a:lvl5pPr>
            <a:lvl6pPr marL="2514599" indent="-228600">
              <a:spcBef>
                <a:spcPts val="0"/>
              </a:spcBef>
              <a:spcAft>
                <a:spcPts val="0"/>
              </a:spcAft>
              <a:buChar char="»"/>
              <a:defRPr sz="2000">
                <a:solidFill>
                  <a:schemeClr val="tx1"/>
                </a:solidFill>
                <a:latin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buChar char="»"/>
              <a:defRPr sz="2000">
                <a:solidFill>
                  <a:schemeClr val="tx1"/>
                </a:solidFill>
                <a:latin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buChar char="»"/>
              <a:defRPr sz="2000">
                <a:solidFill>
                  <a:schemeClr val="tx1"/>
                </a:solidFill>
                <a:latin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buChar char="»"/>
              <a:defRPr sz="2000">
                <a:solidFill>
                  <a:schemeClr val="tx1"/>
                </a:solidFill>
                <a:latin typeface="Arial"/>
              </a:defRPr>
            </a:lvl9pPr>
          </a:lstStyle>
          <a:p>
            <a:pPr marL="0" indent="0" algn="just">
              <a:buNone/>
              <a:defRPr/>
            </a:pPr>
            <a:r>
              <a:rPr lang="ru-RU" sz="1800" b="1">
                <a:solidFill>
                  <a:srgbClr val="002060"/>
                </a:solidFill>
                <a:cs typeface="Arial"/>
              </a:rPr>
              <a:t>2) Координация межведомственного взаимодействия с учреждениями системы здравоохранения</a:t>
            </a:r>
            <a:endParaRPr>
              <a:solidFill>
                <a:srgbClr val="002060"/>
              </a:solidFill>
            </a:endParaRPr>
          </a:p>
        </p:txBody>
      </p:sp>
      <p:sp>
        <p:nvSpPr>
          <p:cNvPr id="753052749" name="Rectangle 12"/>
          <p:cNvSpPr>
            <a:spLocks noChangeArrowheads="1"/>
          </p:cNvSpPr>
          <p:nvPr/>
        </p:nvSpPr>
        <p:spPr bwMode="auto">
          <a:xfrm>
            <a:off x="6175776" y="3921690"/>
            <a:ext cx="5711937" cy="914759"/>
          </a:xfrm>
          <a:prstGeom prst="rect">
            <a:avLst/>
          </a:prstGeom>
          <a:noFill/>
          <a:ln>
            <a:noFill/>
          </a:ln>
        </p:spPr>
        <p:txBody>
          <a:bodyPr wrap="square" anchor="ctr">
            <a:spAutoFit/>
          </a:bodyPr>
          <a:lstStyle>
            <a:lvl1pPr>
              <a:spcBef>
                <a:spcPts val="0"/>
              </a:spcBef>
              <a:buChar char="•"/>
              <a:defRPr sz="3200">
                <a:solidFill>
                  <a:schemeClr val="tx1"/>
                </a:solidFill>
                <a:latin typeface="Arial"/>
              </a:defRPr>
            </a:lvl1pPr>
            <a:lvl2pPr marL="742950" indent="-285750">
              <a:spcBef>
                <a:spcPts val="0"/>
              </a:spcBef>
              <a:buChar char="–"/>
              <a:defRPr sz="2800">
                <a:solidFill>
                  <a:schemeClr val="tx1"/>
                </a:solidFill>
                <a:latin typeface="Arial"/>
              </a:defRPr>
            </a:lvl2pPr>
            <a:lvl3pPr marL="1143000" indent="-228600">
              <a:spcBef>
                <a:spcPts val="0"/>
              </a:spcBef>
              <a:buChar char="•"/>
              <a:defRPr sz="2400">
                <a:solidFill>
                  <a:schemeClr val="tx1"/>
                </a:solidFill>
                <a:latin typeface="Arial"/>
              </a:defRPr>
            </a:lvl3pPr>
            <a:lvl4pPr marL="1600200" indent="-228600">
              <a:spcBef>
                <a:spcPts val="0"/>
              </a:spcBef>
              <a:buChar char="–"/>
              <a:defRPr sz="2000">
                <a:solidFill>
                  <a:schemeClr val="tx1"/>
                </a:solidFill>
                <a:latin typeface="Arial"/>
              </a:defRPr>
            </a:lvl4pPr>
            <a:lvl5pPr marL="2057400" indent="-228600">
              <a:spcBef>
                <a:spcPts val="0"/>
              </a:spcBef>
              <a:buChar char="»"/>
              <a:defRPr sz="2000">
                <a:solidFill>
                  <a:schemeClr val="tx1"/>
                </a:solidFill>
                <a:latin typeface="Arial"/>
              </a:defRPr>
            </a:lvl5pPr>
            <a:lvl6pPr marL="2514599" indent="-228600">
              <a:spcBef>
                <a:spcPts val="0"/>
              </a:spcBef>
              <a:spcAft>
                <a:spcPts val="0"/>
              </a:spcAft>
              <a:buChar char="»"/>
              <a:defRPr sz="2000">
                <a:solidFill>
                  <a:schemeClr val="tx1"/>
                </a:solidFill>
                <a:latin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buChar char="»"/>
              <a:defRPr sz="2000">
                <a:solidFill>
                  <a:schemeClr val="tx1"/>
                </a:solidFill>
                <a:latin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buChar char="»"/>
              <a:defRPr sz="2000">
                <a:solidFill>
                  <a:schemeClr val="tx1"/>
                </a:solidFill>
                <a:latin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buChar char="»"/>
              <a:defRPr sz="2000">
                <a:solidFill>
                  <a:schemeClr val="tx1"/>
                </a:solidFill>
                <a:latin typeface="Arial"/>
              </a:defRPr>
            </a:lvl9pPr>
          </a:lstStyle>
          <a:p>
            <a:pPr marL="0" marR="0" indent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ru-RU" sz="1800" b="1" i="0" u="none" strike="noStrike" cap="none" spc="0">
                <a:solidFill>
                  <a:srgbClr val="002060"/>
                </a:solidFill>
                <a:latin typeface="Arial"/>
                <a:ea typeface="Arial"/>
                <a:cs typeface="Arial"/>
              </a:rPr>
              <a:t>4) Подготовка документов для признания граждан нуждающимися в долговременном уходе </a:t>
            </a:r>
            <a:endParaRPr sz="1800" b="1" i="0" u="none" strike="noStrike" cap="none" spc="0">
              <a:solidFill>
                <a:srgbClr val="002060"/>
              </a:solidFill>
              <a:latin typeface="Arial"/>
              <a:cs typeface="Arial"/>
            </a:endParaRPr>
          </a:p>
        </p:txBody>
      </p:sp>
      <p:sp>
        <p:nvSpPr>
          <p:cNvPr id="2142542203" name="Rectangle 5"/>
          <p:cNvSpPr>
            <a:spLocks noChangeArrowheads="1"/>
          </p:cNvSpPr>
          <p:nvPr/>
        </p:nvSpPr>
        <p:spPr bwMode="auto">
          <a:xfrm>
            <a:off x="0" y="0"/>
            <a:ext cx="12191998" cy="1145439"/>
          </a:xfrm>
          <a:prstGeom prst="roundRect">
            <a:avLst>
              <a:gd name="adj" fmla="val 4866"/>
            </a:avLst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>
              <a:defRPr/>
            </a:pPr>
            <a:r>
              <a:rPr lang="ru-RU" sz="3200" b="1">
                <a:solidFill>
                  <a:srgbClr val="002060"/>
                </a:solidFill>
                <a:latin typeface="Arial"/>
                <a:cs typeface="Arial"/>
              </a:rPr>
              <a:t>ВКЛЮЧЕНИЕ ГРАЖДАНИНА В СИСТЕМУ ДОЛГОВРЕМЕННОГО УХОДА</a:t>
            </a:r>
            <a:endParaRPr/>
          </a:p>
        </p:txBody>
      </p:sp>
      <p:sp>
        <p:nvSpPr>
          <p:cNvPr id="1612572381" name="TextBox 10"/>
          <p:cNvSpPr txBox="1"/>
          <p:nvPr/>
        </p:nvSpPr>
        <p:spPr bwMode="auto">
          <a:xfrm>
            <a:off x="292433" y="1246755"/>
            <a:ext cx="1615946" cy="5185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defRPr/>
            </a:pPr>
            <a:r>
              <a:rPr lang="ru-RU" sz="2800" b="1">
                <a:solidFill>
                  <a:srgbClr val="002060"/>
                </a:solidFill>
                <a:latin typeface="Arial"/>
                <a:cs typeface="Arial"/>
              </a:rPr>
              <a:t>1 ЭТАП</a:t>
            </a:r>
            <a:endParaRPr/>
          </a:p>
        </p:txBody>
      </p:sp>
      <p:sp>
        <p:nvSpPr>
          <p:cNvPr id="847138756" name="Стрелка вниз 9"/>
          <p:cNvSpPr/>
          <p:nvPr/>
        </p:nvSpPr>
        <p:spPr bwMode="auto">
          <a:xfrm rot="16199969">
            <a:off x="5276843" y="2325004"/>
            <a:ext cx="946926" cy="416205"/>
          </a:xfrm>
          <a:prstGeom prst="downArrow">
            <a:avLst>
              <a:gd name="adj1" fmla="val 50000"/>
              <a:gd name="adj2" fmla="val 50000"/>
            </a:avLst>
          </a:prstGeom>
          <a:noFill/>
          <a:ln w="28575">
            <a:solidFill>
              <a:srgbClr val="002060"/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1223113009" name="TextBox 10"/>
          <p:cNvSpPr txBox="1"/>
          <p:nvPr/>
        </p:nvSpPr>
        <p:spPr bwMode="auto">
          <a:xfrm>
            <a:off x="238893" y="4577190"/>
            <a:ext cx="1723025" cy="5185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defRPr/>
            </a:pPr>
            <a:r>
              <a:rPr lang="ru-RU" sz="2800" b="1">
                <a:solidFill>
                  <a:srgbClr val="002060"/>
                </a:solidFill>
                <a:latin typeface="Arial"/>
                <a:cs typeface="Arial"/>
              </a:rPr>
              <a:t>2 ЭТАП</a:t>
            </a:r>
            <a:endParaRPr/>
          </a:p>
        </p:txBody>
      </p:sp>
      <p:sp>
        <p:nvSpPr>
          <p:cNvPr id="1222655943" name="Rectangle 12"/>
          <p:cNvSpPr>
            <a:spLocks noChangeArrowheads="1"/>
          </p:cNvSpPr>
          <p:nvPr/>
        </p:nvSpPr>
        <p:spPr bwMode="auto">
          <a:xfrm>
            <a:off x="6164155" y="2971620"/>
            <a:ext cx="5750716" cy="914759"/>
          </a:xfrm>
          <a:prstGeom prst="rect">
            <a:avLst/>
          </a:prstGeom>
          <a:noFill/>
          <a:ln>
            <a:noFill/>
          </a:ln>
        </p:spPr>
        <p:txBody>
          <a:bodyPr wrap="square" anchor="ctr">
            <a:spAutoFit/>
          </a:bodyPr>
          <a:lstStyle>
            <a:lvl1pPr>
              <a:spcBef>
                <a:spcPts val="0"/>
              </a:spcBef>
              <a:buChar char="•"/>
              <a:defRPr sz="3200">
                <a:solidFill>
                  <a:schemeClr val="tx1"/>
                </a:solidFill>
                <a:latin typeface="Arial"/>
              </a:defRPr>
            </a:lvl1pPr>
            <a:lvl2pPr marL="742950" indent="-285750">
              <a:spcBef>
                <a:spcPts val="0"/>
              </a:spcBef>
              <a:buChar char="–"/>
              <a:defRPr sz="2800">
                <a:solidFill>
                  <a:schemeClr val="tx1"/>
                </a:solidFill>
                <a:latin typeface="Arial"/>
              </a:defRPr>
            </a:lvl2pPr>
            <a:lvl3pPr marL="1143000" indent="-228600">
              <a:spcBef>
                <a:spcPts val="0"/>
              </a:spcBef>
              <a:buChar char="•"/>
              <a:defRPr sz="2400">
                <a:solidFill>
                  <a:schemeClr val="tx1"/>
                </a:solidFill>
                <a:latin typeface="Arial"/>
              </a:defRPr>
            </a:lvl3pPr>
            <a:lvl4pPr marL="1600200" indent="-228600">
              <a:spcBef>
                <a:spcPts val="0"/>
              </a:spcBef>
              <a:buChar char="–"/>
              <a:defRPr sz="2000">
                <a:solidFill>
                  <a:schemeClr val="tx1"/>
                </a:solidFill>
                <a:latin typeface="Arial"/>
              </a:defRPr>
            </a:lvl4pPr>
            <a:lvl5pPr marL="2057400" indent="-228600">
              <a:spcBef>
                <a:spcPts val="0"/>
              </a:spcBef>
              <a:buChar char="»"/>
              <a:defRPr sz="2000">
                <a:solidFill>
                  <a:schemeClr val="tx1"/>
                </a:solidFill>
                <a:latin typeface="Arial"/>
              </a:defRPr>
            </a:lvl5pPr>
            <a:lvl6pPr marL="2514598" indent="-228600">
              <a:spcBef>
                <a:spcPts val="0"/>
              </a:spcBef>
              <a:spcAft>
                <a:spcPts val="0"/>
              </a:spcAft>
              <a:buChar char="»"/>
              <a:defRPr sz="2000">
                <a:solidFill>
                  <a:schemeClr val="tx1"/>
                </a:solidFill>
                <a:latin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buChar char="»"/>
              <a:defRPr sz="2000">
                <a:solidFill>
                  <a:schemeClr val="tx1"/>
                </a:solidFill>
                <a:latin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buChar char="»"/>
              <a:defRPr sz="2000">
                <a:solidFill>
                  <a:schemeClr val="tx1"/>
                </a:solidFill>
                <a:latin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buChar char="»"/>
              <a:defRPr sz="2000">
                <a:solidFill>
                  <a:schemeClr val="tx1"/>
                </a:solidFill>
                <a:latin typeface="Arial"/>
              </a:defRPr>
            </a:lvl9pPr>
          </a:lstStyle>
          <a:p>
            <a:pPr marL="0" marR="0" indent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ru-RU" sz="1800" b="1" i="0" u="none" strike="noStrike" cap="none" spc="0">
                <a:solidFill>
                  <a:srgbClr val="002060"/>
                </a:solidFill>
                <a:latin typeface="Arial"/>
                <a:ea typeface="Arial"/>
                <a:cs typeface="Arial"/>
              </a:rPr>
              <a:t>3) Взаимодействие с медицинскими организациями </a:t>
            </a:r>
            <a:r>
              <a:rPr lang="ru-RU" sz="1800" b="1" i="0" u="none" strike="noStrike" cap="none" spc="0">
                <a:solidFill>
                  <a:srgbClr val="730A0A"/>
                </a:solidFill>
                <a:latin typeface="Arial"/>
                <a:ea typeface="Arial"/>
                <a:cs typeface="Arial"/>
              </a:rPr>
              <a:t>(запрос медицинских рекомендаций по уходу за гражданином)</a:t>
            </a:r>
            <a:endParaRPr sz="1800" b="1" i="0" u="none" strike="noStrike" cap="none" spc="0">
              <a:solidFill>
                <a:srgbClr val="730A0A"/>
              </a:solidFill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782608655" name="Rectangle 5"/>
          <p:cNvSpPr>
            <a:spLocks noChangeArrowheads="1"/>
          </p:cNvSpPr>
          <p:nvPr/>
        </p:nvSpPr>
        <p:spPr bwMode="auto">
          <a:xfrm>
            <a:off x="0" y="0"/>
            <a:ext cx="12191999" cy="1145439"/>
          </a:xfrm>
          <a:prstGeom prst="roundRect">
            <a:avLst>
              <a:gd name="adj" fmla="val 4866"/>
            </a:avLst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>
              <a:defRPr/>
            </a:pPr>
            <a:r>
              <a:rPr lang="ru-RU" sz="3200" b="1">
                <a:solidFill>
                  <a:srgbClr val="002060"/>
                </a:solidFill>
                <a:latin typeface="Arial"/>
                <a:cs typeface="Arial"/>
              </a:rPr>
              <a:t>ВКЛЮЧЕНИЕ ГРАЖДАНИНА В СИСТЕМУ ДОЛГОВРЕМЕННОГО УХОДА</a:t>
            </a:r>
            <a:endParaRPr/>
          </a:p>
        </p:txBody>
      </p:sp>
      <p:sp>
        <p:nvSpPr>
          <p:cNvPr id="593093557" name="TextBox 1"/>
          <p:cNvSpPr txBox="1"/>
          <p:nvPr/>
        </p:nvSpPr>
        <p:spPr bwMode="auto">
          <a:xfrm>
            <a:off x="47153" y="4277886"/>
            <a:ext cx="8798176" cy="91475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defRPr/>
            </a:pPr>
            <a:r>
              <a:rPr lang="ru-RU" sz="1800" b="1" dirty="0">
                <a:solidFill>
                  <a:srgbClr val="002060"/>
                </a:solidFill>
                <a:latin typeface="Arial"/>
                <a:cs typeface="Arial"/>
              </a:rPr>
              <a:t>КОЛИЧЕСТВО ЧАСОВ УХОДА ЗАВИСИТ ОТ УРОВНЯ</a:t>
            </a:r>
            <a:br>
              <a:rPr lang="ru-RU" sz="1800" b="1" dirty="0">
                <a:solidFill>
                  <a:srgbClr val="002060"/>
                </a:solidFill>
                <a:latin typeface="Arial"/>
                <a:cs typeface="Arial"/>
              </a:rPr>
            </a:br>
            <a:r>
              <a:rPr lang="ru-RU" sz="1800" b="1" dirty="0">
                <a:solidFill>
                  <a:srgbClr val="002060"/>
                </a:solidFill>
                <a:latin typeface="Arial"/>
                <a:cs typeface="Arial"/>
              </a:rPr>
              <a:t>НУЖДАЕМОСТИ ГРАЖДАНИНА, ОПРЕДЕЛЕННОГО ЭКСПЕРТОМ </a:t>
            </a:r>
          </a:p>
          <a:p>
            <a:pPr algn="ctr">
              <a:defRPr/>
            </a:pPr>
            <a:r>
              <a:rPr lang="ru-RU" sz="1800" b="1" i="0" u="none" strike="noStrike" cap="none" spc="0" dirty="0">
                <a:solidFill>
                  <a:srgbClr val="730A0A"/>
                </a:solidFill>
                <a:latin typeface="Arial"/>
                <a:ea typeface="Arial"/>
                <a:cs typeface="Arial"/>
              </a:rPr>
              <a:t>(методика утверждена приказом Минтруда РФ от 27.12.2024 г. № 732)</a:t>
            </a:r>
            <a:endParaRPr sz="1000" dirty="0"/>
          </a:p>
        </p:txBody>
      </p:sp>
      <p:sp>
        <p:nvSpPr>
          <p:cNvPr id="1205385644" name="TextBox 10"/>
          <p:cNvSpPr txBox="1"/>
          <p:nvPr/>
        </p:nvSpPr>
        <p:spPr bwMode="auto">
          <a:xfrm>
            <a:off x="388404" y="5326200"/>
            <a:ext cx="2746039" cy="45755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defRPr/>
            </a:pPr>
            <a:r>
              <a:rPr lang="ru-RU" sz="2400" b="1">
                <a:solidFill>
                  <a:srgbClr val="002060"/>
                </a:solidFill>
                <a:latin typeface="Arial"/>
                <a:cs typeface="Arial"/>
              </a:rPr>
              <a:t>1 УРОВЕНЬ</a:t>
            </a:r>
            <a:endParaRPr sz="1400"/>
          </a:p>
        </p:txBody>
      </p:sp>
      <p:sp>
        <p:nvSpPr>
          <p:cNvPr id="1622725945" name="TextBox 11"/>
          <p:cNvSpPr txBox="1"/>
          <p:nvPr/>
        </p:nvSpPr>
        <p:spPr bwMode="auto">
          <a:xfrm>
            <a:off x="388404" y="5783760"/>
            <a:ext cx="2746039" cy="45755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defRPr/>
            </a:pPr>
            <a:r>
              <a:rPr lang="ru-RU" sz="2400" b="1">
                <a:solidFill>
                  <a:srgbClr val="002060"/>
                </a:solidFill>
                <a:latin typeface="Arial"/>
                <a:cs typeface="Arial"/>
              </a:rPr>
              <a:t>2 УРОВЕНЬ</a:t>
            </a:r>
            <a:endParaRPr sz="1400"/>
          </a:p>
        </p:txBody>
      </p:sp>
      <p:sp>
        <p:nvSpPr>
          <p:cNvPr id="1615834457" name="TextBox 12"/>
          <p:cNvSpPr txBox="1"/>
          <p:nvPr/>
        </p:nvSpPr>
        <p:spPr bwMode="auto">
          <a:xfrm>
            <a:off x="388401" y="6206240"/>
            <a:ext cx="2746039" cy="45755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defRPr/>
            </a:pPr>
            <a:r>
              <a:rPr lang="ru-RU" sz="2400" b="1">
                <a:solidFill>
                  <a:srgbClr val="002060"/>
                </a:solidFill>
                <a:latin typeface="Arial"/>
                <a:cs typeface="Arial"/>
              </a:rPr>
              <a:t>3 УРОВЕНЬ</a:t>
            </a:r>
            <a:endParaRPr sz="1400"/>
          </a:p>
        </p:txBody>
      </p:sp>
      <p:sp>
        <p:nvSpPr>
          <p:cNvPr id="2069334647" name="TextBox 13"/>
          <p:cNvSpPr txBox="1"/>
          <p:nvPr/>
        </p:nvSpPr>
        <p:spPr bwMode="auto">
          <a:xfrm>
            <a:off x="3076564" y="5291120"/>
            <a:ext cx="5298629" cy="45755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defRPr/>
            </a:pPr>
            <a:r>
              <a:rPr lang="ru-RU" sz="2400" b="1">
                <a:solidFill>
                  <a:srgbClr val="002060"/>
                </a:solidFill>
                <a:latin typeface="Arial"/>
                <a:cs typeface="Arial"/>
              </a:rPr>
              <a:t>до </a:t>
            </a:r>
            <a:r>
              <a:rPr lang="ru-RU" sz="2400" b="1">
                <a:solidFill>
                  <a:srgbClr val="7A0000"/>
                </a:solidFill>
                <a:latin typeface="Arial"/>
                <a:cs typeface="Arial"/>
              </a:rPr>
              <a:t>14</a:t>
            </a:r>
            <a:r>
              <a:rPr lang="ru-RU" sz="2400" b="1">
                <a:solidFill>
                  <a:srgbClr val="002060"/>
                </a:solidFill>
                <a:latin typeface="Arial"/>
                <a:cs typeface="Arial"/>
              </a:rPr>
              <a:t> часов ухода в неделю</a:t>
            </a:r>
            <a:endParaRPr sz="1400"/>
          </a:p>
        </p:txBody>
      </p:sp>
      <p:sp>
        <p:nvSpPr>
          <p:cNvPr id="1692154450" name="TextBox 14"/>
          <p:cNvSpPr txBox="1"/>
          <p:nvPr/>
        </p:nvSpPr>
        <p:spPr bwMode="auto">
          <a:xfrm>
            <a:off x="2924451" y="5748680"/>
            <a:ext cx="5450742" cy="45755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defRPr/>
            </a:pPr>
            <a:r>
              <a:rPr lang="ru-RU" sz="2400" b="1">
                <a:solidFill>
                  <a:srgbClr val="002060"/>
                </a:solidFill>
                <a:latin typeface="Arial"/>
                <a:cs typeface="Arial"/>
              </a:rPr>
              <a:t>до </a:t>
            </a:r>
            <a:r>
              <a:rPr lang="ru-RU" sz="2400" b="1">
                <a:solidFill>
                  <a:srgbClr val="7A0000"/>
                </a:solidFill>
                <a:latin typeface="Arial"/>
                <a:cs typeface="Arial"/>
              </a:rPr>
              <a:t>21</a:t>
            </a:r>
            <a:r>
              <a:rPr lang="ru-RU" sz="2400" b="1">
                <a:solidFill>
                  <a:srgbClr val="002060"/>
                </a:solidFill>
                <a:latin typeface="Arial"/>
                <a:cs typeface="Arial"/>
              </a:rPr>
              <a:t> часа ухода в неделю</a:t>
            </a:r>
            <a:endParaRPr sz="1400"/>
          </a:p>
        </p:txBody>
      </p:sp>
      <p:sp>
        <p:nvSpPr>
          <p:cNvPr id="154102225" name="TextBox 15"/>
          <p:cNvSpPr txBox="1"/>
          <p:nvPr/>
        </p:nvSpPr>
        <p:spPr bwMode="auto">
          <a:xfrm>
            <a:off x="3077859" y="6206240"/>
            <a:ext cx="5297334" cy="45755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defRPr/>
            </a:pPr>
            <a:r>
              <a:rPr lang="ru-RU" sz="2400" b="1">
                <a:solidFill>
                  <a:srgbClr val="002060"/>
                </a:solidFill>
                <a:latin typeface="Arial"/>
                <a:cs typeface="Arial"/>
              </a:rPr>
              <a:t>до </a:t>
            </a:r>
            <a:r>
              <a:rPr lang="ru-RU" sz="2400" b="1">
                <a:solidFill>
                  <a:srgbClr val="7A0000"/>
                </a:solidFill>
                <a:latin typeface="Arial"/>
                <a:cs typeface="Arial"/>
              </a:rPr>
              <a:t>28</a:t>
            </a:r>
            <a:r>
              <a:rPr lang="ru-RU" sz="2400" b="1">
                <a:solidFill>
                  <a:srgbClr val="002060"/>
                </a:solidFill>
                <a:latin typeface="Arial"/>
                <a:cs typeface="Arial"/>
              </a:rPr>
              <a:t> часов ухода в неделю</a:t>
            </a:r>
            <a:endParaRPr sz="1400"/>
          </a:p>
        </p:txBody>
      </p:sp>
      <p:sp>
        <p:nvSpPr>
          <p:cNvPr id="32496310" name="TextBox 16"/>
          <p:cNvSpPr txBox="1"/>
          <p:nvPr/>
        </p:nvSpPr>
        <p:spPr bwMode="auto">
          <a:xfrm>
            <a:off x="2962273" y="5657240"/>
            <a:ext cx="343620" cy="6404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ru-RU" sz="3600" b="1">
                <a:solidFill>
                  <a:srgbClr val="002060"/>
                </a:solidFill>
              </a:rPr>
              <a:t>-</a:t>
            </a:r>
            <a:endParaRPr/>
          </a:p>
        </p:txBody>
      </p:sp>
      <p:sp>
        <p:nvSpPr>
          <p:cNvPr id="1498036727" name="TextBox 17"/>
          <p:cNvSpPr txBox="1"/>
          <p:nvPr/>
        </p:nvSpPr>
        <p:spPr bwMode="auto">
          <a:xfrm>
            <a:off x="2962273" y="6074790"/>
            <a:ext cx="344340" cy="6404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ru-RU" sz="3600" b="1">
                <a:solidFill>
                  <a:srgbClr val="002060"/>
                </a:solidFill>
              </a:rPr>
              <a:t>-</a:t>
            </a:r>
            <a:endParaRPr/>
          </a:p>
        </p:txBody>
      </p:sp>
      <p:sp>
        <p:nvSpPr>
          <p:cNvPr id="792319123" name="TextBox 18"/>
          <p:cNvSpPr txBox="1"/>
          <p:nvPr/>
        </p:nvSpPr>
        <p:spPr bwMode="auto">
          <a:xfrm>
            <a:off x="8996855" y="4499000"/>
            <a:ext cx="2757918" cy="167675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defRPr/>
            </a:pPr>
            <a:r>
              <a:rPr lang="ru-RU" sz="2600" b="1">
                <a:solidFill>
                  <a:srgbClr val="002060"/>
                </a:solidFill>
                <a:latin typeface="Arial"/>
                <a:cs typeface="Arial"/>
              </a:rPr>
              <a:t>Посещение </a:t>
            </a:r>
            <a:br>
              <a:rPr lang="ru-RU" sz="2600" b="1">
                <a:solidFill>
                  <a:srgbClr val="002060"/>
                </a:solidFill>
                <a:latin typeface="Arial"/>
                <a:cs typeface="Arial"/>
              </a:rPr>
            </a:br>
            <a:r>
              <a:rPr lang="ru-RU" sz="2600" b="1">
                <a:solidFill>
                  <a:srgbClr val="002060"/>
                </a:solidFill>
                <a:latin typeface="Arial"/>
                <a:cs typeface="Arial"/>
              </a:rPr>
              <a:t>по графику </a:t>
            </a:r>
            <a:br>
              <a:rPr lang="ru-RU" sz="2600" b="1">
                <a:solidFill>
                  <a:srgbClr val="002060"/>
                </a:solidFill>
                <a:latin typeface="Arial"/>
                <a:cs typeface="Arial"/>
              </a:rPr>
            </a:br>
            <a:r>
              <a:rPr lang="ru-RU" sz="2600" b="1">
                <a:solidFill>
                  <a:srgbClr val="002060"/>
                </a:solidFill>
                <a:latin typeface="Arial"/>
                <a:cs typeface="Arial"/>
              </a:rPr>
              <a:t>от 3 до 7 раз </a:t>
            </a:r>
            <a:br>
              <a:rPr lang="ru-RU" sz="2600" b="1">
                <a:solidFill>
                  <a:srgbClr val="002060"/>
                </a:solidFill>
                <a:latin typeface="Arial"/>
                <a:cs typeface="Arial"/>
              </a:rPr>
            </a:br>
            <a:r>
              <a:rPr lang="ru-RU" sz="2600" b="1">
                <a:solidFill>
                  <a:srgbClr val="002060"/>
                </a:solidFill>
                <a:latin typeface="Arial"/>
                <a:cs typeface="Arial"/>
              </a:rPr>
              <a:t>в неделю</a:t>
            </a:r>
            <a:endParaRPr sz="1600"/>
          </a:p>
        </p:txBody>
      </p:sp>
      <p:sp>
        <p:nvSpPr>
          <p:cNvPr id="1840364576" name="TextBox 10"/>
          <p:cNvSpPr txBox="1"/>
          <p:nvPr/>
        </p:nvSpPr>
        <p:spPr bwMode="auto">
          <a:xfrm>
            <a:off x="331819" y="1257585"/>
            <a:ext cx="1724104" cy="5185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defRPr/>
            </a:pPr>
            <a:r>
              <a:rPr lang="ru-RU" sz="2800" b="1">
                <a:solidFill>
                  <a:srgbClr val="002060"/>
                </a:solidFill>
                <a:latin typeface="Arial"/>
                <a:cs typeface="Arial"/>
              </a:rPr>
              <a:t>3 ЭТАП</a:t>
            </a:r>
            <a:endParaRPr/>
          </a:p>
        </p:txBody>
      </p:sp>
      <p:sp>
        <p:nvSpPr>
          <p:cNvPr id="1424269479" name="Rectangle 12"/>
          <p:cNvSpPr>
            <a:spLocks noChangeArrowheads="1"/>
          </p:cNvSpPr>
          <p:nvPr/>
        </p:nvSpPr>
        <p:spPr bwMode="auto">
          <a:xfrm>
            <a:off x="388401" y="1961433"/>
            <a:ext cx="5027466" cy="884279"/>
          </a:xfrm>
          <a:prstGeom prst="rect">
            <a:avLst/>
          </a:prstGeom>
          <a:noFill/>
          <a:ln w="19050">
            <a:solidFill>
              <a:srgbClr val="002060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anchor="ctr">
            <a:spAutoFit/>
          </a:bodyPr>
          <a:lstStyle>
            <a:lvl1pPr>
              <a:spcBef>
                <a:spcPts val="0"/>
              </a:spcBef>
              <a:buChar char="•"/>
              <a:defRPr sz="3200">
                <a:solidFill>
                  <a:schemeClr val="tx1"/>
                </a:solidFill>
                <a:latin typeface="Arial"/>
              </a:defRPr>
            </a:lvl1pPr>
            <a:lvl2pPr marL="742950" indent="-285750">
              <a:spcBef>
                <a:spcPts val="0"/>
              </a:spcBef>
              <a:buChar char="–"/>
              <a:defRPr sz="2800">
                <a:solidFill>
                  <a:schemeClr val="tx1"/>
                </a:solidFill>
                <a:latin typeface="Arial"/>
              </a:defRPr>
            </a:lvl2pPr>
            <a:lvl3pPr marL="1143000" indent="-228600">
              <a:spcBef>
                <a:spcPts val="0"/>
              </a:spcBef>
              <a:buChar char="•"/>
              <a:defRPr sz="2400">
                <a:solidFill>
                  <a:schemeClr val="tx1"/>
                </a:solidFill>
                <a:latin typeface="Arial"/>
              </a:defRPr>
            </a:lvl3pPr>
            <a:lvl4pPr marL="1600200" indent="-228600">
              <a:spcBef>
                <a:spcPts val="0"/>
              </a:spcBef>
              <a:buChar char="–"/>
              <a:defRPr sz="2000">
                <a:solidFill>
                  <a:schemeClr val="tx1"/>
                </a:solidFill>
                <a:latin typeface="Arial"/>
              </a:defRPr>
            </a:lvl4pPr>
            <a:lvl5pPr marL="2057400" indent="-228600">
              <a:spcBef>
                <a:spcPts val="0"/>
              </a:spcBef>
              <a:buChar char="»"/>
              <a:defRPr sz="2000">
                <a:solidFill>
                  <a:schemeClr val="tx1"/>
                </a:solidFill>
                <a:latin typeface="Arial"/>
              </a:defRPr>
            </a:lvl5pPr>
            <a:lvl6pPr marL="2514598" indent="-228600">
              <a:spcBef>
                <a:spcPts val="0"/>
              </a:spcBef>
              <a:spcAft>
                <a:spcPts val="0"/>
              </a:spcAft>
              <a:buChar char="»"/>
              <a:defRPr sz="2000">
                <a:solidFill>
                  <a:schemeClr val="tx1"/>
                </a:solidFill>
                <a:latin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buChar char="»"/>
              <a:defRPr sz="2000">
                <a:solidFill>
                  <a:schemeClr val="tx1"/>
                </a:solidFill>
                <a:latin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buChar char="»"/>
              <a:defRPr sz="2000">
                <a:solidFill>
                  <a:schemeClr val="tx1"/>
                </a:solidFill>
                <a:latin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buChar char="»"/>
              <a:defRPr sz="2000">
                <a:solidFill>
                  <a:schemeClr val="tx1"/>
                </a:solidFill>
                <a:latin typeface="Arial"/>
              </a:defRPr>
            </a:lvl9pPr>
          </a:lstStyle>
          <a:p>
            <a:pPr marL="0" marR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sz="2600" b="1" i="0" u="none" strike="noStrike" cap="none" spc="0">
                <a:solidFill>
                  <a:srgbClr val="730A0A"/>
                </a:solidFill>
                <a:latin typeface="Arial"/>
                <a:cs typeface="Arial"/>
              </a:rPr>
              <a:t>Учреждения социального обслуживания</a:t>
            </a:r>
          </a:p>
        </p:txBody>
      </p:sp>
      <p:sp>
        <p:nvSpPr>
          <p:cNvPr id="2010632659" name="Стрелка вниз 9"/>
          <p:cNvSpPr/>
          <p:nvPr/>
        </p:nvSpPr>
        <p:spPr bwMode="auto">
          <a:xfrm rot="16199969">
            <a:off x="5346410" y="2164146"/>
            <a:ext cx="946926" cy="416205"/>
          </a:xfrm>
          <a:prstGeom prst="downArrow">
            <a:avLst>
              <a:gd name="adj1" fmla="val 50000"/>
              <a:gd name="adj2" fmla="val 50000"/>
            </a:avLst>
          </a:prstGeom>
          <a:noFill/>
          <a:ln w="28575">
            <a:solidFill>
              <a:srgbClr val="002060"/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1120698421" name="Rectangle 12"/>
          <p:cNvSpPr>
            <a:spLocks noChangeArrowheads="1"/>
          </p:cNvSpPr>
          <p:nvPr/>
        </p:nvSpPr>
        <p:spPr bwMode="auto">
          <a:xfrm>
            <a:off x="6216757" y="1269215"/>
            <a:ext cx="5875990" cy="914759"/>
          </a:xfrm>
          <a:prstGeom prst="rect">
            <a:avLst/>
          </a:prstGeom>
          <a:noFill/>
          <a:ln>
            <a:noFill/>
          </a:ln>
        </p:spPr>
        <p:txBody>
          <a:bodyPr wrap="square" anchor="ctr">
            <a:spAutoFit/>
          </a:bodyPr>
          <a:lstStyle>
            <a:lvl1pPr>
              <a:spcBef>
                <a:spcPts val="0"/>
              </a:spcBef>
              <a:buChar char="•"/>
              <a:defRPr sz="3200">
                <a:solidFill>
                  <a:schemeClr val="tx1"/>
                </a:solidFill>
                <a:latin typeface="Arial"/>
              </a:defRPr>
            </a:lvl1pPr>
            <a:lvl2pPr marL="742950" indent="-285750">
              <a:spcBef>
                <a:spcPts val="0"/>
              </a:spcBef>
              <a:buChar char="–"/>
              <a:defRPr sz="2800">
                <a:solidFill>
                  <a:schemeClr val="tx1"/>
                </a:solidFill>
                <a:latin typeface="Arial"/>
              </a:defRPr>
            </a:lvl2pPr>
            <a:lvl3pPr marL="1143000" indent="-228600">
              <a:spcBef>
                <a:spcPts val="0"/>
              </a:spcBef>
              <a:buChar char="•"/>
              <a:defRPr sz="2400">
                <a:solidFill>
                  <a:schemeClr val="tx1"/>
                </a:solidFill>
                <a:latin typeface="Arial"/>
              </a:defRPr>
            </a:lvl3pPr>
            <a:lvl4pPr marL="1600200" indent="-228600">
              <a:spcBef>
                <a:spcPts val="0"/>
              </a:spcBef>
              <a:buChar char="–"/>
              <a:defRPr sz="2000">
                <a:solidFill>
                  <a:schemeClr val="tx1"/>
                </a:solidFill>
                <a:latin typeface="Arial"/>
              </a:defRPr>
            </a:lvl4pPr>
            <a:lvl5pPr marL="2057400" indent="-228600">
              <a:spcBef>
                <a:spcPts val="0"/>
              </a:spcBef>
              <a:buChar char="»"/>
              <a:defRPr sz="2000">
                <a:solidFill>
                  <a:schemeClr val="tx1"/>
                </a:solidFill>
                <a:latin typeface="Arial"/>
              </a:defRPr>
            </a:lvl5pPr>
            <a:lvl6pPr marL="2514598" indent="-228600">
              <a:spcBef>
                <a:spcPts val="0"/>
              </a:spcBef>
              <a:spcAft>
                <a:spcPts val="0"/>
              </a:spcAft>
              <a:buChar char="»"/>
              <a:defRPr sz="2000">
                <a:solidFill>
                  <a:schemeClr val="tx1"/>
                </a:solidFill>
                <a:latin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buChar char="»"/>
              <a:defRPr sz="2000">
                <a:solidFill>
                  <a:schemeClr val="tx1"/>
                </a:solidFill>
                <a:latin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buChar char="»"/>
              <a:defRPr sz="2000">
                <a:solidFill>
                  <a:schemeClr val="tx1"/>
                </a:solidFill>
                <a:latin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buChar char="»"/>
              <a:defRPr sz="2000">
                <a:solidFill>
                  <a:schemeClr val="tx1"/>
                </a:solidFill>
                <a:latin typeface="Arial"/>
              </a:defRPr>
            </a:lvl9pPr>
          </a:lstStyle>
          <a:p>
            <a:pPr marL="0" indent="0" algn="just">
              <a:buNone/>
              <a:defRPr/>
            </a:pPr>
            <a:r>
              <a:rPr lang="ru-RU" sz="1800" b="1" dirty="0">
                <a:solidFill>
                  <a:srgbClr val="002060"/>
                </a:solidFill>
                <a:cs typeface="Arial"/>
              </a:rPr>
              <a:t>1) Принятие гражданина на социальное обслуживание на дому с предоставлением услуг долговременного ухода </a:t>
            </a:r>
            <a:endParaRPr dirty="0">
              <a:solidFill>
                <a:srgbClr val="002060"/>
              </a:solidFill>
            </a:endParaRPr>
          </a:p>
        </p:txBody>
      </p:sp>
      <p:sp>
        <p:nvSpPr>
          <p:cNvPr id="1751659499" name="Rectangle 12"/>
          <p:cNvSpPr>
            <a:spLocks noChangeArrowheads="1"/>
          </p:cNvSpPr>
          <p:nvPr/>
        </p:nvSpPr>
        <p:spPr bwMode="auto">
          <a:xfrm>
            <a:off x="6216757" y="2247039"/>
            <a:ext cx="5919601" cy="1463400"/>
          </a:xfrm>
          <a:prstGeom prst="rect">
            <a:avLst/>
          </a:prstGeom>
          <a:noFill/>
          <a:ln>
            <a:noFill/>
          </a:ln>
        </p:spPr>
        <p:txBody>
          <a:bodyPr wrap="square" anchor="ctr">
            <a:spAutoFit/>
          </a:bodyPr>
          <a:lstStyle>
            <a:lvl1pPr>
              <a:spcBef>
                <a:spcPts val="0"/>
              </a:spcBef>
              <a:buChar char="•"/>
              <a:defRPr sz="3200">
                <a:solidFill>
                  <a:schemeClr val="tx1"/>
                </a:solidFill>
                <a:latin typeface="Arial"/>
              </a:defRPr>
            </a:lvl1pPr>
            <a:lvl2pPr marL="742950" indent="-285750">
              <a:spcBef>
                <a:spcPts val="0"/>
              </a:spcBef>
              <a:buChar char="–"/>
              <a:defRPr sz="2800">
                <a:solidFill>
                  <a:schemeClr val="tx1"/>
                </a:solidFill>
                <a:latin typeface="Arial"/>
              </a:defRPr>
            </a:lvl2pPr>
            <a:lvl3pPr marL="1143000" indent="-228600">
              <a:spcBef>
                <a:spcPts val="0"/>
              </a:spcBef>
              <a:buChar char="•"/>
              <a:defRPr sz="2400">
                <a:solidFill>
                  <a:schemeClr val="tx1"/>
                </a:solidFill>
                <a:latin typeface="Arial"/>
              </a:defRPr>
            </a:lvl3pPr>
            <a:lvl4pPr marL="1600200" indent="-228600">
              <a:spcBef>
                <a:spcPts val="0"/>
              </a:spcBef>
              <a:buChar char="–"/>
              <a:defRPr sz="2000">
                <a:solidFill>
                  <a:schemeClr val="tx1"/>
                </a:solidFill>
                <a:latin typeface="Arial"/>
              </a:defRPr>
            </a:lvl4pPr>
            <a:lvl5pPr marL="2057400" indent="-228600">
              <a:spcBef>
                <a:spcPts val="0"/>
              </a:spcBef>
              <a:buChar char="»"/>
              <a:defRPr sz="2000">
                <a:solidFill>
                  <a:schemeClr val="tx1"/>
                </a:solidFill>
                <a:latin typeface="Arial"/>
              </a:defRPr>
            </a:lvl5pPr>
            <a:lvl6pPr marL="2514598" indent="-228600">
              <a:spcBef>
                <a:spcPts val="0"/>
              </a:spcBef>
              <a:spcAft>
                <a:spcPts val="0"/>
              </a:spcAft>
              <a:buChar char="»"/>
              <a:defRPr sz="2000">
                <a:solidFill>
                  <a:schemeClr val="tx1"/>
                </a:solidFill>
                <a:latin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buChar char="»"/>
              <a:defRPr sz="2000">
                <a:solidFill>
                  <a:schemeClr val="tx1"/>
                </a:solidFill>
                <a:latin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buChar char="»"/>
              <a:defRPr sz="2000">
                <a:solidFill>
                  <a:schemeClr val="tx1"/>
                </a:solidFill>
                <a:latin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buChar char="»"/>
              <a:defRPr sz="2000">
                <a:solidFill>
                  <a:schemeClr val="tx1"/>
                </a:solidFill>
                <a:latin typeface="Arial"/>
              </a:defRPr>
            </a:lvl9pPr>
          </a:lstStyle>
          <a:p>
            <a:pPr marL="0" indent="0" algn="just">
              <a:buNone/>
              <a:defRPr/>
            </a:pPr>
            <a:r>
              <a:rPr lang="ru-RU" sz="1800" b="1">
                <a:solidFill>
                  <a:srgbClr val="002060"/>
                </a:solidFill>
                <a:cs typeface="Arial"/>
              </a:rPr>
              <a:t>2) Взаимодействие с медицинскими организациями </a:t>
            </a:r>
            <a:r>
              <a:rPr lang="ru-RU" sz="1800" b="1">
                <a:solidFill>
                  <a:srgbClr val="730A0A"/>
                </a:solidFill>
                <a:cs typeface="Arial"/>
              </a:rPr>
              <a:t>(</a:t>
            </a:r>
            <a:r>
              <a:rPr lang="ru-RU" sz="1800" b="1" i="0" u="none" strike="noStrike" cap="none" spc="0">
                <a:solidFill>
                  <a:srgbClr val="730A0A"/>
                </a:solidFill>
                <a:latin typeface="Arial"/>
                <a:ea typeface="Arial"/>
                <a:cs typeface="Arial"/>
              </a:rPr>
              <a:t>консультирование по вопросам сохранения здоровья гражданина, проведение диспансеризации, корректировка медицинских рекомендаций по уходу) </a:t>
            </a:r>
            <a:endParaRPr>
              <a:solidFill>
                <a:srgbClr val="730A0A"/>
              </a:solidFill>
            </a:endParaRPr>
          </a:p>
        </p:txBody>
      </p:sp>
      <p:sp>
        <p:nvSpPr>
          <p:cNvPr id="534304944" name="TextBox 16"/>
          <p:cNvSpPr txBox="1"/>
          <p:nvPr/>
        </p:nvSpPr>
        <p:spPr bwMode="auto">
          <a:xfrm>
            <a:off x="2924451" y="5192646"/>
            <a:ext cx="343260" cy="6404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ru-RU" sz="3600" b="1">
                <a:solidFill>
                  <a:srgbClr val="002060"/>
                </a:solidFill>
              </a:rPr>
              <a:t>-</a:t>
            </a:r>
            <a:endParaRPr/>
          </a:p>
        </p:txBody>
      </p:sp>
      <p:sp>
        <p:nvSpPr>
          <p:cNvPr id="1845548158" name="TextBox 1"/>
          <p:cNvSpPr txBox="1"/>
          <p:nvPr/>
        </p:nvSpPr>
        <p:spPr bwMode="auto">
          <a:xfrm>
            <a:off x="153724" y="3710439"/>
            <a:ext cx="5961437" cy="427079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pPr algn="ctr">
              <a:defRPr/>
            </a:pPr>
            <a:r>
              <a:rPr lang="ru-RU" sz="2200" b="1">
                <a:solidFill>
                  <a:srgbClr val="002060"/>
                </a:solidFill>
                <a:latin typeface="Arial"/>
                <a:cs typeface="Arial"/>
              </a:rPr>
              <a:t>ОРГАНИЗАЦИЯ ОКАЗАНИЯ УСЛУГ </a:t>
            </a:r>
            <a:endParaRPr sz="120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92555612" name="Прямоугольник 11"/>
          <p:cNvSpPr/>
          <p:nvPr/>
        </p:nvSpPr>
        <p:spPr bwMode="auto">
          <a:xfrm>
            <a:off x="601997" y="2417911"/>
            <a:ext cx="3354388" cy="459556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800" b="1" i="0" u="none" strike="noStrike" cap="none" spc="0" dirty="0">
                <a:solidFill>
                  <a:srgbClr val="7A0000"/>
                </a:solidFill>
                <a:latin typeface="Arial"/>
                <a:ea typeface="Arial"/>
                <a:cs typeface="Arial"/>
              </a:rPr>
              <a:t>2023 г.</a:t>
            </a:r>
            <a:r>
              <a:rPr lang="ru-RU" sz="2800" b="1" dirty="0">
                <a:solidFill>
                  <a:srgbClr val="7A0000"/>
                </a:solidFill>
                <a:latin typeface="Arial"/>
                <a:ea typeface="Arial"/>
                <a:cs typeface="Arial"/>
              </a:rPr>
              <a:t> </a:t>
            </a:r>
            <a:r>
              <a:rPr lang="ru-RU" sz="1200" b="1" i="0" u="none" strike="noStrike" cap="none" spc="0" dirty="0">
                <a:solidFill>
                  <a:srgbClr val="7A0000"/>
                </a:solidFill>
                <a:latin typeface="Arial"/>
                <a:ea typeface="Arial"/>
                <a:cs typeface="Arial"/>
              </a:rPr>
              <a:t>сентябрь-декабрь</a:t>
            </a:r>
            <a:endParaRPr sz="100" dirty="0">
              <a:solidFill>
                <a:srgbClr val="A10505"/>
              </a:solidFill>
            </a:endParaRPr>
          </a:p>
        </p:txBody>
      </p:sp>
      <p:sp>
        <p:nvSpPr>
          <p:cNvPr id="1868003839" name="Прямоугольник 1"/>
          <p:cNvSpPr/>
          <p:nvPr/>
        </p:nvSpPr>
        <p:spPr bwMode="auto">
          <a:xfrm>
            <a:off x="618990" y="5550450"/>
            <a:ext cx="1483715" cy="393868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r>
              <a:rPr lang="ru-RU" b="1" dirty="0">
                <a:solidFill>
                  <a:srgbClr val="002060"/>
                </a:solidFill>
                <a:latin typeface="Arial"/>
                <a:cs typeface="Arial"/>
              </a:rPr>
              <a:t>ФБ</a:t>
            </a:r>
            <a:endParaRPr dirty="0"/>
          </a:p>
        </p:txBody>
      </p:sp>
      <p:sp>
        <p:nvSpPr>
          <p:cNvPr id="998848408" name="Rectangle 5"/>
          <p:cNvSpPr>
            <a:spLocks noChangeArrowheads="1"/>
          </p:cNvSpPr>
          <p:nvPr/>
        </p:nvSpPr>
        <p:spPr bwMode="auto">
          <a:xfrm>
            <a:off x="11111" y="23985"/>
            <a:ext cx="12128121" cy="799447"/>
          </a:xfrm>
          <a:prstGeom prst="roundRect">
            <a:avLst>
              <a:gd name="adj" fmla="val 0"/>
            </a:avLst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>
              <a:defRPr/>
            </a:pPr>
            <a:r>
              <a:rPr lang="ru-RU" sz="2700" b="1" dirty="0">
                <a:solidFill>
                  <a:srgbClr val="002060"/>
                </a:solidFill>
                <a:latin typeface="Arial"/>
                <a:cs typeface="Arial"/>
              </a:rPr>
              <a:t>ВНЕДРЕНИЕ СИСТЕМЫ ДОЛГОВРЕМЕННОГО УХОДА ЗА СЧЕТ СРЕДСТВ СУБСИДИИ ИЗ ФЕДЕРАЛЬНОГО БЮДЖЕТА</a:t>
            </a:r>
            <a:endParaRPr sz="2700" dirty="0"/>
          </a:p>
        </p:txBody>
      </p:sp>
      <p:sp>
        <p:nvSpPr>
          <p:cNvPr id="869511991" name="Прямоугольник 1"/>
          <p:cNvSpPr/>
          <p:nvPr/>
        </p:nvSpPr>
        <p:spPr bwMode="auto">
          <a:xfrm>
            <a:off x="2224124" y="5562712"/>
            <a:ext cx="1716755" cy="398762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r>
              <a:rPr lang="ru-RU" b="1" dirty="0">
                <a:solidFill>
                  <a:srgbClr val="002060"/>
                </a:solidFill>
                <a:latin typeface="Arial"/>
                <a:cs typeface="Arial"/>
              </a:rPr>
              <a:t>ОБ</a:t>
            </a:r>
            <a:endParaRPr dirty="0"/>
          </a:p>
        </p:txBody>
      </p:sp>
      <p:sp>
        <p:nvSpPr>
          <p:cNvPr id="407485877" name="Прямоугольник 11"/>
          <p:cNvSpPr/>
          <p:nvPr/>
        </p:nvSpPr>
        <p:spPr bwMode="auto">
          <a:xfrm>
            <a:off x="601997" y="4999471"/>
            <a:ext cx="3342538" cy="497224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r>
              <a:rPr lang="ru-RU" sz="3000" b="1" dirty="0">
                <a:solidFill>
                  <a:srgbClr val="002060"/>
                </a:solidFill>
                <a:latin typeface="Arial"/>
                <a:cs typeface="Arial"/>
              </a:rPr>
              <a:t>34,8 млн руб.</a:t>
            </a:r>
            <a:endParaRPr sz="3000" dirty="0"/>
          </a:p>
        </p:txBody>
      </p:sp>
      <p:sp>
        <p:nvSpPr>
          <p:cNvPr id="531625618" name="Прямоугольник 1"/>
          <p:cNvSpPr/>
          <p:nvPr/>
        </p:nvSpPr>
        <p:spPr bwMode="auto">
          <a:xfrm>
            <a:off x="568166" y="6041103"/>
            <a:ext cx="1544063" cy="664091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r>
              <a:rPr lang="ru-RU" sz="2200" b="1" dirty="0">
                <a:solidFill>
                  <a:srgbClr val="730A0A"/>
                </a:solidFill>
                <a:latin typeface="Arial"/>
                <a:cs typeface="Arial"/>
              </a:rPr>
              <a:t>33,4 </a:t>
            </a:r>
            <a:br>
              <a:rPr lang="ru-RU" sz="2200" b="1" dirty="0">
                <a:solidFill>
                  <a:srgbClr val="730A0A"/>
                </a:solidFill>
                <a:latin typeface="Arial"/>
                <a:cs typeface="Arial"/>
              </a:rPr>
            </a:br>
            <a:r>
              <a:rPr lang="ru-RU" sz="2200" b="1" dirty="0">
                <a:solidFill>
                  <a:srgbClr val="730A0A"/>
                </a:solidFill>
                <a:latin typeface="Arial"/>
                <a:cs typeface="Arial"/>
              </a:rPr>
              <a:t>млн руб.</a:t>
            </a:r>
            <a:endParaRPr sz="2200" dirty="0">
              <a:solidFill>
                <a:srgbClr val="730A0A"/>
              </a:solidFill>
            </a:endParaRPr>
          </a:p>
        </p:txBody>
      </p:sp>
      <p:sp>
        <p:nvSpPr>
          <p:cNvPr id="1406666676" name="Прямоугольник 1"/>
          <p:cNvSpPr/>
          <p:nvPr/>
        </p:nvSpPr>
        <p:spPr bwMode="auto">
          <a:xfrm>
            <a:off x="2239630" y="6041103"/>
            <a:ext cx="1716755" cy="664090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r>
              <a:rPr lang="ru-RU" sz="2200" b="1" dirty="0">
                <a:solidFill>
                  <a:srgbClr val="730A0A"/>
                </a:solidFill>
                <a:latin typeface="Arial"/>
                <a:cs typeface="Arial"/>
              </a:rPr>
              <a:t>1,4 </a:t>
            </a:r>
            <a:br>
              <a:rPr lang="ru-RU" sz="2200" b="1" dirty="0">
                <a:solidFill>
                  <a:srgbClr val="730A0A"/>
                </a:solidFill>
                <a:latin typeface="Arial"/>
                <a:cs typeface="Arial"/>
              </a:rPr>
            </a:br>
            <a:r>
              <a:rPr lang="ru-RU" sz="2200" b="1" dirty="0">
                <a:solidFill>
                  <a:srgbClr val="730A0A"/>
                </a:solidFill>
                <a:latin typeface="Arial"/>
                <a:cs typeface="Arial"/>
              </a:rPr>
              <a:t>млн руб.</a:t>
            </a:r>
            <a:endParaRPr sz="2200" dirty="0">
              <a:solidFill>
                <a:srgbClr val="730A0A"/>
              </a:solidFill>
            </a:endParaRPr>
          </a:p>
        </p:txBody>
      </p:sp>
      <p:sp>
        <p:nvSpPr>
          <p:cNvPr id="1285523143" name="Прямоугольник 11"/>
          <p:cNvSpPr/>
          <p:nvPr/>
        </p:nvSpPr>
        <p:spPr bwMode="auto">
          <a:xfrm>
            <a:off x="4169965" y="2393990"/>
            <a:ext cx="3465356" cy="462277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800" b="1" i="0" u="none" strike="noStrike" cap="none" spc="0" dirty="0">
                <a:solidFill>
                  <a:srgbClr val="7A0000"/>
                </a:solidFill>
                <a:latin typeface="Arial"/>
                <a:ea typeface="Arial"/>
                <a:cs typeface="Arial"/>
              </a:rPr>
              <a:t>2024 </a:t>
            </a:r>
            <a:r>
              <a:rPr lang="ru-RU" sz="2800" b="1" i="0" u="none" strike="noStrike" cap="none" spc="0" dirty="0" smtClean="0">
                <a:solidFill>
                  <a:srgbClr val="7A0000"/>
                </a:solidFill>
                <a:latin typeface="Arial"/>
                <a:ea typeface="Arial"/>
                <a:cs typeface="Arial"/>
              </a:rPr>
              <a:t>г.</a:t>
            </a:r>
            <a:endParaRPr sz="100" dirty="0">
              <a:solidFill>
                <a:srgbClr val="A10505"/>
              </a:solidFill>
            </a:endParaRPr>
          </a:p>
        </p:txBody>
      </p:sp>
      <p:sp>
        <p:nvSpPr>
          <p:cNvPr id="1985216948" name="Прямоугольник 11"/>
          <p:cNvSpPr/>
          <p:nvPr/>
        </p:nvSpPr>
        <p:spPr bwMode="auto">
          <a:xfrm>
            <a:off x="4169965" y="4995906"/>
            <a:ext cx="3465356" cy="500789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r>
              <a:rPr lang="ru-RU" sz="2800" b="1" dirty="0">
                <a:solidFill>
                  <a:srgbClr val="002060"/>
                </a:solidFill>
                <a:latin typeface="Arial"/>
                <a:cs typeface="Arial"/>
              </a:rPr>
              <a:t>97,7 млн руб.</a:t>
            </a:r>
            <a:endParaRPr sz="2800" dirty="0"/>
          </a:p>
        </p:txBody>
      </p:sp>
      <p:sp>
        <p:nvSpPr>
          <p:cNvPr id="1055504456" name="Прямоугольник 1"/>
          <p:cNvSpPr/>
          <p:nvPr/>
        </p:nvSpPr>
        <p:spPr bwMode="auto">
          <a:xfrm>
            <a:off x="4169965" y="5545554"/>
            <a:ext cx="1568361" cy="398763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r>
              <a:rPr lang="ru-RU" b="1" dirty="0">
                <a:solidFill>
                  <a:srgbClr val="002060"/>
                </a:solidFill>
                <a:latin typeface="Arial"/>
                <a:cs typeface="Arial"/>
              </a:rPr>
              <a:t>ФБ</a:t>
            </a:r>
            <a:endParaRPr dirty="0"/>
          </a:p>
        </p:txBody>
      </p:sp>
      <p:sp>
        <p:nvSpPr>
          <p:cNvPr id="1113314153" name="Прямоугольник 1"/>
          <p:cNvSpPr/>
          <p:nvPr/>
        </p:nvSpPr>
        <p:spPr bwMode="auto">
          <a:xfrm>
            <a:off x="5859623" y="5545554"/>
            <a:ext cx="1775697" cy="392404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r>
              <a:rPr lang="ru-RU" b="1" dirty="0">
                <a:solidFill>
                  <a:srgbClr val="002060"/>
                </a:solidFill>
                <a:latin typeface="Arial"/>
                <a:cs typeface="Arial"/>
              </a:rPr>
              <a:t>ОБ</a:t>
            </a:r>
            <a:endParaRPr dirty="0"/>
          </a:p>
        </p:txBody>
      </p:sp>
      <p:sp>
        <p:nvSpPr>
          <p:cNvPr id="1060888545" name="Прямоугольник 1"/>
          <p:cNvSpPr/>
          <p:nvPr/>
        </p:nvSpPr>
        <p:spPr bwMode="auto">
          <a:xfrm>
            <a:off x="5859624" y="6041103"/>
            <a:ext cx="1775696" cy="664090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r>
              <a:rPr lang="ru-RU" sz="2200" b="1" dirty="0">
                <a:solidFill>
                  <a:srgbClr val="730A0A"/>
                </a:solidFill>
                <a:latin typeface="Arial"/>
                <a:cs typeface="Arial"/>
              </a:rPr>
              <a:t>3,9 </a:t>
            </a:r>
            <a:br>
              <a:rPr lang="ru-RU" sz="2200" b="1" dirty="0">
                <a:solidFill>
                  <a:srgbClr val="730A0A"/>
                </a:solidFill>
                <a:latin typeface="Arial"/>
                <a:cs typeface="Arial"/>
              </a:rPr>
            </a:br>
            <a:r>
              <a:rPr lang="ru-RU" sz="2200" b="1" dirty="0">
                <a:solidFill>
                  <a:srgbClr val="730A0A"/>
                </a:solidFill>
                <a:latin typeface="Arial"/>
                <a:cs typeface="Arial"/>
              </a:rPr>
              <a:t>млн руб.</a:t>
            </a:r>
            <a:endParaRPr sz="2200" dirty="0">
              <a:solidFill>
                <a:srgbClr val="730A0A"/>
              </a:solidFill>
            </a:endParaRPr>
          </a:p>
        </p:txBody>
      </p:sp>
      <p:sp>
        <p:nvSpPr>
          <p:cNvPr id="1896751037" name="Прямоугольник 1"/>
          <p:cNvSpPr/>
          <p:nvPr/>
        </p:nvSpPr>
        <p:spPr bwMode="auto">
          <a:xfrm>
            <a:off x="4169965" y="6041103"/>
            <a:ext cx="1568362" cy="664090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r>
              <a:rPr lang="ru-RU" sz="2200" b="1" dirty="0">
                <a:solidFill>
                  <a:srgbClr val="730A0A"/>
                </a:solidFill>
                <a:latin typeface="Arial"/>
                <a:cs typeface="Arial"/>
              </a:rPr>
              <a:t>93,8 </a:t>
            </a:r>
            <a:br>
              <a:rPr lang="ru-RU" sz="2200" b="1" dirty="0">
                <a:solidFill>
                  <a:srgbClr val="730A0A"/>
                </a:solidFill>
                <a:latin typeface="Arial"/>
                <a:cs typeface="Arial"/>
              </a:rPr>
            </a:br>
            <a:r>
              <a:rPr lang="ru-RU" sz="2200" b="1" dirty="0">
                <a:solidFill>
                  <a:srgbClr val="730A0A"/>
                </a:solidFill>
                <a:latin typeface="Arial"/>
                <a:cs typeface="Arial"/>
              </a:rPr>
              <a:t>млн руб.</a:t>
            </a:r>
            <a:endParaRPr sz="2200" dirty="0">
              <a:solidFill>
                <a:srgbClr val="730A0A"/>
              </a:solidFill>
            </a:endParaRPr>
          </a:p>
        </p:txBody>
      </p:sp>
      <p:sp>
        <p:nvSpPr>
          <p:cNvPr id="1720489706" name="Прямоугольник 11"/>
          <p:cNvSpPr/>
          <p:nvPr/>
        </p:nvSpPr>
        <p:spPr bwMode="auto">
          <a:xfrm>
            <a:off x="3372028" y="896526"/>
            <a:ext cx="4975192" cy="411434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r>
              <a:rPr lang="ru-RU" sz="2600" b="1" dirty="0">
                <a:solidFill>
                  <a:srgbClr val="002060"/>
                </a:solidFill>
                <a:latin typeface="Arial"/>
                <a:cs typeface="Arial"/>
              </a:rPr>
              <a:t>ПИЛОТНЫЕ ТЕРРИТОРИИ</a:t>
            </a:r>
            <a:endParaRPr sz="1400" b="1" dirty="0"/>
          </a:p>
        </p:txBody>
      </p:sp>
      <p:sp>
        <p:nvSpPr>
          <p:cNvPr id="443190008" name="Прямоугольник 11"/>
          <p:cNvSpPr/>
          <p:nvPr/>
        </p:nvSpPr>
        <p:spPr bwMode="auto">
          <a:xfrm>
            <a:off x="583471" y="3987068"/>
            <a:ext cx="3342538" cy="910163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800" b="1" dirty="0">
                <a:solidFill>
                  <a:srgbClr val="002060"/>
                </a:solidFill>
                <a:latin typeface="Arial"/>
                <a:cs typeface="Arial"/>
              </a:rPr>
              <a:t>221</a:t>
            </a:r>
            <a:r>
              <a:rPr lang="ru-RU" sz="3600" b="1" dirty="0">
                <a:solidFill>
                  <a:srgbClr val="002060"/>
                </a:solidFill>
                <a:latin typeface="Arial"/>
                <a:cs typeface="Arial"/>
              </a:rPr>
              <a:t> </a:t>
            </a:r>
            <a:r>
              <a:rPr lang="ru-RU" sz="1400" b="1" dirty="0">
                <a:solidFill>
                  <a:srgbClr val="002060"/>
                </a:solidFill>
                <a:latin typeface="Arial"/>
                <a:cs typeface="Arial"/>
              </a:rPr>
              <a:t>помощник по уходу, в т.ч.</a:t>
            </a:r>
          </a:p>
          <a:p>
            <a:pPr marL="0" marR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800" b="1" i="0" u="none" strike="noStrike" cap="none" spc="0" dirty="0">
                <a:solidFill>
                  <a:srgbClr val="002060"/>
                </a:solidFill>
                <a:latin typeface="Arial"/>
                <a:ea typeface="Arial"/>
                <a:cs typeface="Arial"/>
              </a:rPr>
              <a:t>50</a:t>
            </a:r>
            <a:r>
              <a:rPr lang="ru-RU" sz="1400" b="1" dirty="0">
                <a:solidFill>
                  <a:srgbClr val="002060"/>
                </a:solidFill>
                <a:latin typeface="Arial"/>
                <a:cs typeface="Arial"/>
              </a:rPr>
              <a:t> чел. родственный уход</a:t>
            </a:r>
            <a:r>
              <a:rPr sz="500" dirty="0"/>
              <a:t> </a:t>
            </a:r>
            <a:r>
              <a:rPr sz="500" dirty="0" err="1"/>
              <a:t>граждан</a:t>
            </a:r>
            <a:endParaRPr sz="500" dirty="0"/>
          </a:p>
        </p:txBody>
      </p:sp>
      <p:sp>
        <p:nvSpPr>
          <p:cNvPr id="1901607412" name="Прямоугольник 12"/>
          <p:cNvSpPr/>
          <p:nvPr/>
        </p:nvSpPr>
        <p:spPr bwMode="auto">
          <a:xfrm>
            <a:off x="158081" y="1415798"/>
            <a:ext cx="2066043" cy="416260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r>
              <a:rPr lang="ru-RU" sz="2700" b="1" dirty="0">
                <a:solidFill>
                  <a:srgbClr val="002060"/>
                </a:solidFill>
                <a:latin typeface="Arial"/>
                <a:cs typeface="Arial"/>
              </a:rPr>
              <a:t>г. Иркутск</a:t>
            </a:r>
            <a:endParaRPr sz="2700" dirty="0"/>
          </a:p>
        </p:txBody>
      </p:sp>
      <p:sp>
        <p:nvSpPr>
          <p:cNvPr id="878747458" name="Прямоугольник 15"/>
          <p:cNvSpPr/>
          <p:nvPr/>
        </p:nvSpPr>
        <p:spPr bwMode="auto">
          <a:xfrm>
            <a:off x="2347697" y="1413477"/>
            <a:ext cx="3644538" cy="437000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r>
              <a:rPr lang="ru-RU" sz="2700" b="1" dirty="0">
                <a:solidFill>
                  <a:srgbClr val="002060"/>
                </a:solidFill>
                <a:latin typeface="Arial"/>
                <a:cs typeface="Arial"/>
              </a:rPr>
              <a:t>Тайшетский район</a:t>
            </a:r>
            <a:endParaRPr sz="2700" dirty="0"/>
          </a:p>
        </p:txBody>
      </p:sp>
      <p:sp>
        <p:nvSpPr>
          <p:cNvPr id="2059417298" name="Прямоугольник 13"/>
          <p:cNvSpPr/>
          <p:nvPr/>
        </p:nvSpPr>
        <p:spPr bwMode="auto">
          <a:xfrm>
            <a:off x="6105679" y="1411105"/>
            <a:ext cx="1864737" cy="439372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r>
              <a:rPr lang="ru-RU" sz="2700" b="1" dirty="0">
                <a:solidFill>
                  <a:srgbClr val="002060"/>
                </a:solidFill>
                <a:latin typeface="Arial"/>
                <a:cs typeface="Arial"/>
              </a:rPr>
              <a:t>г. Братск</a:t>
            </a:r>
            <a:endParaRPr sz="2700" dirty="0"/>
          </a:p>
        </p:txBody>
      </p:sp>
      <p:sp>
        <p:nvSpPr>
          <p:cNvPr id="370434586" name="Прямоугольник 11"/>
          <p:cNvSpPr/>
          <p:nvPr/>
        </p:nvSpPr>
        <p:spPr bwMode="auto">
          <a:xfrm>
            <a:off x="601997" y="2980747"/>
            <a:ext cx="3338882" cy="952566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>
              <a:defRPr/>
            </a:pPr>
            <a:r>
              <a:rPr lang="ru-RU" sz="2800" b="1" dirty="0">
                <a:solidFill>
                  <a:srgbClr val="002060"/>
                </a:solidFill>
                <a:latin typeface="Arial"/>
                <a:cs typeface="Arial"/>
              </a:rPr>
              <a:t>     250</a:t>
            </a:r>
            <a:r>
              <a:rPr lang="ru-RU" sz="3600" b="1" dirty="0">
                <a:solidFill>
                  <a:srgbClr val="002060"/>
                </a:solidFill>
                <a:latin typeface="Arial"/>
                <a:cs typeface="Arial"/>
              </a:rPr>
              <a:t> </a:t>
            </a:r>
            <a:r>
              <a:rPr lang="ru-RU" sz="1400" b="1" dirty="0">
                <a:solidFill>
                  <a:srgbClr val="002060"/>
                </a:solidFill>
                <a:latin typeface="Arial"/>
                <a:cs typeface="Arial"/>
              </a:rPr>
              <a:t>получателей услуг, </a:t>
            </a:r>
          </a:p>
          <a:p>
            <a:pPr algn="l">
              <a:defRPr/>
            </a:pPr>
            <a:r>
              <a:rPr lang="ru-RU" sz="2800" b="1" dirty="0">
                <a:solidFill>
                  <a:srgbClr val="002060"/>
                </a:solidFill>
                <a:latin typeface="Arial"/>
                <a:cs typeface="Arial"/>
              </a:rPr>
              <a:t>        1</a:t>
            </a:r>
            <a:r>
              <a:rPr lang="ru-RU" sz="1400" b="1" dirty="0">
                <a:solidFill>
                  <a:srgbClr val="002060"/>
                </a:solidFill>
                <a:latin typeface="Arial"/>
                <a:cs typeface="Arial"/>
              </a:rPr>
              <a:t> участник СВО</a:t>
            </a:r>
            <a:endParaRPr sz="1400" dirty="0"/>
          </a:p>
        </p:txBody>
      </p:sp>
      <p:sp>
        <p:nvSpPr>
          <p:cNvPr id="1245678376" name="Прямоугольник 11"/>
          <p:cNvSpPr/>
          <p:nvPr/>
        </p:nvSpPr>
        <p:spPr bwMode="auto">
          <a:xfrm>
            <a:off x="4169965" y="2980747"/>
            <a:ext cx="3465356" cy="952566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>
              <a:defRPr/>
            </a:pPr>
            <a:r>
              <a:rPr lang="ru-RU" sz="2800" b="1" dirty="0">
                <a:solidFill>
                  <a:srgbClr val="002060"/>
                </a:solidFill>
                <a:latin typeface="Arial"/>
                <a:cs typeface="Arial"/>
              </a:rPr>
              <a:t>     276</a:t>
            </a:r>
            <a:r>
              <a:rPr lang="ru-RU" sz="3600" b="1" dirty="0">
                <a:solidFill>
                  <a:srgbClr val="002060"/>
                </a:solidFill>
                <a:latin typeface="Arial"/>
                <a:cs typeface="Arial"/>
              </a:rPr>
              <a:t> </a:t>
            </a:r>
            <a:r>
              <a:rPr lang="ru-RU" sz="1400" b="1" dirty="0">
                <a:solidFill>
                  <a:srgbClr val="002060"/>
                </a:solidFill>
                <a:latin typeface="Arial"/>
                <a:cs typeface="Arial"/>
              </a:rPr>
              <a:t>получателей услуг, </a:t>
            </a:r>
            <a:br>
              <a:rPr lang="ru-RU" sz="1400" b="1" dirty="0">
                <a:solidFill>
                  <a:srgbClr val="002060"/>
                </a:solidFill>
                <a:latin typeface="Arial"/>
                <a:cs typeface="Arial"/>
              </a:rPr>
            </a:br>
            <a:r>
              <a:rPr lang="ru-RU" sz="1400" b="1" dirty="0">
                <a:solidFill>
                  <a:srgbClr val="002060"/>
                </a:solidFill>
                <a:latin typeface="Arial"/>
                <a:cs typeface="Arial"/>
              </a:rPr>
              <a:t>                </a:t>
            </a:r>
            <a:r>
              <a:rPr kumimoji="0" lang="ru-RU" sz="28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cs typeface="Arial"/>
              </a:rPr>
              <a:t>3</a:t>
            </a:r>
            <a:r>
              <a:rPr kumimoji="0" lang="ru-RU" sz="14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cs typeface="Arial"/>
              </a:rPr>
              <a:t> участника СВО</a:t>
            </a:r>
            <a:r>
              <a:rPr lang="ru-RU" sz="1400" b="1" dirty="0">
                <a:solidFill>
                  <a:srgbClr val="002060"/>
                </a:solidFill>
                <a:latin typeface="Arial"/>
                <a:cs typeface="Arial"/>
              </a:rPr>
              <a:t> </a:t>
            </a:r>
            <a:endParaRPr sz="1400" dirty="0"/>
          </a:p>
        </p:txBody>
      </p:sp>
      <p:sp>
        <p:nvSpPr>
          <p:cNvPr id="329827933" name="Прямоугольник 11"/>
          <p:cNvSpPr/>
          <p:nvPr/>
        </p:nvSpPr>
        <p:spPr bwMode="auto">
          <a:xfrm>
            <a:off x="4169965" y="4001734"/>
            <a:ext cx="3465356" cy="912165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800" b="1" dirty="0" smtClean="0">
                <a:solidFill>
                  <a:srgbClr val="002060"/>
                </a:solidFill>
                <a:latin typeface="Arial"/>
                <a:cs typeface="Arial"/>
              </a:rPr>
              <a:t>229</a:t>
            </a:r>
            <a:r>
              <a:rPr lang="ru-RU" sz="3600" b="1" dirty="0" smtClean="0">
                <a:solidFill>
                  <a:srgbClr val="002060"/>
                </a:solidFill>
                <a:latin typeface="Arial"/>
                <a:cs typeface="Arial"/>
              </a:rPr>
              <a:t> </a:t>
            </a:r>
            <a:r>
              <a:rPr lang="ru-RU" sz="1400" b="1" dirty="0">
                <a:solidFill>
                  <a:srgbClr val="002060"/>
                </a:solidFill>
                <a:latin typeface="Arial"/>
                <a:cs typeface="Arial"/>
              </a:rPr>
              <a:t>помощников по уходу, в т.ч.</a:t>
            </a:r>
          </a:p>
          <a:p>
            <a:pPr marL="0" marR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800" b="1" i="0" u="none" strike="noStrike" cap="none" spc="0" dirty="0" smtClean="0">
                <a:solidFill>
                  <a:srgbClr val="002060"/>
                </a:solidFill>
                <a:latin typeface="Arial"/>
                <a:ea typeface="Arial"/>
                <a:cs typeface="Arial"/>
              </a:rPr>
              <a:t>79</a:t>
            </a:r>
            <a:r>
              <a:rPr lang="ru-RU" sz="1400" b="1" dirty="0" smtClean="0">
                <a:solidFill>
                  <a:srgbClr val="002060"/>
                </a:solidFill>
                <a:latin typeface="Arial"/>
                <a:cs typeface="Arial"/>
              </a:rPr>
              <a:t> </a:t>
            </a:r>
            <a:r>
              <a:rPr lang="ru-RU" sz="1400" b="1" dirty="0">
                <a:solidFill>
                  <a:srgbClr val="002060"/>
                </a:solidFill>
                <a:latin typeface="Arial"/>
                <a:cs typeface="Arial"/>
              </a:rPr>
              <a:t>чел. родственный уход</a:t>
            </a:r>
            <a:r>
              <a:rPr sz="500" dirty="0"/>
              <a:t> </a:t>
            </a:r>
            <a:r>
              <a:rPr sz="500" dirty="0" err="1"/>
              <a:t>граждан</a:t>
            </a:r>
            <a:endParaRPr sz="500" dirty="0"/>
          </a:p>
        </p:txBody>
      </p:sp>
      <p:sp>
        <p:nvSpPr>
          <p:cNvPr id="2" name="Прямоугольник 15">
            <a:extLst>
              <a:ext uri="{FF2B5EF4-FFF2-40B4-BE49-F238E27FC236}">
                <a16:creationId xmlns:a16="http://schemas.microsoft.com/office/drawing/2014/main" xmlns="" id="{D743BEDE-78E0-1FC9-9B49-BDAEEBE2DB13}"/>
              </a:ext>
            </a:extLst>
          </p:cNvPr>
          <p:cNvSpPr/>
          <p:nvPr/>
        </p:nvSpPr>
        <p:spPr bwMode="auto">
          <a:xfrm>
            <a:off x="8105121" y="1404746"/>
            <a:ext cx="3945747" cy="445732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r>
              <a:rPr lang="ru-RU" sz="2700" b="1" dirty="0">
                <a:solidFill>
                  <a:srgbClr val="002060"/>
                </a:solidFill>
                <a:latin typeface="Arial"/>
                <a:cs typeface="Arial"/>
              </a:rPr>
              <a:t>Братский район</a:t>
            </a:r>
            <a:endParaRPr sz="2700" dirty="0"/>
          </a:p>
        </p:txBody>
      </p:sp>
      <p:sp>
        <p:nvSpPr>
          <p:cNvPr id="3" name="Прямоугольник 12">
            <a:extLst>
              <a:ext uri="{FF2B5EF4-FFF2-40B4-BE49-F238E27FC236}">
                <a16:creationId xmlns:a16="http://schemas.microsoft.com/office/drawing/2014/main" xmlns="" id="{75F96180-F3FA-B385-77EA-C12CCFA21CB9}"/>
              </a:ext>
            </a:extLst>
          </p:cNvPr>
          <p:cNvSpPr/>
          <p:nvPr/>
        </p:nvSpPr>
        <p:spPr bwMode="auto">
          <a:xfrm>
            <a:off x="81031" y="1895275"/>
            <a:ext cx="3213947" cy="437001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r>
              <a:rPr lang="ru-RU" sz="2700" b="1" dirty="0">
                <a:solidFill>
                  <a:srgbClr val="002060"/>
                </a:solidFill>
                <a:latin typeface="Arial"/>
                <a:cs typeface="Arial"/>
              </a:rPr>
              <a:t>Иркутский район</a:t>
            </a:r>
            <a:endParaRPr sz="2700" dirty="0"/>
          </a:p>
        </p:txBody>
      </p:sp>
      <p:sp>
        <p:nvSpPr>
          <p:cNvPr id="4" name="Прямоугольник 12">
            <a:extLst>
              <a:ext uri="{FF2B5EF4-FFF2-40B4-BE49-F238E27FC236}">
                <a16:creationId xmlns:a16="http://schemas.microsoft.com/office/drawing/2014/main" xmlns="" id="{0711A4AF-6343-6DFF-29A9-347527EE86B9}"/>
              </a:ext>
            </a:extLst>
          </p:cNvPr>
          <p:cNvSpPr/>
          <p:nvPr/>
        </p:nvSpPr>
        <p:spPr bwMode="auto">
          <a:xfrm>
            <a:off x="3390257" y="1892818"/>
            <a:ext cx="2469366" cy="437000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r>
              <a:rPr lang="ru-RU" sz="2700" b="1" dirty="0">
                <a:solidFill>
                  <a:srgbClr val="002060"/>
                </a:solidFill>
                <a:latin typeface="Arial"/>
                <a:cs typeface="Arial"/>
              </a:rPr>
              <a:t>г. </a:t>
            </a:r>
            <a:r>
              <a:rPr lang="ru-RU" sz="2700" b="1" dirty="0" smtClean="0">
                <a:solidFill>
                  <a:srgbClr val="002060"/>
                </a:solidFill>
                <a:latin typeface="Arial"/>
                <a:cs typeface="Arial"/>
              </a:rPr>
              <a:t>Черемхово</a:t>
            </a:r>
            <a:endParaRPr sz="2700" dirty="0"/>
          </a:p>
        </p:txBody>
      </p:sp>
      <p:sp>
        <p:nvSpPr>
          <p:cNvPr id="5" name="Прямоугольник 11">
            <a:extLst>
              <a:ext uri="{FF2B5EF4-FFF2-40B4-BE49-F238E27FC236}">
                <a16:creationId xmlns:a16="http://schemas.microsoft.com/office/drawing/2014/main" xmlns="" id="{6E5CDBD3-B3B8-87CF-2CC6-BF569AA401E2}"/>
              </a:ext>
            </a:extLst>
          </p:cNvPr>
          <p:cNvSpPr/>
          <p:nvPr/>
        </p:nvSpPr>
        <p:spPr bwMode="auto">
          <a:xfrm>
            <a:off x="7829819" y="2417911"/>
            <a:ext cx="3747992" cy="443315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800" b="1" i="0" u="none" strike="noStrike" cap="none" spc="0" dirty="0">
                <a:solidFill>
                  <a:srgbClr val="7A0000"/>
                </a:solidFill>
                <a:latin typeface="Arial"/>
                <a:ea typeface="Arial"/>
                <a:cs typeface="Arial"/>
              </a:rPr>
              <a:t>2025 г.</a:t>
            </a:r>
            <a:r>
              <a:rPr lang="ru-RU" sz="2800" b="1" dirty="0">
                <a:solidFill>
                  <a:srgbClr val="7A0000"/>
                </a:solidFill>
                <a:latin typeface="Arial"/>
                <a:ea typeface="Arial"/>
                <a:cs typeface="Arial"/>
              </a:rPr>
              <a:t> </a:t>
            </a:r>
            <a:endParaRPr sz="100" dirty="0">
              <a:solidFill>
                <a:srgbClr val="A10505"/>
              </a:solidFill>
            </a:endParaRPr>
          </a:p>
        </p:txBody>
      </p:sp>
      <p:sp>
        <p:nvSpPr>
          <p:cNvPr id="6" name="Прямоугольник 11">
            <a:extLst>
              <a:ext uri="{FF2B5EF4-FFF2-40B4-BE49-F238E27FC236}">
                <a16:creationId xmlns:a16="http://schemas.microsoft.com/office/drawing/2014/main" xmlns="" id="{079FC95F-34FC-FC5D-671D-20893721A7CF}"/>
              </a:ext>
            </a:extLst>
          </p:cNvPr>
          <p:cNvSpPr/>
          <p:nvPr/>
        </p:nvSpPr>
        <p:spPr bwMode="auto">
          <a:xfrm>
            <a:off x="7860536" y="2981710"/>
            <a:ext cx="3729467" cy="938017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>
              <a:defRPr/>
            </a:pPr>
            <a:r>
              <a:rPr lang="ru-RU" sz="2800" b="1" dirty="0">
                <a:solidFill>
                  <a:srgbClr val="002060"/>
                </a:solidFill>
                <a:latin typeface="Arial"/>
                <a:cs typeface="Arial"/>
              </a:rPr>
              <a:t>      287</a:t>
            </a:r>
            <a:r>
              <a:rPr lang="ru-RU" sz="3600" b="1" dirty="0">
                <a:solidFill>
                  <a:srgbClr val="002060"/>
                </a:solidFill>
                <a:latin typeface="Arial"/>
                <a:cs typeface="Arial"/>
              </a:rPr>
              <a:t> </a:t>
            </a:r>
            <a:r>
              <a:rPr lang="ru-RU" sz="1400" b="1" dirty="0">
                <a:solidFill>
                  <a:srgbClr val="002060"/>
                </a:solidFill>
                <a:latin typeface="Arial"/>
                <a:cs typeface="Arial"/>
              </a:rPr>
              <a:t>получателей услуг,</a:t>
            </a:r>
            <a:r>
              <a:rPr kumimoji="0" lang="ru-RU" sz="14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cs typeface="Arial"/>
              </a:rPr>
              <a:t> </a:t>
            </a:r>
            <a:br>
              <a:rPr kumimoji="0" lang="ru-RU" sz="14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cs typeface="Arial"/>
              </a:rPr>
            </a:br>
            <a:r>
              <a:rPr kumimoji="0" lang="ru-RU" sz="14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cs typeface="Arial"/>
              </a:rPr>
              <a:t>                  </a:t>
            </a:r>
            <a:r>
              <a:rPr kumimoji="0" lang="ru-RU" sz="28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cs typeface="Arial"/>
              </a:rPr>
              <a:t>4</a:t>
            </a:r>
            <a:r>
              <a:rPr kumimoji="0" lang="ru-RU" sz="14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cs typeface="Arial"/>
              </a:rPr>
              <a:t> участника СВО </a:t>
            </a:r>
            <a:r>
              <a:rPr lang="ru-RU" sz="1400" b="1" dirty="0">
                <a:solidFill>
                  <a:srgbClr val="002060"/>
                </a:solidFill>
                <a:latin typeface="Arial"/>
                <a:cs typeface="Arial"/>
              </a:rPr>
              <a:t> </a:t>
            </a:r>
            <a:endParaRPr sz="1400" dirty="0"/>
          </a:p>
        </p:txBody>
      </p:sp>
      <p:sp>
        <p:nvSpPr>
          <p:cNvPr id="7" name="Прямоугольник 11">
            <a:extLst>
              <a:ext uri="{FF2B5EF4-FFF2-40B4-BE49-F238E27FC236}">
                <a16:creationId xmlns:a16="http://schemas.microsoft.com/office/drawing/2014/main" xmlns="" id="{A042144F-12D5-CE3C-CB95-C405592AA783}"/>
              </a:ext>
            </a:extLst>
          </p:cNvPr>
          <p:cNvSpPr/>
          <p:nvPr/>
        </p:nvSpPr>
        <p:spPr bwMode="auto">
          <a:xfrm>
            <a:off x="7879277" y="4001734"/>
            <a:ext cx="3698534" cy="912165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800" b="1" dirty="0">
                <a:solidFill>
                  <a:srgbClr val="002060"/>
                </a:solidFill>
                <a:latin typeface="Arial"/>
                <a:cs typeface="Arial"/>
              </a:rPr>
              <a:t>244</a:t>
            </a:r>
            <a:r>
              <a:rPr lang="ru-RU" sz="3600" b="1" dirty="0">
                <a:solidFill>
                  <a:srgbClr val="002060"/>
                </a:solidFill>
                <a:latin typeface="Arial"/>
                <a:cs typeface="Arial"/>
              </a:rPr>
              <a:t> </a:t>
            </a:r>
            <a:r>
              <a:rPr lang="ru-RU" sz="1400" b="1" dirty="0" smtClean="0">
                <a:solidFill>
                  <a:srgbClr val="002060"/>
                </a:solidFill>
                <a:latin typeface="Arial"/>
                <a:cs typeface="Arial"/>
              </a:rPr>
              <a:t>помощника </a:t>
            </a:r>
            <a:r>
              <a:rPr lang="ru-RU" sz="1400" b="1" dirty="0">
                <a:solidFill>
                  <a:srgbClr val="002060"/>
                </a:solidFill>
                <a:latin typeface="Arial"/>
                <a:cs typeface="Arial"/>
              </a:rPr>
              <a:t>по уходу, в т.ч.</a:t>
            </a:r>
          </a:p>
          <a:p>
            <a:pPr marL="0" marR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800" b="1" i="0" u="none" strike="noStrike" cap="none" spc="0" dirty="0">
                <a:solidFill>
                  <a:srgbClr val="002060"/>
                </a:solidFill>
                <a:latin typeface="Arial"/>
                <a:ea typeface="Arial"/>
                <a:cs typeface="Arial"/>
              </a:rPr>
              <a:t>102</a:t>
            </a:r>
            <a:r>
              <a:rPr lang="ru-RU" sz="1400" b="1" dirty="0">
                <a:solidFill>
                  <a:srgbClr val="002060"/>
                </a:solidFill>
                <a:latin typeface="Arial"/>
                <a:cs typeface="Arial"/>
              </a:rPr>
              <a:t> чел. родственный уход</a:t>
            </a:r>
            <a:r>
              <a:rPr sz="500" dirty="0"/>
              <a:t> </a:t>
            </a:r>
            <a:r>
              <a:rPr sz="500" dirty="0" err="1"/>
              <a:t>граждан</a:t>
            </a:r>
            <a:endParaRPr sz="500" dirty="0"/>
          </a:p>
        </p:txBody>
      </p:sp>
      <p:sp>
        <p:nvSpPr>
          <p:cNvPr id="8" name="Прямоугольник 11">
            <a:extLst>
              <a:ext uri="{FF2B5EF4-FFF2-40B4-BE49-F238E27FC236}">
                <a16:creationId xmlns:a16="http://schemas.microsoft.com/office/drawing/2014/main" xmlns="" id="{92D4EAA5-E30B-E71B-8AB1-4B6B96980504}"/>
              </a:ext>
            </a:extLst>
          </p:cNvPr>
          <p:cNvSpPr/>
          <p:nvPr/>
        </p:nvSpPr>
        <p:spPr bwMode="auto">
          <a:xfrm>
            <a:off x="7860534" y="4995906"/>
            <a:ext cx="3747991" cy="497225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r>
              <a:rPr lang="ru-RU" sz="2800" b="1" dirty="0">
                <a:solidFill>
                  <a:srgbClr val="002060"/>
                </a:solidFill>
                <a:latin typeface="Arial"/>
                <a:cs typeface="Arial"/>
              </a:rPr>
              <a:t>188,8 млн руб.</a:t>
            </a:r>
            <a:endParaRPr sz="2800" dirty="0"/>
          </a:p>
        </p:txBody>
      </p:sp>
      <p:sp>
        <p:nvSpPr>
          <p:cNvPr id="9" name="Прямоугольник 1">
            <a:extLst>
              <a:ext uri="{FF2B5EF4-FFF2-40B4-BE49-F238E27FC236}">
                <a16:creationId xmlns:a16="http://schemas.microsoft.com/office/drawing/2014/main" xmlns="" id="{09E994AC-FEF0-5C7D-1E6A-4D1D8E598D14}"/>
              </a:ext>
            </a:extLst>
          </p:cNvPr>
          <p:cNvSpPr/>
          <p:nvPr/>
        </p:nvSpPr>
        <p:spPr bwMode="auto">
          <a:xfrm>
            <a:off x="7860534" y="5567735"/>
            <a:ext cx="1877010" cy="398763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r>
              <a:rPr lang="ru-RU" b="1" dirty="0">
                <a:solidFill>
                  <a:srgbClr val="002060"/>
                </a:solidFill>
                <a:latin typeface="Arial"/>
                <a:cs typeface="Arial"/>
              </a:rPr>
              <a:t>ФБ</a:t>
            </a:r>
            <a:endParaRPr dirty="0"/>
          </a:p>
        </p:txBody>
      </p:sp>
      <p:sp>
        <p:nvSpPr>
          <p:cNvPr id="10" name="Прямоугольник 1">
            <a:extLst>
              <a:ext uri="{FF2B5EF4-FFF2-40B4-BE49-F238E27FC236}">
                <a16:creationId xmlns:a16="http://schemas.microsoft.com/office/drawing/2014/main" xmlns="" id="{17ED5014-8576-96F8-780A-64EE501728E4}"/>
              </a:ext>
            </a:extLst>
          </p:cNvPr>
          <p:cNvSpPr/>
          <p:nvPr/>
        </p:nvSpPr>
        <p:spPr bwMode="auto">
          <a:xfrm>
            <a:off x="9858841" y="5562712"/>
            <a:ext cx="1749684" cy="398764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r>
              <a:rPr lang="ru-RU" b="1" dirty="0">
                <a:solidFill>
                  <a:srgbClr val="002060"/>
                </a:solidFill>
                <a:latin typeface="Arial"/>
                <a:cs typeface="Arial"/>
              </a:rPr>
              <a:t>ОБ</a:t>
            </a:r>
            <a:endParaRPr dirty="0"/>
          </a:p>
        </p:txBody>
      </p:sp>
      <p:sp>
        <p:nvSpPr>
          <p:cNvPr id="11" name="Прямоугольник 1">
            <a:extLst>
              <a:ext uri="{FF2B5EF4-FFF2-40B4-BE49-F238E27FC236}">
                <a16:creationId xmlns:a16="http://schemas.microsoft.com/office/drawing/2014/main" xmlns="" id="{20B0225D-63AD-8785-80CF-4B0EAE67DD02}"/>
              </a:ext>
            </a:extLst>
          </p:cNvPr>
          <p:cNvSpPr/>
          <p:nvPr/>
        </p:nvSpPr>
        <p:spPr bwMode="auto">
          <a:xfrm>
            <a:off x="7860534" y="6026354"/>
            <a:ext cx="1877010" cy="664090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r>
              <a:rPr lang="ru-RU" sz="2200" b="1" dirty="0">
                <a:solidFill>
                  <a:srgbClr val="730A0A"/>
                </a:solidFill>
                <a:latin typeface="Arial"/>
                <a:cs typeface="Arial"/>
              </a:rPr>
              <a:t>179,4 </a:t>
            </a:r>
            <a:br>
              <a:rPr lang="ru-RU" sz="2200" b="1" dirty="0">
                <a:solidFill>
                  <a:srgbClr val="730A0A"/>
                </a:solidFill>
                <a:latin typeface="Arial"/>
                <a:cs typeface="Arial"/>
              </a:rPr>
            </a:br>
            <a:r>
              <a:rPr lang="ru-RU" sz="2200" b="1" dirty="0">
                <a:solidFill>
                  <a:srgbClr val="730A0A"/>
                </a:solidFill>
                <a:latin typeface="Arial"/>
                <a:cs typeface="Arial"/>
              </a:rPr>
              <a:t>млн руб.</a:t>
            </a:r>
            <a:endParaRPr sz="2200" dirty="0">
              <a:solidFill>
                <a:srgbClr val="730A0A"/>
              </a:solidFill>
            </a:endParaRPr>
          </a:p>
        </p:txBody>
      </p:sp>
      <p:sp>
        <p:nvSpPr>
          <p:cNvPr id="12" name="Прямоугольник 1">
            <a:extLst>
              <a:ext uri="{FF2B5EF4-FFF2-40B4-BE49-F238E27FC236}">
                <a16:creationId xmlns:a16="http://schemas.microsoft.com/office/drawing/2014/main" xmlns="" id="{612A1BB3-6650-D41F-CDE8-FED16C6EB7A3}"/>
              </a:ext>
            </a:extLst>
          </p:cNvPr>
          <p:cNvSpPr/>
          <p:nvPr/>
        </p:nvSpPr>
        <p:spPr bwMode="auto">
          <a:xfrm>
            <a:off x="9858841" y="6041103"/>
            <a:ext cx="1764993" cy="649341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r>
              <a:rPr lang="ru-RU" sz="2200" b="1" dirty="0">
                <a:solidFill>
                  <a:srgbClr val="730A0A"/>
                </a:solidFill>
                <a:latin typeface="Arial"/>
                <a:cs typeface="Arial"/>
              </a:rPr>
              <a:t>9,4 </a:t>
            </a:r>
            <a:br>
              <a:rPr lang="ru-RU" sz="2200" b="1" dirty="0">
                <a:solidFill>
                  <a:srgbClr val="730A0A"/>
                </a:solidFill>
                <a:latin typeface="Arial"/>
                <a:cs typeface="Arial"/>
              </a:rPr>
            </a:br>
            <a:r>
              <a:rPr lang="ru-RU" sz="2200" b="1" dirty="0">
                <a:solidFill>
                  <a:srgbClr val="730A0A"/>
                </a:solidFill>
                <a:latin typeface="Arial"/>
                <a:cs typeface="Arial"/>
              </a:rPr>
              <a:t>млн руб.</a:t>
            </a:r>
            <a:endParaRPr sz="2200" dirty="0">
              <a:solidFill>
                <a:srgbClr val="730A0A"/>
              </a:solidFill>
            </a:endParaRPr>
          </a:p>
        </p:txBody>
      </p:sp>
      <p:sp>
        <p:nvSpPr>
          <p:cNvPr id="34" name="Прямоугольник 12"/>
          <p:cNvSpPr/>
          <p:nvPr/>
        </p:nvSpPr>
        <p:spPr bwMode="auto">
          <a:xfrm>
            <a:off x="9984826" y="1908959"/>
            <a:ext cx="2066043" cy="416260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r>
              <a:rPr lang="ru-RU" sz="2700" b="1" dirty="0">
                <a:solidFill>
                  <a:srgbClr val="002060"/>
                </a:solidFill>
                <a:latin typeface="Arial"/>
                <a:cs typeface="Arial"/>
              </a:rPr>
              <a:t>г. </a:t>
            </a:r>
            <a:r>
              <a:rPr lang="ru-RU" sz="2700" b="1" dirty="0" smtClean="0">
                <a:solidFill>
                  <a:srgbClr val="002060"/>
                </a:solidFill>
                <a:latin typeface="Arial"/>
                <a:cs typeface="Arial"/>
              </a:rPr>
              <a:t>Свирск</a:t>
            </a:r>
            <a:endParaRPr sz="2700" dirty="0"/>
          </a:p>
        </p:txBody>
      </p:sp>
      <p:sp>
        <p:nvSpPr>
          <p:cNvPr id="35" name="Прямоугольник 12">
            <a:extLst>
              <a:ext uri="{FF2B5EF4-FFF2-40B4-BE49-F238E27FC236}">
                <a16:creationId xmlns:a16="http://schemas.microsoft.com/office/drawing/2014/main" xmlns="" id="{0711A4AF-6343-6DFF-29A9-347527EE86B9}"/>
              </a:ext>
            </a:extLst>
          </p:cNvPr>
          <p:cNvSpPr/>
          <p:nvPr/>
        </p:nvSpPr>
        <p:spPr bwMode="auto">
          <a:xfrm>
            <a:off x="5954902" y="1892818"/>
            <a:ext cx="3919856" cy="404949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r>
              <a:rPr lang="ru-RU" sz="2700" b="1" dirty="0" smtClean="0">
                <a:solidFill>
                  <a:srgbClr val="002060"/>
                </a:solidFill>
                <a:latin typeface="Arial"/>
                <a:cs typeface="Arial"/>
              </a:rPr>
              <a:t>Черемховский </a:t>
            </a:r>
            <a:r>
              <a:rPr lang="ru-RU" sz="2700" b="1" dirty="0">
                <a:solidFill>
                  <a:srgbClr val="002060"/>
                </a:solidFill>
                <a:latin typeface="Arial"/>
                <a:cs typeface="Arial"/>
              </a:rPr>
              <a:t>район</a:t>
            </a:r>
            <a:endParaRPr sz="27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998848408" name="Rectangle 5"/>
          <p:cNvSpPr>
            <a:spLocks noChangeArrowheads="1"/>
          </p:cNvSpPr>
          <p:nvPr/>
        </p:nvSpPr>
        <p:spPr bwMode="auto">
          <a:xfrm>
            <a:off x="11111" y="23985"/>
            <a:ext cx="12128121" cy="799447"/>
          </a:xfrm>
          <a:prstGeom prst="roundRect">
            <a:avLst>
              <a:gd name="adj" fmla="val 0"/>
            </a:avLst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lvl="0" algn="ctr">
              <a:defRPr/>
            </a:pPr>
            <a:r>
              <a:rPr lang="ru-RU" sz="2700" b="1" dirty="0">
                <a:solidFill>
                  <a:srgbClr val="002060"/>
                </a:solidFill>
                <a:latin typeface="Arial"/>
              </a:rPr>
              <a:t>ВНЕДРЕНИЕ СИСТЕМЫ ДОЛГОВРЕМЕННОГО УХОДА ЗА СЧЕТ СРЕДСТВ ОБЛАСТНОГО БЮДЖЕТА В 2024 г. – 2025 г.</a:t>
            </a:r>
          </a:p>
        </p:txBody>
      </p:sp>
      <p:sp>
        <p:nvSpPr>
          <p:cNvPr id="1285523143" name="Прямоугольник 11"/>
          <p:cNvSpPr/>
          <p:nvPr/>
        </p:nvSpPr>
        <p:spPr bwMode="auto">
          <a:xfrm>
            <a:off x="954136" y="2530956"/>
            <a:ext cx="3465356" cy="462277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800" b="1" i="0" u="none" strike="noStrike" kern="0" cap="none" spc="0" normalizeH="0" baseline="0" noProof="0" dirty="0">
                <a:ln>
                  <a:noFill/>
                </a:ln>
                <a:solidFill>
                  <a:srgbClr val="7A0000"/>
                </a:solidFill>
                <a:effectLst/>
                <a:uLnTx/>
                <a:uFillTx/>
                <a:latin typeface="Arial"/>
                <a:ea typeface="Arial"/>
                <a:cs typeface="Arial"/>
              </a:rPr>
              <a:t>2024 </a:t>
            </a:r>
            <a:r>
              <a:rPr kumimoji="0" lang="ru-RU" sz="2800" b="1" i="0" u="none" strike="noStrike" kern="0" cap="none" spc="0" normalizeH="0" baseline="0" noProof="0" dirty="0" smtClean="0">
                <a:ln>
                  <a:noFill/>
                </a:ln>
                <a:solidFill>
                  <a:srgbClr val="7A0000"/>
                </a:solidFill>
                <a:effectLst/>
                <a:uLnTx/>
                <a:uFillTx/>
                <a:latin typeface="Arial"/>
                <a:ea typeface="Arial"/>
                <a:cs typeface="Arial"/>
              </a:rPr>
              <a:t>г. </a:t>
            </a:r>
            <a:r>
              <a:rPr kumimoji="0" lang="ru-RU" sz="1100" b="1" i="0" u="none" strike="noStrike" kern="0" cap="none" spc="0" normalizeH="0" baseline="0" noProof="0" dirty="0" smtClean="0">
                <a:ln>
                  <a:noFill/>
                </a:ln>
                <a:solidFill>
                  <a:srgbClr val="7A0000"/>
                </a:solidFill>
                <a:effectLst/>
                <a:uLnTx/>
                <a:uFillTx/>
                <a:latin typeface="Arial"/>
                <a:ea typeface="Arial"/>
                <a:cs typeface="Arial"/>
              </a:rPr>
              <a:t>июнь-декабрь</a:t>
            </a:r>
            <a:endParaRPr kumimoji="0" sz="1100" b="0" i="0" u="none" strike="noStrike" kern="0" cap="none" spc="0" normalizeH="0" baseline="0" noProof="0" dirty="0">
              <a:ln>
                <a:noFill/>
              </a:ln>
              <a:solidFill>
                <a:srgbClr val="A10505"/>
              </a:solidFill>
              <a:effectLst/>
              <a:uLnTx/>
              <a:uFillTx/>
              <a:latin typeface="Calibri"/>
              <a:cs typeface="Arial"/>
            </a:endParaRPr>
          </a:p>
        </p:txBody>
      </p:sp>
      <p:sp>
        <p:nvSpPr>
          <p:cNvPr id="1720489706" name="Прямоугольник 11"/>
          <p:cNvSpPr/>
          <p:nvPr/>
        </p:nvSpPr>
        <p:spPr bwMode="auto">
          <a:xfrm>
            <a:off x="830955" y="966799"/>
            <a:ext cx="10143376" cy="411434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2600" b="1" dirty="0" smtClean="0">
                <a:solidFill>
                  <a:srgbClr val="C00000"/>
                </a:solidFill>
                <a:latin typeface="Arial"/>
                <a:cs typeface="Arial"/>
              </a:rPr>
              <a:t>ПОРУЧЕНИЕ ГУБЕРАНТОРА ИРКУТСКОЙ ОБЛАСТИ </a:t>
            </a:r>
            <a:endParaRPr kumimoji="0" sz="1400" b="1" i="0" u="none" strike="noStrike" kern="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Calibri"/>
              <a:cs typeface="Arial"/>
            </a:endParaRPr>
          </a:p>
        </p:txBody>
      </p:sp>
      <p:sp>
        <p:nvSpPr>
          <p:cNvPr id="5" name="Прямоугольник 11">
            <a:extLst>
              <a:ext uri="{FF2B5EF4-FFF2-40B4-BE49-F238E27FC236}">
                <a16:creationId xmlns:a16="http://schemas.microsoft.com/office/drawing/2014/main" xmlns="" id="{6E5CDBD3-B3B8-87CF-2CC6-BF569AA401E2}"/>
              </a:ext>
            </a:extLst>
          </p:cNvPr>
          <p:cNvSpPr/>
          <p:nvPr/>
        </p:nvSpPr>
        <p:spPr bwMode="auto">
          <a:xfrm>
            <a:off x="7135226" y="2576986"/>
            <a:ext cx="3747992" cy="443315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800" b="1" i="0" u="none" strike="noStrike" kern="0" cap="none" spc="0" normalizeH="0" baseline="0" noProof="0" dirty="0">
                <a:ln>
                  <a:noFill/>
                </a:ln>
                <a:solidFill>
                  <a:srgbClr val="7A0000"/>
                </a:solidFill>
                <a:effectLst/>
                <a:uLnTx/>
                <a:uFillTx/>
                <a:latin typeface="Arial"/>
                <a:ea typeface="Arial"/>
                <a:cs typeface="Arial"/>
              </a:rPr>
              <a:t>2025 г. </a:t>
            </a:r>
            <a:endParaRPr kumimoji="0" sz="100" b="0" i="0" u="none" strike="noStrike" kern="0" cap="none" spc="0" normalizeH="0" baseline="0" noProof="0" dirty="0">
              <a:ln>
                <a:noFill/>
              </a:ln>
              <a:solidFill>
                <a:srgbClr val="A10505"/>
              </a:solidFill>
              <a:effectLst/>
              <a:uLnTx/>
              <a:uFillTx/>
              <a:latin typeface="Calibri"/>
              <a:cs typeface="Arial"/>
            </a:endParaRPr>
          </a:p>
        </p:txBody>
      </p:sp>
      <p:sp>
        <p:nvSpPr>
          <p:cNvPr id="6" name="Прямоугольник 11">
            <a:extLst>
              <a:ext uri="{FF2B5EF4-FFF2-40B4-BE49-F238E27FC236}">
                <a16:creationId xmlns:a16="http://schemas.microsoft.com/office/drawing/2014/main" xmlns="" id="{079FC95F-34FC-FC5D-671D-20893721A7CF}"/>
              </a:ext>
            </a:extLst>
          </p:cNvPr>
          <p:cNvSpPr/>
          <p:nvPr/>
        </p:nvSpPr>
        <p:spPr bwMode="auto">
          <a:xfrm>
            <a:off x="6809017" y="3233187"/>
            <a:ext cx="4717698" cy="872549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800" b="1" i="0" u="none" strike="noStrike" kern="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cs typeface="Arial"/>
              </a:rPr>
              <a:t>114</a:t>
            </a:r>
            <a:r>
              <a:rPr kumimoji="0" lang="ru-RU" sz="3600" b="1" i="0" u="none" strike="noStrike" kern="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cs typeface="Arial"/>
              </a:rPr>
              <a:t> </a:t>
            </a:r>
            <a:r>
              <a:rPr kumimoji="0" lang="ru-RU" sz="22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cs typeface="Arial"/>
              </a:rPr>
              <a:t>получателей услуг</a:t>
            </a:r>
            <a:r>
              <a:rPr kumimoji="0" lang="ru-RU" sz="14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cs typeface="Arial"/>
              </a:rPr>
              <a:t>, </a:t>
            </a:r>
            <a:r>
              <a:rPr kumimoji="0" lang="ru-RU" sz="1400" b="1" i="0" u="none" strike="noStrike" kern="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cs typeface="Arial"/>
              </a:rPr>
              <a:t/>
            </a:r>
            <a:br>
              <a:rPr kumimoji="0" lang="ru-RU" sz="1400" b="1" i="0" u="none" strike="noStrike" kern="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cs typeface="Arial"/>
              </a:rPr>
            </a:br>
            <a:r>
              <a:rPr kumimoji="0" lang="ru-RU" sz="2800" b="1" i="0" u="none" strike="noStrike" kern="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cs typeface="Arial"/>
              </a:rPr>
              <a:t>3</a:t>
            </a:r>
            <a:r>
              <a:rPr kumimoji="0" lang="ru-RU" sz="1400" b="1" i="0" u="none" strike="noStrike" kern="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cs typeface="Arial"/>
              </a:rPr>
              <a:t> </a:t>
            </a:r>
            <a:r>
              <a:rPr kumimoji="0" lang="ru-RU" sz="22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cs typeface="Arial"/>
              </a:rPr>
              <a:t>участника СВО  </a:t>
            </a:r>
            <a:endParaRPr kumimoji="0" sz="22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cs typeface="Arial"/>
            </a:endParaRPr>
          </a:p>
        </p:txBody>
      </p:sp>
      <p:sp>
        <p:nvSpPr>
          <p:cNvPr id="7" name="Прямоугольник 11">
            <a:extLst>
              <a:ext uri="{FF2B5EF4-FFF2-40B4-BE49-F238E27FC236}">
                <a16:creationId xmlns:a16="http://schemas.microsoft.com/office/drawing/2014/main" xmlns="" id="{A042144F-12D5-CE3C-CB95-C405592AA783}"/>
              </a:ext>
            </a:extLst>
          </p:cNvPr>
          <p:cNvSpPr/>
          <p:nvPr/>
        </p:nvSpPr>
        <p:spPr bwMode="auto">
          <a:xfrm>
            <a:off x="6809016" y="4396358"/>
            <a:ext cx="4717698" cy="912165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800" b="1" i="0" u="none" strike="noStrike" kern="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cs typeface="Arial"/>
              </a:rPr>
              <a:t>109</a:t>
            </a:r>
            <a:r>
              <a:rPr kumimoji="0" lang="ru-RU" sz="3600" b="1" i="0" u="none" strike="noStrike" kern="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cs typeface="Arial"/>
              </a:rPr>
              <a:t> </a:t>
            </a:r>
            <a:r>
              <a:rPr kumimoji="0" lang="ru-RU" sz="2000" b="1" i="0" u="none" strike="noStrike" kern="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cs typeface="Arial"/>
              </a:rPr>
              <a:t>помощников </a:t>
            </a:r>
            <a:r>
              <a:rPr kumimoji="0" lang="ru-RU" sz="20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cs typeface="Arial"/>
              </a:rPr>
              <a:t>по уходу, в т.ч.</a:t>
            </a: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800" b="1" i="0" u="none" strike="noStrike" kern="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Arial"/>
                <a:cs typeface="Arial"/>
              </a:rPr>
              <a:t>72</a:t>
            </a:r>
            <a:r>
              <a:rPr kumimoji="0" lang="ru-RU" sz="1400" b="1" i="0" u="none" strike="noStrike" kern="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cs typeface="Arial"/>
              </a:rPr>
              <a:t> </a:t>
            </a:r>
            <a:r>
              <a:rPr kumimoji="0" lang="ru-RU" sz="22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cs typeface="Arial"/>
              </a:rPr>
              <a:t>чел. родственный уход</a:t>
            </a:r>
            <a:r>
              <a:rPr kumimoji="0" sz="22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cs typeface="Arial"/>
              </a:rPr>
              <a:t> </a:t>
            </a:r>
            <a:r>
              <a:rPr kumimoji="0" sz="500" b="0" i="0" u="none" strike="noStrike" kern="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cs typeface="Arial"/>
              </a:rPr>
              <a:t>граждан</a:t>
            </a:r>
            <a:endParaRPr kumimoji="0" sz="5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cs typeface="Arial"/>
            </a:endParaRPr>
          </a:p>
        </p:txBody>
      </p:sp>
      <p:sp>
        <p:nvSpPr>
          <p:cNvPr id="8" name="Прямоугольник 11">
            <a:extLst>
              <a:ext uri="{FF2B5EF4-FFF2-40B4-BE49-F238E27FC236}">
                <a16:creationId xmlns:a16="http://schemas.microsoft.com/office/drawing/2014/main" xmlns="" id="{92D4EAA5-E30B-E71B-8AB1-4B6B96980504}"/>
              </a:ext>
            </a:extLst>
          </p:cNvPr>
          <p:cNvSpPr/>
          <p:nvPr/>
        </p:nvSpPr>
        <p:spPr bwMode="auto">
          <a:xfrm>
            <a:off x="586995" y="5773638"/>
            <a:ext cx="4717697" cy="497225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2000" b="1" dirty="0" smtClean="0">
                <a:solidFill>
                  <a:srgbClr val="002060"/>
                </a:solidFill>
                <a:latin typeface="Arial"/>
                <a:cs typeface="Arial"/>
              </a:rPr>
              <a:t>Областной бюджет – 11,8 млн руб.   </a:t>
            </a:r>
            <a:endParaRPr kumimoji="0" sz="20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cs typeface="Arial"/>
            </a:endParaRPr>
          </a:p>
        </p:txBody>
      </p:sp>
      <p:sp>
        <p:nvSpPr>
          <p:cNvPr id="36" name="Стрелка вниз 9"/>
          <p:cNvSpPr/>
          <p:nvPr/>
        </p:nvSpPr>
        <p:spPr bwMode="auto">
          <a:xfrm>
            <a:off x="5135871" y="1442370"/>
            <a:ext cx="876901" cy="297754"/>
          </a:xfrm>
          <a:prstGeom prst="downArrow">
            <a:avLst>
              <a:gd name="adj1" fmla="val 50000"/>
              <a:gd name="adj2" fmla="val 50000"/>
            </a:avLst>
          </a:prstGeom>
          <a:noFill/>
          <a:ln w="28575">
            <a:solidFill>
              <a:srgbClr val="002060"/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37" name="Прямоугольник 11"/>
          <p:cNvSpPr/>
          <p:nvPr/>
        </p:nvSpPr>
        <p:spPr bwMode="auto">
          <a:xfrm>
            <a:off x="314527" y="1784099"/>
            <a:ext cx="11521288" cy="602971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r>
              <a:rPr lang="ru-RU" sz="2800" b="1" dirty="0">
                <a:solidFill>
                  <a:srgbClr val="730A0A"/>
                </a:solidFill>
                <a:latin typeface="Arial"/>
                <a:cs typeface="Arial"/>
              </a:rPr>
              <a:t>ОХВАТ</a:t>
            </a:r>
            <a:r>
              <a:rPr lang="ru-RU" sz="2800" b="1" dirty="0">
                <a:solidFill>
                  <a:srgbClr val="002060"/>
                </a:solidFill>
                <a:latin typeface="Arial"/>
                <a:cs typeface="Arial"/>
              </a:rPr>
              <a:t> - ВСЯ ТЕРРИТОРИЯ ИРКУТСКОЙ ОБЛАСТИ</a:t>
            </a:r>
            <a:endParaRPr sz="1600" b="1" dirty="0"/>
          </a:p>
        </p:txBody>
      </p:sp>
      <p:sp>
        <p:nvSpPr>
          <p:cNvPr id="40" name="Прямоугольник 11">
            <a:extLst>
              <a:ext uri="{FF2B5EF4-FFF2-40B4-BE49-F238E27FC236}">
                <a16:creationId xmlns:a16="http://schemas.microsoft.com/office/drawing/2014/main" xmlns="" id="{079FC95F-34FC-FC5D-671D-20893721A7CF}"/>
              </a:ext>
            </a:extLst>
          </p:cNvPr>
          <p:cNvSpPr/>
          <p:nvPr/>
        </p:nvSpPr>
        <p:spPr bwMode="auto">
          <a:xfrm>
            <a:off x="586994" y="3226877"/>
            <a:ext cx="4717698" cy="872549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800" b="1" i="0" u="none" strike="noStrike" kern="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cs typeface="Arial"/>
              </a:rPr>
              <a:t>91</a:t>
            </a:r>
            <a:r>
              <a:rPr kumimoji="0" lang="ru-RU" sz="3600" b="1" i="0" u="none" strike="noStrike" kern="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cs typeface="Arial"/>
              </a:rPr>
              <a:t> </a:t>
            </a:r>
            <a:r>
              <a:rPr kumimoji="0" lang="ru-RU" sz="2200" b="1" i="0" u="none" strike="noStrike" kern="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cs typeface="Arial"/>
              </a:rPr>
              <a:t>получатель услуг</a:t>
            </a:r>
            <a:r>
              <a:rPr kumimoji="0" lang="ru-RU" sz="14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cs typeface="Arial"/>
              </a:rPr>
              <a:t>, </a:t>
            </a:r>
            <a:r>
              <a:rPr kumimoji="0" lang="ru-RU" sz="1400" b="1" i="0" u="none" strike="noStrike" kern="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cs typeface="Arial"/>
              </a:rPr>
              <a:t/>
            </a:r>
            <a:br>
              <a:rPr kumimoji="0" lang="ru-RU" sz="1400" b="1" i="0" u="none" strike="noStrike" kern="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cs typeface="Arial"/>
              </a:rPr>
            </a:br>
            <a:r>
              <a:rPr kumimoji="0" lang="ru-RU" sz="2800" b="1" i="0" u="none" strike="noStrike" kern="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cs typeface="Arial"/>
              </a:rPr>
              <a:t>2 </a:t>
            </a:r>
            <a:r>
              <a:rPr kumimoji="0" lang="ru-RU" sz="2200" b="1" i="0" u="none" strike="noStrike" kern="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cs typeface="Arial"/>
              </a:rPr>
              <a:t>участника </a:t>
            </a:r>
            <a:r>
              <a:rPr kumimoji="0" lang="ru-RU" sz="22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cs typeface="Arial"/>
              </a:rPr>
              <a:t>СВО  </a:t>
            </a:r>
            <a:endParaRPr kumimoji="0" sz="22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cs typeface="Arial"/>
            </a:endParaRPr>
          </a:p>
        </p:txBody>
      </p:sp>
      <p:sp>
        <p:nvSpPr>
          <p:cNvPr id="41" name="Прямоугольник 11">
            <a:extLst>
              <a:ext uri="{FF2B5EF4-FFF2-40B4-BE49-F238E27FC236}">
                <a16:creationId xmlns:a16="http://schemas.microsoft.com/office/drawing/2014/main" xmlns="" id="{A042144F-12D5-CE3C-CB95-C405592AA783}"/>
              </a:ext>
            </a:extLst>
          </p:cNvPr>
          <p:cNvSpPr/>
          <p:nvPr/>
        </p:nvSpPr>
        <p:spPr bwMode="auto">
          <a:xfrm>
            <a:off x="586994" y="4396358"/>
            <a:ext cx="4717698" cy="912165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800" b="1" i="0" u="none" strike="noStrike" kern="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cs typeface="Arial"/>
              </a:rPr>
              <a:t>91</a:t>
            </a:r>
            <a:r>
              <a:rPr kumimoji="0" lang="ru-RU" sz="3600" b="1" i="0" u="none" strike="noStrike" kern="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cs typeface="Arial"/>
              </a:rPr>
              <a:t> </a:t>
            </a:r>
            <a:r>
              <a:rPr kumimoji="0" lang="ru-RU" sz="2000" b="1" i="0" u="none" strike="noStrike" kern="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cs typeface="Arial"/>
              </a:rPr>
              <a:t>помощник </a:t>
            </a:r>
            <a:r>
              <a:rPr kumimoji="0" lang="ru-RU" sz="20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cs typeface="Arial"/>
              </a:rPr>
              <a:t>по уходу, в т.ч.</a:t>
            </a: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800" b="1" i="0" u="none" strike="noStrike" kern="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Arial"/>
                <a:cs typeface="Arial"/>
              </a:rPr>
              <a:t>62</a:t>
            </a:r>
            <a:r>
              <a:rPr kumimoji="0" lang="ru-RU" sz="1400" b="1" i="0" u="none" strike="noStrike" kern="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cs typeface="Arial"/>
              </a:rPr>
              <a:t> </a:t>
            </a:r>
            <a:r>
              <a:rPr kumimoji="0" lang="ru-RU" sz="22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cs typeface="Arial"/>
              </a:rPr>
              <a:t>чел. родственный уход</a:t>
            </a:r>
            <a:r>
              <a:rPr kumimoji="0" sz="22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cs typeface="Arial"/>
              </a:rPr>
              <a:t> </a:t>
            </a:r>
            <a:r>
              <a:rPr kumimoji="0" sz="500" b="0" i="0" u="none" strike="noStrike" kern="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cs typeface="Arial"/>
              </a:rPr>
              <a:t>граждан</a:t>
            </a:r>
            <a:endParaRPr kumimoji="0" sz="5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cs typeface="Arial"/>
            </a:endParaRPr>
          </a:p>
        </p:txBody>
      </p:sp>
      <p:sp>
        <p:nvSpPr>
          <p:cNvPr id="42" name="Прямоугольник 11">
            <a:extLst>
              <a:ext uri="{FF2B5EF4-FFF2-40B4-BE49-F238E27FC236}">
                <a16:creationId xmlns:a16="http://schemas.microsoft.com/office/drawing/2014/main" xmlns="" id="{92D4EAA5-E30B-E71B-8AB1-4B6B96980504}"/>
              </a:ext>
            </a:extLst>
          </p:cNvPr>
          <p:cNvSpPr/>
          <p:nvPr/>
        </p:nvSpPr>
        <p:spPr bwMode="auto">
          <a:xfrm>
            <a:off x="6809017" y="5773638"/>
            <a:ext cx="4717697" cy="497225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2000" b="1" dirty="0" smtClean="0">
                <a:solidFill>
                  <a:srgbClr val="002060"/>
                </a:solidFill>
                <a:latin typeface="Arial"/>
                <a:cs typeface="Arial"/>
              </a:rPr>
              <a:t>Областной бюджет – 16,0 млн руб.   </a:t>
            </a:r>
            <a:endParaRPr kumimoji="0" sz="20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22169904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278717131" name="Rectangle 5"/>
          <p:cNvSpPr>
            <a:spLocks noChangeArrowheads="1"/>
          </p:cNvSpPr>
          <p:nvPr/>
        </p:nvSpPr>
        <p:spPr bwMode="auto">
          <a:xfrm>
            <a:off x="36780" y="0"/>
            <a:ext cx="12118440" cy="770709"/>
          </a:xfrm>
          <a:prstGeom prst="roundRect">
            <a:avLst>
              <a:gd name="adj" fmla="val 2386"/>
            </a:avLst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1" i="0" u="none" strike="noStrike" kern="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cs typeface="Arial"/>
              </a:rPr>
              <a:t>РЕАЛИЗАЦИЯ ЗАКОНА ИРКУТСКОЙ ОБЛАСТИ О ПРИЕМНОЙ СЕМЬЕ ДЛЯ ГРАЖДАН ПОЖИЛОГО ВОЗРАСТА</a:t>
            </a:r>
            <a:r>
              <a:rPr kumimoji="0" lang="ru-RU" sz="2400" b="1" i="0" u="none" strike="noStrike" kern="0" cap="none" spc="0" normalizeH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cs typeface="Arial"/>
              </a:rPr>
              <a:t> И ИНВАЛИДОВ</a:t>
            </a:r>
            <a:r>
              <a:rPr kumimoji="0" lang="ru-RU" sz="2400" b="1" i="0" u="none" strike="noStrike" kern="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cs typeface="Arial"/>
              </a:rPr>
              <a:t> </a:t>
            </a:r>
            <a:endParaRPr kumimoji="0" sz="24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cs typeface="Arial"/>
            </a:endParaRPr>
          </a:p>
        </p:txBody>
      </p:sp>
      <p:sp>
        <p:nvSpPr>
          <p:cNvPr id="9" name="Прямоугольник 9"/>
          <p:cNvSpPr/>
          <p:nvPr/>
        </p:nvSpPr>
        <p:spPr bwMode="auto">
          <a:xfrm>
            <a:off x="112608" y="2178948"/>
            <a:ext cx="11939457" cy="1465589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just">
              <a:defRPr/>
            </a:pPr>
            <a:r>
              <a:rPr lang="ru-RU" sz="2400" b="1" dirty="0" smtClean="0">
                <a:latin typeface="Arial"/>
                <a:cs typeface="Arial"/>
              </a:rPr>
              <a:t>Приемная семья </a:t>
            </a:r>
            <a:r>
              <a:rPr lang="ru-RU" sz="2400" dirty="0" smtClean="0">
                <a:latin typeface="Arial"/>
                <a:cs typeface="Arial"/>
              </a:rPr>
              <a:t>– </a:t>
            </a:r>
            <a:r>
              <a:rPr lang="ru-RU" sz="24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это форма жизнеустройства и социальной помощи гражданам пожилого возраста и инвалидам в виде совместного проживания и ведения общего хозяйства с гражданином, осуществляющим уход, на основании договора о приемной семье</a:t>
            </a:r>
            <a:endParaRPr sz="2000" dirty="0"/>
          </a:p>
        </p:txBody>
      </p:sp>
      <p:sp>
        <p:nvSpPr>
          <p:cNvPr id="10" name="Rectangle 12">
            <a:extLst>
              <a:ext uri="{FF2B5EF4-FFF2-40B4-BE49-F238E27FC236}">
                <a16:creationId xmlns:a16="http://schemas.microsoft.com/office/drawing/2014/main" xmlns="" id="{0E36AF79-DF47-9E86-440D-B4480D433EA1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2608" y="874664"/>
            <a:ext cx="11966784" cy="1200329"/>
          </a:xfrm>
          <a:prstGeom prst="rect">
            <a:avLst/>
          </a:prstGeom>
          <a:noFill/>
          <a:ln w="19050">
            <a:solidFill>
              <a:srgbClr val="002060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anchor="ctr">
            <a:spAutoFit/>
          </a:bodyPr>
          <a:lstStyle>
            <a:lvl1pPr>
              <a:spcBef>
                <a:spcPts val="0"/>
              </a:spcBef>
              <a:buChar char="•"/>
              <a:defRPr sz="3200">
                <a:solidFill>
                  <a:schemeClr val="tx1"/>
                </a:solidFill>
                <a:latin typeface="Arial"/>
              </a:defRPr>
            </a:lvl1pPr>
            <a:lvl2pPr marL="742950" indent="-285750">
              <a:spcBef>
                <a:spcPts val="0"/>
              </a:spcBef>
              <a:buChar char="–"/>
              <a:defRPr sz="2800">
                <a:solidFill>
                  <a:schemeClr val="tx1"/>
                </a:solidFill>
                <a:latin typeface="Arial"/>
              </a:defRPr>
            </a:lvl2pPr>
            <a:lvl3pPr marL="1143000" indent="-228600">
              <a:spcBef>
                <a:spcPts val="0"/>
              </a:spcBef>
              <a:buChar char="•"/>
              <a:defRPr sz="2400">
                <a:solidFill>
                  <a:schemeClr val="tx1"/>
                </a:solidFill>
                <a:latin typeface="Arial"/>
              </a:defRPr>
            </a:lvl3pPr>
            <a:lvl4pPr marL="1600200" indent="-228600">
              <a:spcBef>
                <a:spcPts val="0"/>
              </a:spcBef>
              <a:buChar char="–"/>
              <a:defRPr sz="2000">
                <a:solidFill>
                  <a:schemeClr val="tx1"/>
                </a:solidFill>
                <a:latin typeface="Arial"/>
              </a:defRPr>
            </a:lvl4pPr>
            <a:lvl5pPr marL="2057400" indent="-228600">
              <a:spcBef>
                <a:spcPts val="0"/>
              </a:spcBef>
              <a:buChar char="»"/>
              <a:defRPr sz="2000">
                <a:solidFill>
                  <a:schemeClr val="tx1"/>
                </a:solidFill>
                <a:latin typeface="Arial"/>
              </a:defRPr>
            </a:lvl5pPr>
            <a:lvl6pPr marL="2514598" indent="-228600">
              <a:spcBef>
                <a:spcPts val="0"/>
              </a:spcBef>
              <a:spcAft>
                <a:spcPts val="0"/>
              </a:spcAft>
              <a:buChar char="»"/>
              <a:defRPr sz="2000">
                <a:solidFill>
                  <a:schemeClr val="tx1"/>
                </a:solidFill>
                <a:latin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buChar char="»"/>
              <a:defRPr sz="2000">
                <a:solidFill>
                  <a:schemeClr val="tx1"/>
                </a:solidFill>
                <a:latin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buChar char="»"/>
              <a:defRPr sz="2000">
                <a:solidFill>
                  <a:schemeClr val="tx1"/>
                </a:solidFill>
                <a:latin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buChar char="»"/>
              <a:defRPr sz="2000">
                <a:solidFill>
                  <a:schemeClr val="tx1"/>
                </a:solidFill>
                <a:latin typeface="Arial"/>
              </a:defRPr>
            </a:lvl9pPr>
          </a:lstStyle>
          <a:p>
            <a:pPr lvl="0" algn="ctr">
              <a:buNone/>
              <a:defRPr/>
            </a:pPr>
            <a:r>
              <a:rPr lang="ru-RU" sz="2400" b="1" dirty="0">
                <a:solidFill>
                  <a:srgbClr val="730A0A"/>
                </a:solidFill>
              </a:rPr>
              <a:t>Закон Иркутской области от 1 июня 2018 года </a:t>
            </a:r>
            <a:r>
              <a:rPr lang="ru-RU" sz="2400" b="1" dirty="0" smtClean="0">
                <a:solidFill>
                  <a:srgbClr val="730A0A"/>
                </a:solidFill>
              </a:rPr>
              <a:t/>
            </a:r>
            <a:br>
              <a:rPr lang="ru-RU" sz="2400" b="1" dirty="0" smtClean="0">
                <a:solidFill>
                  <a:srgbClr val="730A0A"/>
                </a:solidFill>
              </a:rPr>
            </a:br>
            <a:r>
              <a:rPr lang="ru-RU" sz="2400" b="1" dirty="0" smtClean="0">
                <a:solidFill>
                  <a:srgbClr val="730A0A"/>
                </a:solidFill>
              </a:rPr>
              <a:t>№ </a:t>
            </a:r>
            <a:r>
              <a:rPr lang="ru-RU" sz="2400" b="1" dirty="0">
                <a:solidFill>
                  <a:srgbClr val="730A0A"/>
                </a:solidFill>
              </a:rPr>
              <a:t>43-ОЗ «О приемной семье для граждан пожилого возраста и инвалидов в Иркутской области»</a:t>
            </a:r>
            <a:endParaRPr kumimoji="0" sz="2400" b="1" i="0" u="none" strike="noStrike" kern="0" cap="none" spc="0" normalizeH="0" baseline="0" noProof="0" dirty="0">
              <a:ln>
                <a:noFill/>
              </a:ln>
              <a:solidFill>
                <a:srgbClr val="730A0A"/>
              </a:solidFill>
              <a:effectLst/>
              <a:uLnTx/>
              <a:uFillTx/>
              <a:cs typeface="Arial"/>
            </a:endParaRPr>
          </a:p>
        </p:txBody>
      </p:sp>
      <p:sp>
        <p:nvSpPr>
          <p:cNvPr id="12" name="Rectangle 12">
            <a:extLst>
              <a:ext uri="{FF2B5EF4-FFF2-40B4-BE49-F238E27FC236}">
                <a16:creationId xmlns:a16="http://schemas.microsoft.com/office/drawing/2014/main" xmlns="" id="{0E36AF79-DF47-9E86-440D-B4480D433EA1}"/>
              </a:ext>
            </a:extLst>
          </p:cNvPr>
          <p:cNvSpPr>
            <a:spLocks noChangeArrowheads="1"/>
          </p:cNvSpPr>
          <p:nvPr/>
        </p:nvSpPr>
        <p:spPr bwMode="auto">
          <a:xfrm>
            <a:off x="875210" y="3798906"/>
            <a:ext cx="10972799" cy="618374"/>
          </a:xfrm>
          <a:prstGeom prst="rect">
            <a:avLst/>
          </a:prstGeom>
          <a:noFill/>
          <a:ln w="19050">
            <a:solidFill>
              <a:srgbClr val="002060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anchor="ctr">
            <a:spAutoFit/>
          </a:bodyPr>
          <a:lstStyle>
            <a:lvl1pPr>
              <a:spcBef>
                <a:spcPts val="0"/>
              </a:spcBef>
              <a:buChar char="•"/>
              <a:defRPr sz="3200">
                <a:solidFill>
                  <a:schemeClr val="tx1"/>
                </a:solidFill>
                <a:latin typeface="Arial"/>
              </a:defRPr>
            </a:lvl1pPr>
            <a:lvl2pPr marL="742950" indent="-285750">
              <a:spcBef>
                <a:spcPts val="0"/>
              </a:spcBef>
              <a:buChar char="–"/>
              <a:defRPr sz="2800">
                <a:solidFill>
                  <a:schemeClr val="tx1"/>
                </a:solidFill>
                <a:latin typeface="Arial"/>
              </a:defRPr>
            </a:lvl2pPr>
            <a:lvl3pPr marL="1143000" indent="-228600">
              <a:spcBef>
                <a:spcPts val="0"/>
              </a:spcBef>
              <a:buChar char="•"/>
              <a:defRPr sz="2400">
                <a:solidFill>
                  <a:schemeClr val="tx1"/>
                </a:solidFill>
                <a:latin typeface="Arial"/>
              </a:defRPr>
            </a:lvl3pPr>
            <a:lvl4pPr marL="1600200" indent="-228600">
              <a:spcBef>
                <a:spcPts val="0"/>
              </a:spcBef>
              <a:buChar char="–"/>
              <a:defRPr sz="2000">
                <a:solidFill>
                  <a:schemeClr val="tx1"/>
                </a:solidFill>
                <a:latin typeface="Arial"/>
              </a:defRPr>
            </a:lvl4pPr>
            <a:lvl5pPr marL="2057400" indent="-228600">
              <a:spcBef>
                <a:spcPts val="0"/>
              </a:spcBef>
              <a:buChar char="»"/>
              <a:defRPr sz="2000">
                <a:solidFill>
                  <a:schemeClr val="tx1"/>
                </a:solidFill>
                <a:latin typeface="Arial"/>
              </a:defRPr>
            </a:lvl5pPr>
            <a:lvl6pPr marL="2514598" indent="-228600">
              <a:spcBef>
                <a:spcPts val="0"/>
              </a:spcBef>
              <a:spcAft>
                <a:spcPts val="0"/>
              </a:spcAft>
              <a:buChar char="»"/>
              <a:defRPr sz="2000">
                <a:solidFill>
                  <a:schemeClr val="tx1"/>
                </a:solidFill>
                <a:latin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buChar char="»"/>
              <a:defRPr sz="2000">
                <a:solidFill>
                  <a:schemeClr val="tx1"/>
                </a:solidFill>
                <a:latin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buChar char="»"/>
              <a:defRPr sz="2000">
                <a:solidFill>
                  <a:schemeClr val="tx1"/>
                </a:solidFill>
                <a:latin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buChar char="»"/>
              <a:defRPr sz="2000">
                <a:solidFill>
                  <a:schemeClr val="tx1"/>
                </a:solidFill>
                <a:latin typeface="Arial"/>
              </a:defRPr>
            </a:lvl9pPr>
          </a:lstStyle>
          <a:p>
            <a:pPr algn="just">
              <a:lnSpc>
                <a:spcPct val="150000"/>
              </a:lnSpc>
              <a:spcAft>
                <a:spcPts val="0"/>
              </a:spcAft>
              <a:buNone/>
            </a:pPr>
            <a:r>
              <a:rPr lang="ru-RU" sz="2600" b="1" dirty="0">
                <a:solidFill>
                  <a:srgbClr val="730A0A"/>
                </a:solidFill>
              </a:rPr>
              <a:t>УЧАСТНИКАМИ ДОГОВОРА ЯВЛЯЮТСЯ ТРИ </a:t>
            </a:r>
            <a:r>
              <a:rPr lang="ru-RU" sz="2600" b="1" dirty="0" smtClean="0">
                <a:solidFill>
                  <a:srgbClr val="730A0A"/>
                </a:solidFill>
              </a:rPr>
              <a:t>СТОРОНЫ:</a:t>
            </a:r>
            <a:endParaRPr lang="ru-RU" sz="2600" b="1" dirty="0">
              <a:solidFill>
                <a:srgbClr val="730A0A"/>
              </a:solidFill>
            </a:endParaRPr>
          </a:p>
        </p:txBody>
      </p:sp>
      <p:sp>
        <p:nvSpPr>
          <p:cNvPr id="13" name="Rectangle 12"/>
          <p:cNvSpPr>
            <a:spLocks noChangeArrowheads="1"/>
          </p:cNvSpPr>
          <p:nvPr/>
        </p:nvSpPr>
        <p:spPr bwMode="auto">
          <a:xfrm>
            <a:off x="875210" y="4458906"/>
            <a:ext cx="10972798" cy="492443"/>
          </a:xfrm>
          <a:prstGeom prst="rect">
            <a:avLst/>
          </a:prstGeom>
          <a:noFill/>
          <a:ln>
            <a:noFill/>
          </a:ln>
        </p:spPr>
        <p:txBody>
          <a:bodyPr wrap="square" anchor="ctr">
            <a:spAutoFit/>
          </a:bodyPr>
          <a:lstStyle>
            <a:lvl1pPr>
              <a:spcBef>
                <a:spcPts val="0"/>
              </a:spcBef>
              <a:buChar char="•"/>
              <a:defRPr sz="3200">
                <a:solidFill>
                  <a:schemeClr val="tx1"/>
                </a:solidFill>
                <a:latin typeface="Arial"/>
              </a:defRPr>
            </a:lvl1pPr>
            <a:lvl2pPr marL="742950" indent="-285750">
              <a:spcBef>
                <a:spcPts val="0"/>
              </a:spcBef>
              <a:buChar char="–"/>
              <a:defRPr sz="2800">
                <a:solidFill>
                  <a:schemeClr val="tx1"/>
                </a:solidFill>
                <a:latin typeface="Arial"/>
              </a:defRPr>
            </a:lvl2pPr>
            <a:lvl3pPr marL="1143000" indent="-228600">
              <a:spcBef>
                <a:spcPts val="0"/>
              </a:spcBef>
              <a:buChar char="•"/>
              <a:defRPr sz="2400">
                <a:solidFill>
                  <a:schemeClr val="tx1"/>
                </a:solidFill>
                <a:latin typeface="Arial"/>
              </a:defRPr>
            </a:lvl3pPr>
            <a:lvl4pPr marL="1600200" indent="-228600">
              <a:spcBef>
                <a:spcPts val="0"/>
              </a:spcBef>
              <a:buChar char="–"/>
              <a:defRPr sz="2000">
                <a:solidFill>
                  <a:schemeClr val="tx1"/>
                </a:solidFill>
                <a:latin typeface="Arial"/>
              </a:defRPr>
            </a:lvl4pPr>
            <a:lvl5pPr marL="2057400" indent="-228600">
              <a:spcBef>
                <a:spcPts val="0"/>
              </a:spcBef>
              <a:buChar char="»"/>
              <a:defRPr sz="2000">
                <a:solidFill>
                  <a:schemeClr val="tx1"/>
                </a:solidFill>
                <a:latin typeface="Arial"/>
              </a:defRPr>
            </a:lvl5pPr>
            <a:lvl6pPr marL="2514599" indent="-228600">
              <a:spcBef>
                <a:spcPts val="0"/>
              </a:spcBef>
              <a:spcAft>
                <a:spcPts val="0"/>
              </a:spcAft>
              <a:buChar char="»"/>
              <a:defRPr sz="2000">
                <a:solidFill>
                  <a:schemeClr val="tx1"/>
                </a:solidFill>
                <a:latin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buChar char="»"/>
              <a:defRPr sz="2000">
                <a:solidFill>
                  <a:schemeClr val="tx1"/>
                </a:solidFill>
                <a:latin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buChar char="»"/>
              <a:defRPr sz="2000">
                <a:solidFill>
                  <a:schemeClr val="tx1"/>
                </a:solidFill>
                <a:latin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buChar char="»"/>
              <a:defRPr sz="2000">
                <a:solidFill>
                  <a:schemeClr val="tx1"/>
                </a:solidFill>
                <a:latin typeface="Arial"/>
              </a:defRPr>
            </a:lvl9pPr>
          </a:lstStyle>
          <a:p>
            <a:pPr marL="283879" indent="-283879">
              <a:buAutoNum type="arabicParenR"/>
              <a:defRPr/>
            </a:pPr>
            <a:r>
              <a:rPr lang="ru-RU" sz="2600" b="1" dirty="0" smtClean="0">
                <a:solidFill>
                  <a:srgbClr val="002060"/>
                </a:solidFill>
              </a:rPr>
              <a:t> пожилой </a:t>
            </a:r>
            <a:r>
              <a:rPr lang="ru-RU" sz="2600" b="1" dirty="0">
                <a:solidFill>
                  <a:srgbClr val="002060"/>
                </a:solidFill>
              </a:rPr>
              <a:t>человек (инвалид), </a:t>
            </a:r>
            <a:r>
              <a:rPr lang="ru-RU" sz="2600" b="1" dirty="0" smtClean="0">
                <a:solidFill>
                  <a:srgbClr val="002060"/>
                </a:solidFill>
                <a:cs typeface="Arial"/>
              </a:rPr>
              <a:t>нуждающийся в уходе; </a:t>
            </a:r>
            <a:endParaRPr sz="2600" dirty="0">
              <a:solidFill>
                <a:srgbClr val="002060"/>
              </a:solidFill>
            </a:endParaRPr>
          </a:p>
        </p:txBody>
      </p:sp>
      <p:sp>
        <p:nvSpPr>
          <p:cNvPr id="14" name="Rectangle 12"/>
          <p:cNvSpPr>
            <a:spLocks noChangeArrowheads="1"/>
          </p:cNvSpPr>
          <p:nvPr/>
        </p:nvSpPr>
        <p:spPr bwMode="auto">
          <a:xfrm>
            <a:off x="875210" y="4992975"/>
            <a:ext cx="10972798" cy="492443"/>
          </a:xfrm>
          <a:prstGeom prst="rect">
            <a:avLst/>
          </a:prstGeom>
          <a:noFill/>
          <a:ln>
            <a:noFill/>
          </a:ln>
        </p:spPr>
        <p:txBody>
          <a:bodyPr wrap="square" anchor="ctr">
            <a:spAutoFit/>
          </a:bodyPr>
          <a:lstStyle>
            <a:lvl1pPr>
              <a:spcBef>
                <a:spcPts val="0"/>
              </a:spcBef>
              <a:buChar char="•"/>
              <a:defRPr sz="3200">
                <a:solidFill>
                  <a:schemeClr val="tx1"/>
                </a:solidFill>
                <a:latin typeface="Arial"/>
              </a:defRPr>
            </a:lvl1pPr>
            <a:lvl2pPr marL="742950" indent="-285750">
              <a:spcBef>
                <a:spcPts val="0"/>
              </a:spcBef>
              <a:buChar char="–"/>
              <a:defRPr sz="2800">
                <a:solidFill>
                  <a:schemeClr val="tx1"/>
                </a:solidFill>
                <a:latin typeface="Arial"/>
              </a:defRPr>
            </a:lvl2pPr>
            <a:lvl3pPr marL="1143000" indent="-228600">
              <a:spcBef>
                <a:spcPts val="0"/>
              </a:spcBef>
              <a:buChar char="•"/>
              <a:defRPr sz="2400">
                <a:solidFill>
                  <a:schemeClr val="tx1"/>
                </a:solidFill>
                <a:latin typeface="Arial"/>
              </a:defRPr>
            </a:lvl3pPr>
            <a:lvl4pPr marL="1600200" indent="-228600">
              <a:spcBef>
                <a:spcPts val="0"/>
              </a:spcBef>
              <a:buChar char="–"/>
              <a:defRPr sz="2000">
                <a:solidFill>
                  <a:schemeClr val="tx1"/>
                </a:solidFill>
                <a:latin typeface="Arial"/>
              </a:defRPr>
            </a:lvl4pPr>
            <a:lvl5pPr marL="2057400" indent="-228600">
              <a:spcBef>
                <a:spcPts val="0"/>
              </a:spcBef>
              <a:buChar char="»"/>
              <a:defRPr sz="2000">
                <a:solidFill>
                  <a:schemeClr val="tx1"/>
                </a:solidFill>
                <a:latin typeface="Arial"/>
              </a:defRPr>
            </a:lvl5pPr>
            <a:lvl6pPr marL="2514599" indent="-228600">
              <a:spcBef>
                <a:spcPts val="0"/>
              </a:spcBef>
              <a:spcAft>
                <a:spcPts val="0"/>
              </a:spcAft>
              <a:buChar char="»"/>
              <a:defRPr sz="2000">
                <a:solidFill>
                  <a:schemeClr val="tx1"/>
                </a:solidFill>
                <a:latin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buChar char="»"/>
              <a:defRPr sz="2000">
                <a:solidFill>
                  <a:schemeClr val="tx1"/>
                </a:solidFill>
                <a:latin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buChar char="»"/>
              <a:defRPr sz="2000">
                <a:solidFill>
                  <a:schemeClr val="tx1"/>
                </a:solidFill>
                <a:latin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buChar char="»"/>
              <a:defRPr sz="2000">
                <a:solidFill>
                  <a:schemeClr val="tx1"/>
                </a:solidFill>
                <a:latin typeface="Arial"/>
              </a:defRPr>
            </a:lvl9pPr>
          </a:lstStyle>
          <a:p>
            <a:pPr>
              <a:buNone/>
              <a:defRPr/>
            </a:pPr>
            <a:r>
              <a:rPr lang="ru-RU" sz="2600" b="1" dirty="0" smtClean="0">
                <a:solidFill>
                  <a:srgbClr val="002060"/>
                </a:solidFill>
              </a:rPr>
              <a:t>2) </a:t>
            </a:r>
            <a:r>
              <a:rPr lang="ru-RU" sz="2600" b="1" dirty="0">
                <a:solidFill>
                  <a:srgbClr val="002060"/>
                </a:solidFill>
              </a:rPr>
              <a:t>лицо, осуществляющее </a:t>
            </a:r>
            <a:r>
              <a:rPr lang="ru-RU" sz="2600" b="1" dirty="0" smtClean="0">
                <a:solidFill>
                  <a:srgbClr val="002060"/>
                </a:solidFill>
              </a:rPr>
              <a:t>уход; </a:t>
            </a:r>
            <a:endParaRPr sz="2600" b="1" dirty="0">
              <a:solidFill>
                <a:srgbClr val="002060"/>
              </a:solidFill>
            </a:endParaRPr>
          </a:p>
        </p:txBody>
      </p:sp>
      <p:sp>
        <p:nvSpPr>
          <p:cNvPr id="15" name="Rectangle 12"/>
          <p:cNvSpPr>
            <a:spLocks noChangeArrowheads="1"/>
          </p:cNvSpPr>
          <p:nvPr/>
        </p:nvSpPr>
        <p:spPr bwMode="auto">
          <a:xfrm>
            <a:off x="875209" y="5485418"/>
            <a:ext cx="10972798" cy="1292662"/>
          </a:xfrm>
          <a:prstGeom prst="rect">
            <a:avLst/>
          </a:prstGeom>
          <a:noFill/>
          <a:ln>
            <a:noFill/>
          </a:ln>
        </p:spPr>
        <p:txBody>
          <a:bodyPr wrap="square" anchor="ctr">
            <a:spAutoFit/>
          </a:bodyPr>
          <a:lstStyle>
            <a:lvl1pPr>
              <a:spcBef>
                <a:spcPts val="0"/>
              </a:spcBef>
              <a:buChar char="•"/>
              <a:defRPr sz="3200">
                <a:solidFill>
                  <a:schemeClr val="tx1"/>
                </a:solidFill>
                <a:latin typeface="Arial"/>
              </a:defRPr>
            </a:lvl1pPr>
            <a:lvl2pPr marL="742950" indent="-285750">
              <a:spcBef>
                <a:spcPts val="0"/>
              </a:spcBef>
              <a:buChar char="–"/>
              <a:defRPr sz="2800">
                <a:solidFill>
                  <a:schemeClr val="tx1"/>
                </a:solidFill>
                <a:latin typeface="Arial"/>
              </a:defRPr>
            </a:lvl2pPr>
            <a:lvl3pPr marL="1143000" indent="-228600">
              <a:spcBef>
                <a:spcPts val="0"/>
              </a:spcBef>
              <a:buChar char="•"/>
              <a:defRPr sz="2400">
                <a:solidFill>
                  <a:schemeClr val="tx1"/>
                </a:solidFill>
                <a:latin typeface="Arial"/>
              </a:defRPr>
            </a:lvl3pPr>
            <a:lvl4pPr marL="1600200" indent="-228600">
              <a:spcBef>
                <a:spcPts val="0"/>
              </a:spcBef>
              <a:buChar char="–"/>
              <a:defRPr sz="2000">
                <a:solidFill>
                  <a:schemeClr val="tx1"/>
                </a:solidFill>
                <a:latin typeface="Arial"/>
              </a:defRPr>
            </a:lvl4pPr>
            <a:lvl5pPr marL="2057400" indent="-228600">
              <a:spcBef>
                <a:spcPts val="0"/>
              </a:spcBef>
              <a:buChar char="»"/>
              <a:defRPr sz="2000">
                <a:solidFill>
                  <a:schemeClr val="tx1"/>
                </a:solidFill>
                <a:latin typeface="Arial"/>
              </a:defRPr>
            </a:lvl5pPr>
            <a:lvl6pPr marL="2514599" indent="-228600">
              <a:spcBef>
                <a:spcPts val="0"/>
              </a:spcBef>
              <a:spcAft>
                <a:spcPts val="0"/>
              </a:spcAft>
              <a:buChar char="»"/>
              <a:defRPr sz="2000">
                <a:solidFill>
                  <a:schemeClr val="tx1"/>
                </a:solidFill>
                <a:latin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buChar char="»"/>
              <a:defRPr sz="2000">
                <a:solidFill>
                  <a:schemeClr val="tx1"/>
                </a:solidFill>
                <a:latin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buChar char="»"/>
              <a:defRPr sz="2000">
                <a:solidFill>
                  <a:schemeClr val="tx1"/>
                </a:solidFill>
                <a:latin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buChar char="»"/>
              <a:defRPr sz="2000">
                <a:solidFill>
                  <a:schemeClr val="tx1"/>
                </a:solidFill>
                <a:latin typeface="Arial"/>
              </a:defRPr>
            </a:lvl9pPr>
          </a:lstStyle>
          <a:p>
            <a:pPr>
              <a:buNone/>
              <a:defRPr/>
            </a:pPr>
            <a:r>
              <a:rPr lang="ru-RU" sz="2600" b="1" dirty="0" smtClean="0">
                <a:solidFill>
                  <a:srgbClr val="002060"/>
                </a:solidFill>
              </a:rPr>
              <a:t>3) Управление социальной защиты и социального обслуживания населения, комплексный центр социального обслуживания населения.</a:t>
            </a:r>
            <a:endParaRPr sz="2600" b="1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5237802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278717131" name="Rectangle 5"/>
          <p:cNvSpPr>
            <a:spLocks noChangeArrowheads="1"/>
          </p:cNvSpPr>
          <p:nvPr/>
        </p:nvSpPr>
        <p:spPr bwMode="auto">
          <a:xfrm>
            <a:off x="0" y="0"/>
            <a:ext cx="12155220" cy="770709"/>
          </a:xfrm>
          <a:prstGeom prst="roundRect">
            <a:avLst>
              <a:gd name="adj" fmla="val 2386"/>
            </a:avLst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1" i="0" u="none" strike="noStrike" kern="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cs typeface="Arial"/>
              </a:rPr>
              <a:t>РЕАЛИЗАЦИЯ ЗАКОНА ИРКУТСКОЙ ОБЛАСТИ О ПРИЕМНОЙ СЕМЬЕ ДЛЯ ГРАЖДАН ПОЖИЛОГО ВОЗРАСТА И ИНВАЛИДОВ </a:t>
            </a:r>
            <a:endParaRPr kumimoji="0" sz="24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cs typeface="Arial"/>
            </a:endParaRPr>
          </a:p>
        </p:txBody>
      </p:sp>
      <p:sp>
        <p:nvSpPr>
          <p:cNvPr id="10" name="Rectangle 12">
            <a:extLst>
              <a:ext uri="{FF2B5EF4-FFF2-40B4-BE49-F238E27FC236}">
                <a16:creationId xmlns:a16="http://schemas.microsoft.com/office/drawing/2014/main" xmlns="" id="{0E36AF79-DF47-9E86-440D-B4480D433EA1}"/>
              </a:ext>
            </a:extLst>
          </p:cNvPr>
          <p:cNvSpPr>
            <a:spLocks noChangeArrowheads="1"/>
          </p:cNvSpPr>
          <p:nvPr/>
        </p:nvSpPr>
        <p:spPr bwMode="auto">
          <a:xfrm>
            <a:off x="62762" y="916362"/>
            <a:ext cx="11966784" cy="492443"/>
          </a:xfrm>
          <a:prstGeom prst="rect">
            <a:avLst/>
          </a:prstGeom>
          <a:noFill/>
          <a:ln w="19050">
            <a:solidFill>
              <a:srgbClr val="002060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anchor="ctr">
            <a:spAutoFit/>
          </a:bodyPr>
          <a:lstStyle>
            <a:lvl1pPr>
              <a:spcBef>
                <a:spcPts val="0"/>
              </a:spcBef>
              <a:buChar char="•"/>
              <a:defRPr sz="3200">
                <a:solidFill>
                  <a:schemeClr val="tx1"/>
                </a:solidFill>
                <a:latin typeface="Arial"/>
              </a:defRPr>
            </a:lvl1pPr>
            <a:lvl2pPr marL="742950" indent="-285750">
              <a:spcBef>
                <a:spcPts val="0"/>
              </a:spcBef>
              <a:buChar char="–"/>
              <a:defRPr sz="2800">
                <a:solidFill>
                  <a:schemeClr val="tx1"/>
                </a:solidFill>
                <a:latin typeface="Arial"/>
              </a:defRPr>
            </a:lvl2pPr>
            <a:lvl3pPr marL="1143000" indent="-228600">
              <a:spcBef>
                <a:spcPts val="0"/>
              </a:spcBef>
              <a:buChar char="•"/>
              <a:defRPr sz="2400">
                <a:solidFill>
                  <a:schemeClr val="tx1"/>
                </a:solidFill>
                <a:latin typeface="Arial"/>
              </a:defRPr>
            </a:lvl3pPr>
            <a:lvl4pPr marL="1600200" indent="-228600">
              <a:spcBef>
                <a:spcPts val="0"/>
              </a:spcBef>
              <a:buChar char="–"/>
              <a:defRPr sz="2000">
                <a:solidFill>
                  <a:schemeClr val="tx1"/>
                </a:solidFill>
                <a:latin typeface="Arial"/>
              </a:defRPr>
            </a:lvl4pPr>
            <a:lvl5pPr marL="2057400" indent="-228600">
              <a:spcBef>
                <a:spcPts val="0"/>
              </a:spcBef>
              <a:buChar char="»"/>
              <a:defRPr sz="2000">
                <a:solidFill>
                  <a:schemeClr val="tx1"/>
                </a:solidFill>
                <a:latin typeface="Arial"/>
              </a:defRPr>
            </a:lvl5pPr>
            <a:lvl6pPr marL="2514598" indent="-228600">
              <a:spcBef>
                <a:spcPts val="0"/>
              </a:spcBef>
              <a:spcAft>
                <a:spcPts val="0"/>
              </a:spcAft>
              <a:buChar char="»"/>
              <a:defRPr sz="2000">
                <a:solidFill>
                  <a:schemeClr val="tx1"/>
                </a:solidFill>
                <a:latin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buChar char="»"/>
              <a:defRPr sz="2000">
                <a:solidFill>
                  <a:schemeClr val="tx1"/>
                </a:solidFill>
                <a:latin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buChar char="»"/>
              <a:defRPr sz="2000">
                <a:solidFill>
                  <a:schemeClr val="tx1"/>
                </a:solidFill>
                <a:latin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buChar char="»"/>
              <a:defRPr sz="2000">
                <a:solidFill>
                  <a:schemeClr val="tx1"/>
                </a:solidFill>
                <a:latin typeface="Arial"/>
              </a:defRPr>
            </a:lvl9pPr>
          </a:lstStyle>
          <a:p>
            <a:pPr lvl="0" algn="ctr">
              <a:buNone/>
              <a:defRPr/>
            </a:pPr>
            <a:r>
              <a:rPr lang="ru-RU" sz="2600" b="1" dirty="0" smtClean="0">
                <a:solidFill>
                  <a:srgbClr val="730A0A"/>
                </a:solidFill>
                <a:cs typeface="Arial"/>
              </a:rPr>
              <a:t>РАЗМЕР ЕЖЕМЕСЯЧНОЙ ДЕНЕЖНОЙ ВЫПЛАТЫ</a:t>
            </a:r>
            <a:endParaRPr lang="ru-RU" sz="2600" b="1" dirty="0">
              <a:solidFill>
                <a:srgbClr val="730A0A"/>
              </a:solidFill>
              <a:cs typeface="Arial"/>
            </a:endParaRPr>
          </a:p>
        </p:txBody>
      </p:sp>
      <p:sp>
        <p:nvSpPr>
          <p:cNvPr id="11" name="Прямоугольник 11"/>
          <p:cNvSpPr/>
          <p:nvPr/>
        </p:nvSpPr>
        <p:spPr bwMode="auto">
          <a:xfrm>
            <a:off x="130274" y="1496988"/>
            <a:ext cx="5947335" cy="1252975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rtl="0"/>
            <a:r>
              <a:rPr lang="ru-RU" sz="2000" b="1" kern="1200" dirty="0" smtClean="0">
                <a:solidFill>
                  <a:schemeClr val="accent5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Для </a:t>
            </a:r>
            <a:r>
              <a:rPr lang="ru-RU" sz="2000" b="1" kern="1200" dirty="0">
                <a:solidFill>
                  <a:schemeClr val="accent5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граждан, проживающих в районах Крайнего Севера и местностях, приравненных к районам Крайнего Севера </a:t>
            </a:r>
            <a:r>
              <a:rPr lang="ru-RU" sz="2000" b="1" kern="1200" dirty="0" smtClean="0">
                <a:solidFill>
                  <a:schemeClr val="accent5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– </a:t>
            </a:r>
            <a:r>
              <a:rPr lang="ru-RU" sz="2600" b="1" dirty="0" smtClean="0">
                <a:solidFill>
                  <a:srgbClr val="730A0A"/>
                </a:solidFill>
                <a:latin typeface="Arial"/>
                <a:cs typeface="Arial"/>
              </a:rPr>
              <a:t>5 999,95 </a:t>
            </a:r>
            <a:r>
              <a:rPr lang="ru-RU" sz="2000" b="1" kern="1200" dirty="0" smtClean="0">
                <a:solidFill>
                  <a:schemeClr val="accent5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рублей</a:t>
            </a:r>
            <a:endParaRPr lang="ru-RU" sz="2000" b="1" kern="1200" dirty="0">
              <a:solidFill>
                <a:schemeClr val="accent5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6" name="Прямоугольник 11"/>
          <p:cNvSpPr/>
          <p:nvPr/>
        </p:nvSpPr>
        <p:spPr bwMode="auto">
          <a:xfrm>
            <a:off x="130275" y="2983913"/>
            <a:ext cx="5947334" cy="1005967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rtl="0"/>
            <a:r>
              <a:rPr lang="ru-RU" sz="2000" b="1" kern="1200" dirty="0" smtClean="0">
                <a:solidFill>
                  <a:schemeClr val="accent5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Для </a:t>
            </a:r>
            <a:r>
              <a:rPr lang="ru-RU" sz="2000" b="1" kern="1200" dirty="0">
                <a:solidFill>
                  <a:schemeClr val="accent5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граждан, проживающих в иных местностях Иркутской области </a:t>
            </a:r>
            <a:r>
              <a:rPr lang="ru-RU" sz="2000" b="1" kern="1200" dirty="0" smtClean="0">
                <a:solidFill>
                  <a:schemeClr val="accent5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– </a:t>
            </a:r>
            <a:r>
              <a:rPr lang="ru-RU" sz="2000" b="1" kern="1200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ru-RU" sz="2000" b="1" kern="1200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2600" b="1" dirty="0" smtClean="0">
                <a:solidFill>
                  <a:srgbClr val="730A0A"/>
                </a:solidFill>
                <a:latin typeface="Arial"/>
                <a:cs typeface="Arial"/>
              </a:rPr>
              <a:t>5 539,03 </a:t>
            </a:r>
            <a:r>
              <a:rPr lang="ru-RU" sz="2000" b="1" kern="1200" dirty="0" smtClean="0">
                <a:solidFill>
                  <a:schemeClr val="accent5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рублей</a:t>
            </a:r>
            <a:endParaRPr lang="ru-RU" sz="2000" b="1" kern="1200" dirty="0">
              <a:solidFill>
                <a:schemeClr val="accent5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7" name="Стрелка вниз 9"/>
          <p:cNvSpPr/>
          <p:nvPr/>
        </p:nvSpPr>
        <p:spPr bwMode="auto">
          <a:xfrm>
            <a:off x="8761304" y="2968511"/>
            <a:ext cx="946926" cy="416205"/>
          </a:xfrm>
          <a:prstGeom prst="downArrow">
            <a:avLst>
              <a:gd name="adj1" fmla="val 50000"/>
              <a:gd name="adj2" fmla="val 50000"/>
            </a:avLst>
          </a:prstGeom>
          <a:noFill/>
          <a:ln w="28575">
            <a:solidFill>
              <a:srgbClr val="002060"/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18" name="Прямоугольник 11"/>
          <p:cNvSpPr/>
          <p:nvPr/>
        </p:nvSpPr>
        <p:spPr bwMode="auto">
          <a:xfrm>
            <a:off x="6647033" y="1496988"/>
            <a:ext cx="5382513" cy="1383340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rtl="0"/>
            <a:r>
              <a:rPr lang="ru-RU" sz="2000" b="1" kern="1200" dirty="0" smtClean="0">
                <a:solidFill>
                  <a:schemeClr val="accent5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Если </a:t>
            </a:r>
            <a:r>
              <a:rPr lang="ru-RU" sz="2000" b="1" kern="1200" dirty="0">
                <a:solidFill>
                  <a:schemeClr val="accent5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гражданин, нуждающийся в социальной помощи, является инвалидом I группы либо достиг возраста 80 лет</a:t>
            </a:r>
          </a:p>
        </p:txBody>
      </p:sp>
      <p:sp>
        <p:nvSpPr>
          <p:cNvPr id="20" name="Стрелка вниз 9"/>
          <p:cNvSpPr/>
          <p:nvPr/>
        </p:nvSpPr>
        <p:spPr bwMode="auto">
          <a:xfrm rot="16199969">
            <a:off x="5877378" y="2561900"/>
            <a:ext cx="946926" cy="416205"/>
          </a:xfrm>
          <a:prstGeom prst="downArrow">
            <a:avLst>
              <a:gd name="adj1" fmla="val 50000"/>
              <a:gd name="adj2" fmla="val 50000"/>
            </a:avLst>
          </a:prstGeom>
          <a:noFill/>
          <a:ln w="28575">
            <a:solidFill>
              <a:srgbClr val="002060"/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21" name="Rectangle 12">
            <a:extLst>
              <a:ext uri="{FF2B5EF4-FFF2-40B4-BE49-F238E27FC236}">
                <a16:creationId xmlns:a16="http://schemas.microsoft.com/office/drawing/2014/main" xmlns="" id="{0E36AF79-DF47-9E86-440D-B4480D433EA1}"/>
              </a:ext>
            </a:extLst>
          </p:cNvPr>
          <p:cNvSpPr>
            <a:spLocks noChangeArrowheads="1"/>
          </p:cNvSpPr>
          <p:nvPr/>
        </p:nvSpPr>
        <p:spPr bwMode="auto">
          <a:xfrm>
            <a:off x="6439989" y="3472899"/>
            <a:ext cx="5589557" cy="800219"/>
          </a:xfrm>
          <a:prstGeom prst="rect">
            <a:avLst/>
          </a:prstGeom>
          <a:noFill/>
          <a:ln w="19050">
            <a:solidFill>
              <a:srgbClr val="002060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anchor="ctr">
            <a:spAutoFit/>
          </a:bodyPr>
          <a:lstStyle>
            <a:lvl1pPr>
              <a:spcBef>
                <a:spcPts val="0"/>
              </a:spcBef>
              <a:buChar char="•"/>
              <a:defRPr sz="3200">
                <a:solidFill>
                  <a:schemeClr val="tx1"/>
                </a:solidFill>
                <a:latin typeface="Arial"/>
              </a:defRPr>
            </a:lvl1pPr>
            <a:lvl2pPr marL="742950" indent="-285750">
              <a:spcBef>
                <a:spcPts val="0"/>
              </a:spcBef>
              <a:buChar char="–"/>
              <a:defRPr sz="2800">
                <a:solidFill>
                  <a:schemeClr val="tx1"/>
                </a:solidFill>
                <a:latin typeface="Arial"/>
              </a:defRPr>
            </a:lvl2pPr>
            <a:lvl3pPr marL="1143000" indent="-228600">
              <a:spcBef>
                <a:spcPts val="0"/>
              </a:spcBef>
              <a:buChar char="•"/>
              <a:defRPr sz="2400">
                <a:solidFill>
                  <a:schemeClr val="tx1"/>
                </a:solidFill>
                <a:latin typeface="Arial"/>
              </a:defRPr>
            </a:lvl3pPr>
            <a:lvl4pPr marL="1600200" indent="-228600">
              <a:spcBef>
                <a:spcPts val="0"/>
              </a:spcBef>
              <a:buChar char="–"/>
              <a:defRPr sz="2000">
                <a:solidFill>
                  <a:schemeClr val="tx1"/>
                </a:solidFill>
                <a:latin typeface="Arial"/>
              </a:defRPr>
            </a:lvl4pPr>
            <a:lvl5pPr marL="2057400" indent="-228600">
              <a:spcBef>
                <a:spcPts val="0"/>
              </a:spcBef>
              <a:buChar char="»"/>
              <a:defRPr sz="2000">
                <a:solidFill>
                  <a:schemeClr val="tx1"/>
                </a:solidFill>
                <a:latin typeface="Arial"/>
              </a:defRPr>
            </a:lvl5pPr>
            <a:lvl6pPr marL="2514598" indent="-228600">
              <a:spcBef>
                <a:spcPts val="0"/>
              </a:spcBef>
              <a:spcAft>
                <a:spcPts val="0"/>
              </a:spcAft>
              <a:buChar char="»"/>
              <a:defRPr sz="2000">
                <a:solidFill>
                  <a:schemeClr val="tx1"/>
                </a:solidFill>
                <a:latin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buChar char="»"/>
              <a:defRPr sz="2000">
                <a:solidFill>
                  <a:schemeClr val="tx1"/>
                </a:solidFill>
                <a:latin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buChar char="»"/>
              <a:defRPr sz="2000">
                <a:solidFill>
                  <a:schemeClr val="tx1"/>
                </a:solidFill>
                <a:latin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buChar char="»"/>
              <a:defRPr sz="2000">
                <a:solidFill>
                  <a:schemeClr val="tx1"/>
                </a:solidFill>
                <a:latin typeface="Arial"/>
              </a:defRPr>
            </a:lvl9pPr>
          </a:lstStyle>
          <a:p>
            <a:pPr lvl="0" algn="ctr">
              <a:buNone/>
              <a:defRPr/>
            </a:pPr>
            <a:r>
              <a:rPr lang="ru-RU" sz="2000" b="1" kern="1200" dirty="0">
                <a:solidFill>
                  <a:schemeClr val="accent5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</a:t>
            </a:r>
            <a:r>
              <a:rPr lang="ru-RU" sz="2000" b="1" kern="1200" dirty="0" smtClean="0">
                <a:solidFill>
                  <a:schemeClr val="accent5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ыплаты </a:t>
            </a:r>
            <a:r>
              <a:rPr lang="ru-RU" sz="2000" b="1" kern="1200" dirty="0">
                <a:solidFill>
                  <a:schemeClr val="accent5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повышается на </a:t>
            </a:r>
            <a:br>
              <a:rPr lang="ru-RU" sz="2000" b="1" kern="1200" dirty="0">
                <a:solidFill>
                  <a:schemeClr val="accent5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2600" b="1" dirty="0">
                <a:solidFill>
                  <a:srgbClr val="730A0A"/>
                </a:solidFill>
                <a:cs typeface="Arial"/>
              </a:rPr>
              <a:t>50 %</a:t>
            </a:r>
          </a:p>
        </p:txBody>
      </p:sp>
      <p:sp>
        <p:nvSpPr>
          <p:cNvPr id="24" name="Rectangle 12">
            <a:extLst>
              <a:ext uri="{FF2B5EF4-FFF2-40B4-BE49-F238E27FC236}">
                <a16:creationId xmlns:a16="http://schemas.microsoft.com/office/drawing/2014/main" xmlns="" id="{0E36AF79-DF47-9E86-440D-B4480D433EA1}"/>
              </a:ext>
            </a:extLst>
          </p:cNvPr>
          <p:cNvSpPr>
            <a:spLocks noChangeArrowheads="1"/>
          </p:cNvSpPr>
          <p:nvPr/>
        </p:nvSpPr>
        <p:spPr bwMode="auto">
          <a:xfrm>
            <a:off x="62762" y="4375676"/>
            <a:ext cx="11966784" cy="769441"/>
          </a:xfrm>
          <a:prstGeom prst="rect">
            <a:avLst/>
          </a:prstGeom>
          <a:noFill/>
          <a:ln w="19050">
            <a:solidFill>
              <a:srgbClr val="002060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anchor="ctr">
            <a:spAutoFit/>
          </a:bodyPr>
          <a:lstStyle>
            <a:lvl1pPr>
              <a:spcBef>
                <a:spcPts val="0"/>
              </a:spcBef>
              <a:buChar char="•"/>
              <a:defRPr sz="3200">
                <a:solidFill>
                  <a:schemeClr val="tx1"/>
                </a:solidFill>
                <a:latin typeface="Arial"/>
              </a:defRPr>
            </a:lvl1pPr>
            <a:lvl2pPr marL="742950" indent="-285750">
              <a:spcBef>
                <a:spcPts val="0"/>
              </a:spcBef>
              <a:buChar char="–"/>
              <a:defRPr sz="2800">
                <a:solidFill>
                  <a:schemeClr val="tx1"/>
                </a:solidFill>
                <a:latin typeface="Arial"/>
              </a:defRPr>
            </a:lvl2pPr>
            <a:lvl3pPr marL="1143000" indent="-228600">
              <a:spcBef>
                <a:spcPts val="0"/>
              </a:spcBef>
              <a:buChar char="•"/>
              <a:defRPr sz="2400">
                <a:solidFill>
                  <a:schemeClr val="tx1"/>
                </a:solidFill>
                <a:latin typeface="Arial"/>
              </a:defRPr>
            </a:lvl3pPr>
            <a:lvl4pPr marL="1600200" indent="-228600">
              <a:spcBef>
                <a:spcPts val="0"/>
              </a:spcBef>
              <a:buChar char="–"/>
              <a:defRPr sz="2000">
                <a:solidFill>
                  <a:schemeClr val="tx1"/>
                </a:solidFill>
                <a:latin typeface="Arial"/>
              </a:defRPr>
            </a:lvl4pPr>
            <a:lvl5pPr marL="2057400" indent="-228600">
              <a:spcBef>
                <a:spcPts val="0"/>
              </a:spcBef>
              <a:buChar char="»"/>
              <a:defRPr sz="2000">
                <a:solidFill>
                  <a:schemeClr val="tx1"/>
                </a:solidFill>
                <a:latin typeface="Arial"/>
              </a:defRPr>
            </a:lvl5pPr>
            <a:lvl6pPr marL="2514598" indent="-228600">
              <a:spcBef>
                <a:spcPts val="0"/>
              </a:spcBef>
              <a:spcAft>
                <a:spcPts val="0"/>
              </a:spcAft>
              <a:buChar char="»"/>
              <a:defRPr sz="2000">
                <a:solidFill>
                  <a:schemeClr val="tx1"/>
                </a:solidFill>
                <a:latin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buChar char="»"/>
              <a:defRPr sz="2000">
                <a:solidFill>
                  <a:schemeClr val="tx1"/>
                </a:solidFill>
                <a:latin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buChar char="»"/>
              <a:defRPr sz="2000">
                <a:solidFill>
                  <a:schemeClr val="tx1"/>
                </a:solidFill>
                <a:latin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buChar char="»"/>
              <a:defRPr sz="2000">
                <a:solidFill>
                  <a:schemeClr val="tx1"/>
                </a:solidFill>
                <a:latin typeface="Arial"/>
              </a:defRPr>
            </a:lvl9pPr>
          </a:lstStyle>
          <a:p>
            <a:pPr lvl="0" algn="ctr">
              <a:buNone/>
              <a:defRPr/>
            </a:pPr>
            <a:r>
              <a:rPr lang="ru-RU" sz="2200" b="1" dirty="0" smtClean="0">
                <a:solidFill>
                  <a:srgbClr val="730A0A"/>
                </a:solidFill>
                <a:cs typeface="Arial"/>
              </a:rPr>
              <a:t>ИТОГИ РЕАЛИЗАЦИИ ТЕХНОЛОГИИ «ПРИЕМНАЯ СЕМЬЯ ДЛЯ ГРАЖДАН ПОЖИЛОГО ВОЗРАСТА И ИНВАЛИДОВ»:</a:t>
            </a:r>
            <a:endParaRPr lang="ru-RU" sz="2200" b="1" dirty="0">
              <a:solidFill>
                <a:srgbClr val="730A0A"/>
              </a:solidFill>
              <a:cs typeface="Arial"/>
            </a:endParaRPr>
          </a:p>
        </p:txBody>
      </p:sp>
      <p:sp>
        <p:nvSpPr>
          <p:cNvPr id="25" name="Прямоугольник 9"/>
          <p:cNvSpPr/>
          <p:nvPr/>
        </p:nvSpPr>
        <p:spPr bwMode="auto">
          <a:xfrm>
            <a:off x="130274" y="5247675"/>
            <a:ext cx="11939457" cy="1465589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lvl="0" algn="just" rtl="0">
              <a:defRPr/>
            </a:pPr>
            <a:r>
              <a:rPr lang="ru-RU" sz="2400" b="1" kern="1200" dirty="0" smtClean="0">
                <a:solidFill>
                  <a:srgbClr val="000000"/>
                </a:solidFill>
                <a:latin typeface="Arial"/>
              </a:rPr>
              <a:t>За 2019 – 2025 гг. была создана </a:t>
            </a:r>
            <a:r>
              <a:rPr lang="ru-RU" sz="2800" b="1" dirty="0" smtClean="0">
                <a:solidFill>
                  <a:srgbClr val="730A0A"/>
                </a:solidFill>
                <a:latin typeface="Arial"/>
                <a:cs typeface="Arial"/>
              </a:rPr>
              <a:t>141 семья, </a:t>
            </a:r>
            <a:r>
              <a:rPr lang="ru-RU" sz="2800" b="1" dirty="0">
                <a:solidFill>
                  <a:srgbClr val="730A0A"/>
                </a:solidFill>
                <a:latin typeface="Arial"/>
                <a:cs typeface="Arial"/>
              </a:rPr>
              <a:t>в которых проживало </a:t>
            </a:r>
            <a:r>
              <a:rPr lang="ru-RU" sz="2800" b="1" dirty="0" smtClean="0">
                <a:solidFill>
                  <a:srgbClr val="730A0A"/>
                </a:solidFill>
                <a:latin typeface="Arial"/>
                <a:cs typeface="Arial"/>
              </a:rPr>
              <a:t/>
            </a:r>
            <a:br>
              <a:rPr lang="ru-RU" sz="2800" b="1" dirty="0" smtClean="0">
                <a:solidFill>
                  <a:srgbClr val="730A0A"/>
                </a:solidFill>
                <a:latin typeface="Arial"/>
                <a:cs typeface="Arial"/>
              </a:rPr>
            </a:br>
            <a:r>
              <a:rPr lang="ru-RU" sz="2800" b="1" dirty="0" smtClean="0">
                <a:solidFill>
                  <a:srgbClr val="730A0A"/>
                </a:solidFill>
                <a:latin typeface="Arial"/>
                <a:cs typeface="Arial"/>
              </a:rPr>
              <a:t>158 </a:t>
            </a:r>
            <a:r>
              <a:rPr lang="ru-RU" sz="2800" b="1" dirty="0">
                <a:solidFill>
                  <a:srgbClr val="730A0A"/>
                </a:solidFill>
                <a:latin typeface="Arial"/>
                <a:cs typeface="Arial"/>
              </a:rPr>
              <a:t>чел</a:t>
            </a:r>
            <a:r>
              <a:rPr lang="ru-RU" sz="2400" b="1" kern="1200" dirty="0">
                <a:solidFill>
                  <a:srgbClr val="C00000"/>
                </a:solidFill>
                <a:latin typeface="Arial"/>
              </a:rPr>
              <a:t>. </a:t>
            </a:r>
            <a:r>
              <a:rPr lang="ru-RU" sz="2400" b="1" kern="1200" dirty="0">
                <a:solidFill>
                  <a:srgbClr val="000000"/>
                </a:solidFill>
                <a:latin typeface="Arial"/>
              </a:rPr>
              <a:t>(в настоящее время </a:t>
            </a:r>
            <a:r>
              <a:rPr lang="ru-RU" sz="2400" b="1" kern="1200" dirty="0" smtClean="0">
                <a:solidFill>
                  <a:srgbClr val="000000"/>
                </a:solidFill>
                <a:latin typeface="Arial"/>
              </a:rPr>
              <a:t>создано 66 приемных семей, </a:t>
            </a:r>
            <a:r>
              <a:rPr lang="ru-RU" sz="2400" b="1" kern="1200" dirty="0">
                <a:solidFill>
                  <a:srgbClr val="000000"/>
                </a:solidFill>
                <a:latin typeface="Arial"/>
              </a:rPr>
              <a:t>в которых проживает </a:t>
            </a:r>
            <a:r>
              <a:rPr lang="ru-RU" sz="2400" b="1" kern="1200" dirty="0" smtClean="0">
                <a:solidFill>
                  <a:srgbClr val="000000"/>
                </a:solidFill>
                <a:latin typeface="Arial"/>
              </a:rPr>
              <a:t>72 гражданина </a:t>
            </a:r>
            <a:r>
              <a:rPr lang="ru-RU" sz="2400" b="1" kern="1200" dirty="0">
                <a:solidFill>
                  <a:srgbClr val="000000"/>
                </a:solidFill>
                <a:latin typeface="Arial"/>
              </a:rPr>
              <a:t>пожилого возраста и инвалидов)</a:t>
            </a:r>
          </a:p>
        </p:txBody>
      </p:sp>
    </p:spTree>
    <p:extLst>
      <p:ext uri="{BB962C8B-B14F-4D97-AF65-F5344CB8AC3E}">
        <p14:creationId xmlns:p14="http://schemas.microsoft.com/office/powerpoint/2010/main" val="223160322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278717131" name="Rectangle 5"/>
          <p:cNvSpPr>
            <a:spLocks noChangeArrowheads="1"/>
          </p:cNvSpPr>
          <p:nvPr/>
        </p:nvSpPr>
        <p:spPr bwMode="auto">
          <a:xfrm>
            <a:off x="1930" y="42845"/>
            <a:ext cx="12118440" cy="1081272"/>
          </a:xfrm>
          <a:prstGeom prst="roundRect">
            <a:avLst>
              <a:gd name="adj" fmla="val 2386"/>
            </a:avLst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lvl="0" algn="ctr">
              <a:defRPr/>
            </a:pPr>
            <a:r>
              <a:rPr kumimoji="0" lang="ru-RU" sz="24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cs typeface="Arial"/>
              </a:rPr>
              <a:t>РАЗВИТИЕ СИСТЕМЫ </a:t>
            </a:r>
            <a:r>
              <a:rPr lang="ru-RU" sz="2400" b="1" dirty="0" smtClean="0">
                <a:solidFill>
                  <a:srgbClr val="002060"/>
                </a:solidFill>
                <a:latin typeface="Arial"/>
              </a:rPr>
              <a:t>ШКОЛ ОБУЧЕНИЯ НАВЫКАМ ОБЩЕГО УХОДА ЗА ГРАЖДАНАМИ, УТРАТИВШИМИ СПОСОБНОСТЬ К САМООБСЛУЖИВАНИЮ (ДАЛЕЕ – ШКОЛА УХОДА)</a:t>
            </a:r>
            <a:endParaRPr kumimoji="0" sz="24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cs typeface="Arial"/>
            </a:endParaRPr>
          </a:p>
        </p:txBody>
      </p:sp>
      <p:sp>
        <p:nvSpPr>
          <p:cNvPr id="1005673262" name="Прямоугольник 11"/>
          <p:cNvSpPr/>
          <p:nvPr/>
        </p:nvSpPr>
        <p:spPr bwMode="auto">
          <a:xfrm>
            <a:off x="297613" y="1829338"/>
            <a:ext cx="3993828" cy="602971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200" b="1" i="0" u="none" strike="noStrike" kern="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cs typeface="Arial"/>
              </a:rPr>
              <a:t>44</a:t>
            </a:r>
            <a:r>
              <a:rPr kumimoji="0" lang="ru-RU" sz="2800" b="1" i="0" u="none" strike="noStrike" kern="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cs typeface="Arial"/>
              </a:rPr>
              <a:t> ШКОЛЫ УХОДА </a:t>
            </a:r>
            <a:endParaRPr kumimoji="0" sz="16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cs typeface="Arial"/>
            </a:endParaRPr>
          </a:p>
        </p:txBody>
      </p:sp>
      <p:sp>
        <p:nvSpPr>
          <p:cNvPr id="2" name="Rectangle 12">
            <a:extLst>
              <a:ext uri="{FF2B5EF4-FFF2-40B4-BE49-F238E27FC236}">
                <a16:creationId xmlns:a16="http://schemas.microsoft.com/office/drawing/2014/main" xmlns="" id="{0E36AF79-DF47-9E86-440D-B4480D433EA1}"/>
              </a:ext>
            </a:extLst>
          </p:cNvPr>
          <p:cNvSpPr>
            <a:spLocks noChangeArrowheads="1"/>
          </p:cNvSpPr>
          <p:nvPr/>
        </p:nvSpPr>
        <p:spPr bwMode="auto">
          <a:xfrm>
            <a:off x="297613" y="1249661"/>
            <a:ext cx="3972024" cy="492443"/>
          </a:xfrm>
          <a:prstGeom prst="rect">
            <a:avLst/>
          </a:prstGeom>
          <a:noFill/>
          <a:ln w="19050">
            <a:solidFill>
              <a:srgbClr val="002060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anchor="ctr">
            <a:spAutoFit/>
          </a:bodyPr>
          <a:lstStyle>
            <a:lvl1pPr>
              <a:spcBef>
                <a:spcPts val="0"/>
              </a:spcBef>
              <a:buChar char="•"/>
              <a:defRPr sz="3200">
                <a:solidFill>
                  <a:schemeClr val="tx1"/>
                </a:solidFill>
                <a:latin typeface="Arial"/>
              </a:defRPr>
            </a:lvl1pPr>
            <a:lvl2pPr marL="742950" indent="-285750">
              <a:spcBef>
                <a:spcPts val="0"/>
              </a:spcBef>
              <a:buChar char="–"/>
              <a:defRPr sz="2800">
                <a:solidFill>
                  <a:schemeClr val="tx1"/>
                </a:solidFill>
                <a:latin typeface="Arial"/>
              </a:defRPr>
            </a:lvl2pPr>
            <a:lvl3pPr marL="1143000" indent="-228600">
              <a:spcBef>
                <a:spcPts val="0"/>
              </a:spcBef>
              <a:buChar char="•"/>
              <a:defRPr sz="2400">
                <a:solidFill>
                  <a:schemeClr val="tx1"/>
                </a:solidFill>
                <a:latin typeface="Arial"/>
              </a:defRPr>
            </a:lvl3pPr>
            <a:lvl4pPr marL="1600200" indent="-228600">
              <a:spcBef>
                <a:spcPts val="0"/>
              </a:spcBef>
              <a:buChar char="–"/>
              <a:defRPr sz="2000">
                <a:solidFill>
                  <a:schemeClr val="tx1"/>
                </a:solidFill>
                <a:latin typeface="Arial"/>
              </a:defRPr>
            </a:lvl4pPr>
            <a:lvl5pPr marL="2057400" indent="-228600">
              <a:spcBef>
                <a:spcPts val="0"/>
              </a:spcBef>
              <a:buChar char="»"/>
              <a:defRPr sz="2000">
                <a:solidFill>
                  <a:schemeClr val="tx1"/>
                </a:solidFill>
                <a:latin typeface="Arial"/>
              </a:defRPr>
            </a:lvl5pPr>
            <a:lvl6pPr marL="2514598" indent="-228600">
              <a:spcBef>
                <a:spcPts val="0"/>
              </a:spcBef>
              <a:spcAft>
                <a:spcPts val="0"/>
              </a:spcAft>
              <a:buChar char="»"/>
              <a:defRPr sz="2000">
                <a:solidFill>
                  <a:schemeClr val="tx1"/>
                </a:solidFill>
                <a:latin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buChar char="»"/>
              <a:defRPr sz="2000">
                <a:solidFill>
                  <a:schemeClr val="tx1"/>
                </a:solidFill>
                <a:latin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buChar char="»"/>
              <a:defRPr sz="2000">
                <a:solidFill>
                  <a:schemeClr val="tx1"/>
                </a:solidFill>
                <a:latin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buChar char="»"/>
              <a:defRPr sz="2000">
                <a:solidFill>
                  <a:schemeClr val="tx1"/>
                </a:solidFill>
                <a:latin typeface="Arial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600" b="1" i="0" u="none" strike="noStrike" kern="0" cap="none" spc="0" normalizeH="0" baseline="0" noProof="0" dirty="0">
                <a:ln>
                  <a:noFill/>
                </a:ln>
                <a:solidFill>
                  <a:srgbClr val="730A0A"/>
                </a:solidFill>
                <a:effectLst/>
                <a:uLnTx/>
                <a:uFillTx/>
                <a:latin typeface="Arial"/>
                <a:cs typeface="Arial"/>
              </a:rPr>
              <a:t>НА 1 ИЮНЯ 2025 ГОДА</a:t>
            </a:r>
            <a:endParaRPr kumimoji="0" sz="2600" b="1" i="0" u="none" strike="noStrike" kern="0" cap="none" spc="0" normalizeH="0" baseline="0" noProof="0" dirty="0">
              <a:ln>
                <a:noFill/>
              </a:ln>
              <a:solidFill>
                <a:srgbClr val="730A0A"/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sp>
        <p:nvSpPr>
          <p:cNvPr id="9" name="Стрелка вниз 9"/>
          <p:cNvSpPr/>
          <p:nvPr/>
        </p:nvSpPr>
        <p:spPr bwMode="auto">
          <a:xfrm rot="16199969">
            <a:off x="4268386" y="1712026"/>
            <a:ext cx="946926" cy="416205"/>
          </a:xfrm>
          <a:prstGeom prst="downArrow">
            <a:avLst>
              <a:gd name="adj1" fmla="val 50000"/>
              <a:gd name="adj2" fmla="val 50000"/>
            </a:avLst>
          </a:prstGeom>
          <a:noFill/>
          <a:ln w="28575">
            <a:solidFill>
              <a:srgbClr val="002060"/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10" name="Rectangle 12"/>
          <p:cNvSpPr>
            <a:spLocks noChangeArrowheads="1"/>
          </p:cNvSpPr>
          <p:nvPr/>
        </p:nvSpPr>
        <p:spPr bwMode="auto">
          <a:xfrm>
            <a:off x="5010948" y="1294623"/>
            <a:ext cx="6848640" cy="1107996"/>
          </a:xfrm>
          <a:prstGeom prst="rect">
            <a:avLst/>
          </a:prstGeom>
          <a:noFill/>
          <a:ln>
            <a:noFill/>
          </a:ln>
        </p:spPr>
        <p:txBody>
          <a:bodyPr wrap="square" anchor="ctr">
            <a:spAutoFit/>
          </a:bodyPr>
          <a:lstStyle>
            <a:lvl1pPr>
              <a:spcBef>
                <a:spcPts val="0"/>
              </a:spcBef>
              <a:buChar char="•"/>
              <a:defRPr sz="3200">
                <a:solidFill>
                  <a:schemeClr val="tx1"/>
                </a:solidFill>
                <a:latin typeface="Arial"/>
              </a:defRPr>
            </a:lvl1pPr>
            <a:lvl2pPr marL="742950" indent="-285750">
              <a:spcBef>
                <a:spcPts val="0"/>
              </a:spcBef>
              <a:buChar char="–"/>
              <a:defRPr sz="2800">
                <a:solidFill>
                  <a:schemeClr val="tx1"/>
                </a:solidFill>
                <a:latin typeface="Arial"/>
              </a:defRPr>
            </a:lvl2pPr>
            <a:lvl3pPr marL="1143000" indent="-228600">
              <a:spcBef>
                <a:spcPts val="0"/>
              </a:spcBef>
              <a:buChar char="•"/>
              <a:defRPr sz="2400">
                <a:solidFill>
                  <a:schemeClr val="tx1"/>
                </a:solidFill>
                <a:latin typeface="Arial"/>
              </a:defRPr>
            </a:lvl3pPr>
            <a:lvl4pPr marL="1600200" indent="-228600">
              <a:spcBef>
                <a:spcPts val="0"/>
              </a:spcBef>
              <a:buChar char="–"/>
              <a:defRPr sz="2000">
                <a:solidFill>
                  <a:schemeClr val="tx1"/>
                </a:solidFill>
                <a:latin typeface="Arial"/>
              </a:defRPr>
            </a:lvl4pPr>
            <a:lvl5pPr marL="2057400" indent="-228600">
              <a:spcBef>
                <a:spcPts val="0"/>
              </a:spcBef>
              <a:buChar char="»"/>
              <a:defRPr sz="2000">
                <a:solidFill>
                  <a:schemeClr val="tx1"/>
                </a:solidFill>
                <a:latin typeface="Arial"/>
              </a:defRPr>
            </a:lvl5pPr>
            <a:lvl6pPr marL="2514598" indent="-228600">
              <a:spcBef>
                <a:spcPts val="0"/>
              </a:spcBef>
              <a:spcAft>
                <a:spcPts val="0"/>
              </a:spcAft>
              <a:buChar char="»"/>
              <a:defRPr sz="2000">
                <a:solidFill>
                  <a:schemeClr val="tx1"/>
                </a:solidFill>
                <a:latin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buChar char="»"/>
              <a:defRPr sz="2000">
                <a:solidFill>
                  <a:schemeClr val="tx1"/>
                </a:solidFill>
                <a:latin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buChar char="»"/>
              <a:defRPr sz="2000">
                <a:solidFill>
                  <a:schemeClr val="tx1"/>
                </a:solidFill>
                <a:latin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buChar char="»"/>
              <a:defRPr sz="2000">
                <a:solidFill>
                  <a:schemeClr val="tx1"/>
                </a:solidFill>
                <a:latin typeface="Arial"/>
              </a:defRPr>
            </a:lvl9pPr>
          </a:lstStyle>
          <a:p>
            <a:pPr algn="just">
              <a:buNone/>
              <a:defRPr/>
            </a:pPr>
            <a:r>
              <a:rPr lang="ru-RU" sz="2200" b="1" dirty="0">
                <a:solidFill>
                  <a:srgbClr val="002060"/>
                </a:solidFill>
              </a:rPr>
              <a:t>Основной задачей школ является обучение лиц, оказывающих помощь маломобильным гражданам, навыкам общего ухода</a:t>
            </a:r>
            <a:endParaRPr sz="2200" dirty="0">
              <a:solidFill>
                <a:srgbClr val="002060"/>
              </a:solidFill>
            </a:endParaRPr>
          </a:p>
        </p:txBody>
      </p:sp>
      <p:sp>
        <p:nvSpPr>
          <p:cNvPr id="11" name="Стрелка вниз 9"/>
          <p:cNvSpPr/>
          <p:nvPr/>
        </p:nvSpPr>
        <p:spPr bwMode="auto">
          <a:xfrm>
            <a:off x="1810162" y="2507660"/>
            <a:ext cx="946926" cy="416205"/>
          </a:xfrm>
          <a:prstGeom prst="downArrow">
            <a:avLst>
              <a:gd name="adj1" fmla="val 50000"/>
              <a:gd name="adj2" fmla="val 50000"/>
            </a:avLst>
          </a:prstGeom>
          <a:noFill/>
          <a:ln w="28575">
            <a:solidFill>
              <a:srgbClr val="002060"/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13" name="Прямоугольник 11"/>
          <p:cNvSpPr/>
          <p:nvPr/>
        </p:nvSpPr>
        <p:spPr bwMode="auto">
          <a:xfrm>
            <a:off x="297613" y="2965802"/>
            <a:ext cx="3993828" cy="462277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800" b="1" i="0" u="none" strike="noStrike" cap="none" spc="0" dirty="0">
                <a:solidFill>
                  <a:srgbClr val="7A0000"/>
                </a:solidFill>
                <a:latin typeface="Arial"/>
                <a:ea typeface="Arial"/>
                <a:cs typeface="Arial"/>
              </a:rPr>
              <a:t>2024 </a:t>
            </a:r>
            <a:r>
              <a:rPr lang="ru-RU" sz="2800" b="1" i="0" u="none" strike="noStrike" cap="none" spc="0" dirty="0" smtClean="0">
                <a:solidFill>
                  <a:srgbClr val="7A0000"/>
                </a:solidFill>
                <a:latin typeface="Arial"/>
                <a:ea typeface="Arial"/>
                <a:cs typeface="Arial"/>
              </a:rPr>
              <a:t>г.</a:t>
            </a:r>
            <a:endParaRPr sz="100" dirty="0">
              <a:solidFill>
                <a:srgbClr val="A10505"/>
              </a:solidFill>
            </a:endParaRPr>
          </a:p>
        </p:txBody>
      </p:sp>
      <p:sp>
        <p:nvSpPr>
          <p:cNvPr id="14" name="Прямоугольник 11"/>
          <p:cNvSpPr/>
          <p:nvPr/>
        </p:nvSpPr>
        <p:spPr bwMode="auto">
          <a:xfrm>
            <a:off x="319417" y="3527168"/>
            <a:ext cx="3993828" cy="1012257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800" b="1" i="0" u="none" strike="noStrike" kern="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cs typeface="Arial"/>
              </a:rPr>
              <a:t>Прошли обучение 3348 чел.</a:t>
            </a:r>
            <a:r>
              <a:rPr kumimoji="0" lang="ru-RU" sz="2800" b="1" i="0" u="none" strike="noStrike" kern="0" cap="none" spc="0" normalizeH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cs typeface="Arial"/>
              </a:rPr>
              <a:t> </a:t>
            </a:r>
            <a:endParaRPr kumimoji="0" sz="28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cs typeface="Arial"/>
            </a:endParaRPr>
          </a:p>
        </p:txBody>
      </p:sp>
      <p:sp>
        <p:nvSpPr>
          <p:cNvPr id="15" name="Прямоугольник 11"/>
          <p:cNvSpPr/>
          <p:nvPr/>
        </p:nvSpPr>
        <p:spPr bwMode="auto">
          <a:xfrm>
            <a:off x="319417" y="4682515"/>
            <a:ext cx="3993828" cy="462277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800" b="1" i="0" u="none" strike="noStrike" cap="none" spc="0" dirty="0" smtClean="0">
                <a:solidFill>
                  <a:srgbClr val="7A0000"/>
                </a:solidFill>
                <a:latin typeface="Arial"/>
                <a:ea typeface="Arial"/>
                <a:cs typeface="Arial"/>
              </a:rPr>
              <a:t>2025 г.</a:t>
            </a:r>
            <a:endParaRPr sz="100" dirty="0">
              <a:solidFill>
                <a:srgbClr val="A10505"/>
              </a:solidFill>
            </a:endParaRPr>
          </a:p>
        </p:txBody>
      </p:sp>
      <p:sp>
        <p:nvSpPr>
          <p:cNvPr id="16" name="Прямоугольник 11"/>
          <p:cNvSpPr/>
          <p:nvPr/>
        </p:nvSpPr>
        <p:spPr bwMode="auto">
          <a:xfrm>
            <a:off x="297613" y="5325001"/>
            <a:ext cx="3993828" cy="1012257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800" b="1" i="0" u="none" strike="noStrike" kern="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cs typeface="Arial"/>
              </a:rPr>
              <a:t>Прошли обучение 1138 чел.</a:t>
            </a:r>
            <a:r>
              <a:rPr kumimoji="0" lang="ru-RU" sz="2800" b="1" i="0" u="none" strike="noStrike" kern="0" cap="none" spc="0" normalizeH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cs typeface="Arial"/>
              </a:rPr>
              <a:t> </a:t>
            </a:r>
            <a:endParaRPr kumimoji="0" sz="28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cs typeface="Arial"/>
            </a:endParaRPr>
          </a:p>
        </p:txBody>
      </p:sp>
      <p:sp>
        <p:nvSpPr>
          <p:cNvPr id="17" name="Rectangle 12"/>
          <p:cNvSpPr>
            <a:spLocks noChangeArrowheads="1"/>
          </p:cNvSpPr>
          <p:nvPr/>
        </p:nvSpPr>
        <p:spPr bwMode="auto">
          <a:xfrm>
            <a:off x="4553676" y="2600688"/>
            <a:ext cx="7346971" cy="1384995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txBody>
          <a:bodyPr wrap="square" anchor="ctr">
            <a:spAutoFit/>
          </a:bodyPr>
          <a:lstStyle>
            <a:lvl1pPr>
              <a:spcBef>
                <a:spcPts val="0"/>
              </a:spcBef>
              <a:buChar char="•"/>
              <a:defRPr sz="3200">
                <a:solidFill>
                  <a:schemeClr val="tx1"/>
                </a:solidFill>
                <a:latin typeface="Arial"/>
              </a:defRPr>
            </a:lvl1pPr>
            <a:lvl2pPr marL="742950" indent="-285750">
              <a:spcBef>
                <a:spcPts val="0"/>
              </a:spcBef>
              <a:buChar char="–"/>
              <a:defRPr sz="2800">
                <a:solidFill>
                  <a:schemeClr val="tx1"/>
                </a:solidFill>
                <a:latin typeface="Arial"/>
              </a:defRPr>
            </a:lvl2pPr>
            <a:lvl3pPr marL="1143000" indent="-228600">
              <a:spcBef>
                <a:spcPts val="0"/>
              </a:spcBef>
              <a:buChar char="•"/>
              <a:defRPr sz="2400">
                <a:solidFill>
                  <a:schemeClr val="tx1"/>
                </a:solidFill>
                <a:latin typeface="Arial"/>
              </a:defRPr>
            </a:lvl3pPr>
            <a:lvl4pPr marL="1600200" indent="-228600">
              <a:spcBef>
                <a:spcPts val="0"/>
              </a:spcBef>
              <a:buChar char="–"/>
              <a:defRPr sz="2000">
                <a:solidFill>
                  <a:schemeClr val="tx1"/>
                </a:solidFill>
                <a:latin typeface="Arial"/>
              </a:defRPr>
            </a:lvl4pPr>
            <a:lvl5pPr marL="2057400" indent="-228600">
              <a:spcBef>
                <a:spcPts val="0"/>
              </a:spcBef>
              <a:buChar char="»"/>
              <a:defRPr sz="2000">
                <a:solidFill>
                  <a:schemeClr val="tx1"/>
                </a:solidFill>
                <a:latin typeface="Arial"/>
              </a:defRPr>
            </a:lvl5pPr>
            <a:lvl6pPr marL="2514599" indent="-228600">
              <a:spcBef>
                <a:spcPts val="0"/>
              </a:spcBef>
              <a:spcAft>
                <a:spcPts val="0"/>
              </a:spcAft>
              <a:buChar char="»"/>
              <a:defRPr sz="2000">
                <a:solidFill>
                  <a:schemeClr val="tx1"/>
                </a:solidFill>
                <a:latin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buChar char="»"/>
              <a:defRPr sz="2000">
                <a:solidFill>
                  <a:schemeClr val="tx1"/>
                </a:solidFill>
                <a:latin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buChar char="»"/>
              <a:defRPr sz="2000">
                <a:solidFill>
                  <a:schemeClr val="tx1"/>
                </a:solidFill>
                <a:latin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buChar char="»"/>
              <a:defRPr sz="2000">
                <a:solidFill>
                  <a:schemeClr val="tx1"/>
                </a:solidFill>
                <a:latin typeface="Arial"/>
              </a:defRPr>
            </a:lvl9pPr>
          </a:lstStyle>
          <a:p>
            <a:pPr algn="ctr">
              <a:spcBef>
                <a:spcPts val="0"/>
              </a:spcBef>
              <a:buFontTx/>
              <a:buNone/>
              <a:defRPr/>
            </a:pPr>
            <a:r>
              <a:rPr lang="ru-RU" sz="2800" dirty="0" smtClean="0">
                <a:solidFill>
                  <a:srgbClr val="730A0A"/>
                </a:solidFill>
              </a:rPr>
              <a:t>Региональный центр «РОСТ» + Комплексный центр социального обслуживания населения г. Иркутска</a:t>
            </a:r>
            <a:endParaRPr sz="2800" dirty="0">
              <a:solidFill>
                <a:srgbClr val="730A0A"/>
              </a:solidFill>
            </a:endParaRPr>
          </a:p>
        </p:txBody>
      </p:sp>
      <p:sp>
        <p:nvSpPr>
          <p:cNvPr id="18" name="Стрелка вниз 9"/>
          <p:cNvSpPr/>
          <p:nvPr/>
        </p:nvSpPr>
        <p:spPr bwMode="auto">
          <a:xfrm>
            <a:off x="7671608" y="4043510"/>
            <a:ext cx="871500" cy="298533"/>
          </a:xfrm>
          <a:prstGeom prst="downArrow">
            <a:avLst>
              <a:gd name="adj1" fmla="val 50000"/>
              <a:gd name="adj2" fmla="val 50000"/>
            </a:avLst>
          </a:prstGeom>
          <a:noFill/>
          <a:ln w="28575">
            <a:solidFill>
              <a:srgbClr val="002060"/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19" name="Rectangle 12">
            <a:extLst>
              <a:ext uri="{FF2B5EF4-FFF2-40B4-BE49-F238E27FC236}">
                <a16:creationId xmlns:a16="http://schemas.microsoft.com/office/drawing/2014/main" xmlns="" id="{0E36AF79-DF47-9E86-440D-B4480D433EA1}"/>
              </a:ext>
            </a:extLst>
          </p:cNvPr>
          <p:cNvSpPr>
            <a:spLocks noChangeArrowheads="1"/>
          </p:cNvSpPr>
          <p:nvPr/>
        </p:nvSpPr>
        <p:spPr bwMode="auto">
          <a:xfrm>
            <a:off x="4553676" y="4436293"/>
            <a:ext cx="7305911" cy="492443"/>
          </a:xfrm>
          <a:prstGeom prst="rect">
            <a:avLst/>
          </a:prstGeom>
          <a:noFill/>
          <a:ln w="19050">
            <a:solidFill>
              <a:srgbClr val="002060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anchor="ctr">
            <a:spAutoFit/>
          </a:bodyPr>
          <a:lstStyle>
            <a:lvl1pPr>
              <a:spcBef>
                <a:spcPts val="0"/>
              </a:spcBef>
              <a:buChar char="•"/>
              <a:defRPr sz="3200">
                <a:solidFill>
                  <a:schemeClr val="tx1"/>
                </a:solidFill>
                <a:latin typeface="Arial"/>
              </a:defRPr>
            </a:lvl1pPr>
            <a:lvl2pPr marL="742950" indent="-285750">
              <a:spcBef>
                <a:spcPts val="0"/>
              </a:spcBef>
              <a:buChar char="–"/>
              <a:defRPr sz="2800">
                <a:solidFill>
                  <a:schemeClr val="tx1"/>
                </a:solidFill>
                <a:latin typeface="Arial"/>
              </a:defRPr>
            </a:lvl2pPr>
            <a:lvl3pPr marL="1143000" indent="-228600">
              <a:spcBef>
                <a:spcPts val="0"/>
              </a:spcBef>
              <a:buChar char="•"/>
              <a:defRPr sz="2400">
                <a:solidFill>
                  <a:schemeClr val="tx1"/>
                </a:solidFill>
                <a:latin typeface="Arial"/>
              </a:defRPr>
            </a:lvl3pPr>
            <a:lvl4pPr marL="1600200" indent="-228600">
              <a:spcBef>
                <a:spcPts val="0"/>
              </a:spcBef>
              <a:buChar char="–"/>
              <a:defRPr sz="2000">
                <a:solidFill>
                  <a:schemeClr val="tx1"/>
                </a:solidFill>
                <a:latin typeface="Arial"/>
              </a:defRPr>
            </a:lvl4pPr>
            <a:lvl5pPr marL="2057400" indent="-228600">
              <a:spcBef>
                <a:spcPts val="0"/>
              </a:spcBef>
              <a:buChar char="»"/>
              <a:defRPr sz="2000">
                <a:solidFill>
                  <a:schemeClr val="tx1"/>
                </a:solidFill>
                <a:latin typeface="Arial"/>
              </a:defRPr>
            </a:lvl5pPr>
            <a:lvl6pPr marL="2514598" indent="-228600">
              <a:spcBef>
                <a:spcPts val="0"/>
              </a:spcBef>
              <a:spcAft>
                <a:spcPts val="0"/>
              </a:spcAft>
              <a:buChar char="»"/>
              <a:defRPr sz="2000">
                <a:solidFill>
                  <a:schemeClr val="tx1"/>
                </a:solidFill>
                <a:latin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buChar char="»"/>
              <a:defRPr sz="2000">
                <a:solidFill>
                  <a:schemeClr val="tx1"/>
                </a:solidFill>
                <a:latin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buChar char="»"/>
              <a:defRPr sz="2000">
                <a:solidFill>
                  <a:schemeClr val="tx1"/>
                </a:solidFill>
                <a:latin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buChar char="»"/>
              <a:defRPr sz="2000">
                <a:solidFill>
                  <a:schemeClr val="tx1"/>
                </a:solidFill>
                <a:latin typeface="Arial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600" b="1" i="0" u="none" strike="noStrike" kern="0" cap="none" spc="0" normalizeH="0" baseline="0" noProof="0" dirty="0" smtClean="0">
                <a:ln>
                  <a:noFill/>
                </a:ln>
                <a:solidFill>
                  <a:srgbClr val="730A0A"/>
                </a:solidFill>
                <a:effectLst/>
                <a:uLnTx/>
                <a:uFillTx/>
                <a:latin typeface="Arial"/>
                <a:cs typeface="Arial"/>
              </a:rPr>
              <a:t>РЕГИОНАЛЬНАЯ</a:t>
            </a:r>
            <a:r>
              <a:rPr kumimoji="0" lang="ru-RU" sz="2600" b="1" i="0" u="none" strike="noStrike" kern="0" cap="none" spc="0" normalizeH="0" noProof="0" dirty="0" smtClean="0">
                <a:ln>
                  <a:noFill/>
                </a:ln>
                <a:solidFill>
                  <a:srgbClr val="730A0A"/>
                </a:solidFill>
                <a:effectLst/>
                <a:uLnTx/>
                <a:uFillTx/>
                <a:latin typeface="Arial"/>
                <a:cs typeface="Arial"/>
              </a:rPr>
              <a:t> ШКОЛА УХОДА</a:t>
            </a:r>
            <a:endParaRPr kumimoji="0" sz="2600" b="1" i="0" u="none" strike="noStrike" kern="0" cap="none" spc="0" normalizeH="0" baseline="0" noProof="0" dirty="0">
              <a:ln>
                <a:noFill/>
              </a:ln>
              <a:solidFill>
                <a:srgbClr val="730A0A"/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sp>
        <p:nvSpPr>
          <p:cNvPr id="21" name="Rectangle 12"/>
          <p:cNvSpPr>
            <a:spLocks noChangeArrowheads="1"/>
          </p:cNvSpPr>
          <p:nvPr/>
        </p:nvSpPr>
        <p:spPr bwMode="auto">
          <a:xfrm>
            <a:off x="4553677" y="5129404"/>
            <a:ext cx="7305910" cy="1138773"/>
          </a:xfrm>
          <a:prstGeom prst="rect">
            <a:avLst/>
          </a:prstGeom>
          <a:noFill/>
          <a:ln>
            <a:noFill/>
          </a:ln>
        </p:spPr>
        <p:txBody>
          <a:bodyPr wrap="square" anchor="ctr">
            <a:spAutoFit/>
          </a:bodyPr>
          <a:lstStyle>
            <a:lvl1pPr>
              <a:spcBef>
                <a:spcPts val="0"/>
              </a:spcBef>
              <a:buChar char="•"/>
              <a:defRPr sz="3200">
                <a:solidFill>
                  <a:schemeClr val="tx1"/>
                </a:solidFill>
                <a:latin typeface="Arial"/>
              </a:defRPr>
            </a:lvl1pPr>
            <a:lvl2pPr marL="742950" indent="-285750">
              <a:spcBef>
                <a:spcPts val="0"/>
              </a:spcBef>
              <a:buChar char="–"/>
              <a:defRPr sz="2800">
                <a:solidFill>
                  <a:schemeClr val="tx1"/>
                </a:solidFill>
                <a:latin typeface="Arial"/>
              </a:defRPr>
            </a:lvl2pPr>
            <a:lvl3pPr marL="1143000" indent="-228600">
              <a:spcBef>
                <a:spcPts val="0"/>
              </a:spcBef>
              <a:buChar char="•"/>
              <a:defRPr sz="2400">
                <a:solidFill>
                  <a:schemeClr val="tx1"/>
                </a:solidFill>
                <a:latin typeface="Arial"/>
              </a:defRPr>
            </a:lvl3pPr>
            <a:lvl4pPr marL="1600200" indent="-228600">
              <a:spcBef>
                <a:spcPts val="0"/>
              </a:spcBef>
              <a:buChar char="–"/>
              <a:defRPr sz="2000">
                <a:solidFill>
                  <a:schemeClr val="tx1"/>
                </a:solidFill>
                <a:latin typeface="Arial"/>
              </a:defRPr>
            </a:lvl4pPr>
            <a:lvl5pPr marL="2057400" indent="-228600">
              <a:spcBef>
                <a:spcPts val="0"/>
              </a:spcBef>
              <a:buChar char="»"/>
              <a:defRPr sz="2000">
                <a:solidFill>
                  <a:schemeClr val="tx1"/>
                </a:solidFill>
                <a:latin typeface="Arial"/>
              </a:defRPr>
            </a:lvl5pPr>
            <a:lvl6pPr marL="2514598" indent="-228600">
              <a:spcBef>
                <a:spcPts val="0"/>
              </a:spcBef>
              <a:spcAft>
                <a:spcPts val="0"/>
              </a:spcAft>
              <a:buChar char="»"/>
              <a:defRPr sz="2000">
                <a:solidFill>
                  <a:schemeClr val="tx1"/>
                </a:solidFill>
                <a:latin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buChar char="»"/>
              <a:defRPr sz="2000">
                <a:solidFill>
                  <a:schemeClr val="tx1"/>
                </a:solidFill>
                <a:latin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buChar char="»"/>
              <a:defRPr sz="2000">
                <a:solidFill>
                  <a:schemeClr val="tx1"/>
                </a:solidFill>
                <a:latin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buChar char="»"/>
              <a:defRPr sz="2000">
                <a:solidFill>
                  <a:schemeClr val="tx1"/>
                </a:solidFill>
                <a:latin typeface="Arial"/>
              </a:defRPr>
            </a:lvl9pPr>
          </a:lstStyle>
          <a:p>
            <a:pPr algn="just">
              <a:buNone/>
              <a:defRPr/>
            </a:pPr>
            <a:r>
              <a:rPr lang="ru-RU" sz="2200" b="1" dirty="0">
                <a:solidFill>
                  <a:srgbClr val="002060"/>
                </a:solidFill>
              </a:rPr>
              <a:t>Клуб «Близкие люди38» — сообщество в социальных сетях «</a:t>
            </a:r>
            <a:r>
              <a:rPr lang="ru-RU" sz="2200" b="1" dirty="0" err="1">
                <a:solidFill>
                  <a:srgbClr val="002060"/>
                </a:solidFill>
              </a:rPr>
              <a:t>ВКонтакте</a:t>
            </a:r>
            <a:r>
              <a:rPr lang="ru-RU" sz="2200" b="1" dirty="0">
                <a:solidFill>
                  <a:srgbClr val="002060"/>
                </a:solidFill>
              </a:rPr>
              <a:t>» и «</a:t>
            </a:r>
            <a:r>
              <a:rPr lang="ru-RU" sz="2200" b="1" dirty="0" err="1">
                <a:solidFill>
                  <a:srgbClr val="002060"/>
                </a:solidFill>
              </a:rPr>
              <a:t>Телеграм</a:t>
            </a:r>
            <a:r>
              <a:rPr lang="ru-RU" sz="2200" b="1" dirty="0" smtClean="0">
                <a:solidFill>
                  <a:srgbClr val="002060"/>
                </a:solidFill>
              </a:rPr>
              <a:t>» </a:t>
            </a:r>
            <a:r>
              <a:rPr lang="ru-RU" sz="2200" b="1" dirty="0">
                <a:solidFill>
                  <a:srgbClr val="002060"/>
                </a:solidFill>
              </a:rPr>
              <a:t>созданное для поддержки семей</a:t>
            </a:r>
            <a:endParaRPr sz="2200" b="1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000327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 bwMode="auto">
          <a:xfrm>
            <a:off x="556952" y="2782151"/>
            <a:ext cx="11230493" cy="975201"/>
          </a:xfrm>
        </p:spPr>
        <p:txBody>
          <a:bodyPr>
            <a:noAutofit/>
          </a:bodyPr>
          <a:lstStyle/>
          <a:p>
            <a:pPr>
              <a:defRPr/>
            </a:pPr>
            <a:r>
              <a:rPr lang="ru-RU" sz="4400" b="1">
                <a:solidFill>
                  <a:srgbClr val="002060"/>
                </a:solidFill>
                <a:latin typeface="Arial"/>
                <a:cs typeface="Arial"/>
              </a:rPr>
              <a:t>Спасибо за внимание!</a:t>
            </a:r>
            <a:endParaRPr/>
          </a:p>
        </p:txBody>
      </p:sp>
      <p:pic>
        <p:nvPicPr>
          <p:cNvPr id="7" name="Picture 8" descr="Эмблема министерства МАРТ 2016 без фона"/>
          <p:cNvPicPr>
            <a:picLocks noChangeAspect="1" noChangeArrowheads="1"/>
          </p:cNvPicPr>
          <p:nvPr/>
        </p:nvPicPr>
        <p:blipFill>
          <a:blip r:embed="rId2"/>
          <a:stretch/>
        </p:blipFill>
        <p:spPr bwMode="auto">
          <a:xfrm>
            <a:off x="324198" y="294553"/>
            <a:ext cx="1697566" cy="169756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Arial"/>
        <a:cs typeface="Arial"/>
      </a:majorFont>
      <a:minorFont>
        <a:latin typeface="Calibri"/>
        <a:ea typeface="Arial"/>
        <a:cs typeface="Arial"/>
      </a:minorFont>
    </a:fontScheme>
    <a:fmtScheme name="Стандартная">
      <a:fillStyleLst>
        <a:solidFill>
          <a:schemeClr val="phClr"/>
        </a:solidFill>
        <a:gradFill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298</TotalTime>
  <Pages>0</Pages>
  <Words>1040</Words>
  <Characters>0</Characters>
  <Application>Microsoft Office PowerPoint</Application>
  <DocSecurity>0</DocSecurity>
  <PresentationFormat>Широкоэкранный</PresentationFormat>
  <Lines>0</Lines>
  <Paragraphs>162</Paragraphs>
  <Slides>13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13</vt:i4>
      </vt:variant>
    </vt:vector>
  </HeadingPairs>
  <TitlesOfParts>
    <vt:vector size="18" baseType="lpstr">
      <vt:lpstr>Arial</vt:lpstr>
      <vt:lpstr>Calibri</vt:lpstr>
      <vt:lpstr>Calibri Light</vt:lpstr>
      <vt:lpstr>Times New Roman</vt:lpstr>
      <vt:lpstr>Тема Office</vt:lpstr>
      <vt:lpstr>О реализации системы долговременного ухода за гражданами пожилого возраста  и инвалидами, нуждающимися в уходе, в Иркутской области и Закона Иркутской области  от 01.06.2018 г. № 43-ОЗ «О приемной семье для граждан пожилого возраста и инвалидов в Иркутской области»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Спасибо за внимание!</vt:lpstr>
    </vt:vector>
  </TitlesOfParts>
  <Manager/>
  <Company>SC</Company>
  <LinksUpToDate>false</LinksUpToDate>
  <CharactersWithSpaces>0</CharactersWithSpaces>
  <SharedDoc>false</SharedDoc>
  <HyperlinkBase/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Реализация пилотного проекта по созданию системы долговременного ухода за гражданами пожилого возраста и инвалидами  в Иркутской области</dc:title>
  <dc:subject/>
  <dc:creator>Иванова Юлия Викторовна</dc:creator>
  <cp:keywords/>
  <dc:description/>
  <cp:lastModifiedBy>Фрицлер Надежда Владимировна</cp:lastModifiedBy>
  <cp:revision>182</cp:revision>
  <cp:lastPrinted>2025-06-20T07:29:45Z</cp:lastPrinted>
  <dcterms:created xsi:type="dcterms:W3CDTF">2023-09-26T02:47:50Z</dcterms:created>
  <dcterms:modified xsi:type="dcterms:W3CDTF">2025-06-20T08:04:48Z</dcterms:modified>
  <cp:category/>
  <dc:identifier/>
  <cp:contentStatus/>
  <dc:language/>
  <cp:version/>
</cp:coreProperties>
</file>