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90" r:id="rId3"/>
    <p:sldId id="338" r:id="rId4"/>
    <p:sldId id="339" r:id="rId5"/>
    <p:sldId id="340" r:id="rId6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46">
          <p15:clr>
            <a:srgbClr val="A4A3A4"/>
          </p15:clr>
        </p15:guide>
        <p15:guide id="4" orient="horz" pos="799">
          <p15:clr>
            <a:srgbClr val="A4A3A4"/>
          </p15:clr>
        </p15:guide>
        <p15:guide id="5" orient="horz" pos="1117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3" roundtripDataSignature="AMtx7mhF2HUukD/8X5nrrioVXpqTxLwwl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2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0044"/>
    <a:srgbClr val="43CDED"/>
    <a:srgbClr val="BE7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D9EB4A9-8A74-4F54-8C7B-93A668B3B5C0}">
  <a:tblStyle styleId="{8D9EB4A9-8A74-4F54-8C7B-93A668B3B5C0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765" autoAdjust="0"/>
  </p:normalViewPr>
  <p:slideViewPr>
    <p:cSldViewPr snapToGrid="0">
      <p:cViewPr varScale="1">
        <p:scale>
          <a:sx n="105" d="100"/>
          <a:sy n="105" d="100"/>
        </p:scale>
        <p:origin x="71" y="119"/>
      </p:cViewPr>
      <p:guideLst>
        <p:guide orient="horz" pos="2160"/>
        <p:guide pos="3840"/>
        <p:guide orient="horz" pos="346"/>
        <p:guide orient="horz" pos="799"/>
        <p:guide orient="horz" pos="111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7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43" Type="http://customschemas.google.com/relationships/presentationmetadata" Target="metadata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757316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95884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346538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006997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2142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78678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78482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917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18793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8478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7366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2967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454831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363264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8321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15970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9447613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3169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779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9752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/>
          <p:nvPr/>
        </p:nvSpPr>
        <p:spPr>
          <a:xfrm>
            <a:off x="903890" y="1455705"/>
            <a:ext cx="6432331" cy="1876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23.06.2025</a:t>
            </a:r>
            <a:endParaRPr lang="ru-RU" sz="4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1" name="Google Shape;91;p1"/>
          <p:cNvSpPr/>
          <p:nvPr/>
        </p:nvSpPr>
        <p:spPr>
          <a:xfrm>
            <a:off x="1172616" y="5948314"/>
            <a:ext cx="5775721" cy="728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0" i="0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ООО </a:t>
            </a:r>
            <a:r>
              <a:rPr lang="ru-RU" b="0" i="0" u="none" strike="noStrike" cap="none" dirty="0">
                <a:solidFill>
                  <a:schemeClr val="bg1"/>
                </a:solidFill>
                <a:sym typeface="Arial"/>
              </a:rPr>
              <a:t>СП «ДОЛГОЛЕТИЕ»</a:t>
            </a:r>
            <a:endParaRPr dirty="0">
              <a:solidFill>
                <a:schemeClr val="bg1"/>
              </a:solidFill>
            </a:endParaRPr>
          </a:p>
        </p:txBody>
      </p:sp>
      <p:cxnSp>
        <p:nvCxnSpPr>
          <p:cNvPr id="92" name="Google Shape;92;p1"/>
          <p:cNvCxnSpPr/>
          <p:nvPr/>
        </p:nvCxnSpPr>
        <p:spPr>
          <a:xfrm>
            <a:off x="242352" y="5402293"/>
            <a:ext cx="11781845" cy="0"/>
          </a:xfrm>
          <a:prstGeom prst="straightConnector1">
            <a:avLst/>
          </a:prstGeom>
          <a:noFill/>
          <a:ln w="63500" cap="flat" cmpd="sng">
            <a:solidFill>
              <a:srgbClr val="FF0044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401" y="5598838"/>
            <a:ext cx="6773182" cy="100308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8201" y="5549180"/>
            <a:ext cx="6116928" cy="975445"/>
          </a:xfrm>
          <a:prstGeom prst="rect">
            <a:avLst/>
          </a:prstGeom>
        </p:spPr>
      </p:pic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4230004"/>
              </p:ext>
            </p:extLst>
          </p:nvPr>
        </p:nvGraphicFramePr>
        <p:xfrm>
          <a:off x="6858001" y="3905250"/>
          <a:ext cx="3124199" cy="2021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Точечный рисунок" r:id="rId4" imgW="24383880" imgH="17230680" progId="Paint.Picture">
                  <p:embed/>
                </p:oleObj>
              </mc:Choice>
              <mc:Fallback>
                <p:oleObj name="Точечный рисунок" r:id="rId4" imgW="24383880" imgH="17230680" progId="Paint.Pictur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858001" y="3905250"/>
                        <a:ext cx="3124199" cy="20216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829175" y="1601892"/>
            <a:ext cx="630005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- 2050 г.  на категорию от 65 и старше придется    25% от всего населения планеты</a:t>
            </a:r>
          </a:p>
          <a:p>
            <a:endParaRPr lang="ru-RU" sz="1200" dirty="0"/>
          </a:p>
          <a:p>
            <a:r>
              <a:rPr lang="ru-RU" sz="1200" dirty="0"/>
              <a:t>*(отчет ООН «Мировые демографические перспективы: пересмотренное издание 2019 года»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4275" y="4508574"/>
            <a:ext cx="651372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- В 2025 г. количество россиян старше трудоспособного возраста достигнет 27%  ,  это почти       40 </a:t>
            </a:r>
            <a:r>
              <a:rPr lang="ru-RU" sz="2000" dirty="0" err="1"/>
              <a:t>млн.человек</a:t>
            </a:r>
            <a:r>
              <a:rPr lang="ru-RU" sz="2000" dirty="0"/>
              <a:t>.</a:t>
            </a:r>
          </a:p>
          <a:p>
            <a:r>
              <a:rPr lang="ru-RU" dirty="0"/>
              <a:t>* </a:t>
            </a:r>
            <a:r>
              <a:rPr lang="ru-RU" sz="1200" dirty="0"/>
              <a:t>(Согласно среднему демографическому прогнозу Росстата)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276" y="774774"/>
            <a:ext cx="4343399" cy="3130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13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201" y="5549180"/>
            <a:ext cx="6116928" cy="9754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4FD64F1-5F2E-9AD3-387A-D114450686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722" y="1772862"/>
            <a:ext cx="2639412" cy="1688669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6D4E078-2127-86E7-CD7E-C1AF0DB6E6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570" y="224718"/>
            <a:ext cx="2813858" cy="168866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8677BB90-1DE0-8616-AED2-F87189E67B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0135" y="3371882"/>
            <a:ext cx="2856185" cy="195181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FDF1CA87-452B-167C-AE45-43170241E6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1386" y="5009677"/>
            <a:ext cx="2856185" cy="184832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B3548D06-147B-3668-DE3C-9E954AC8AE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7283" y="0"/>
            <a:ext cx="1744717" cy="154814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68AB185A-B53E-AA54-4225-6CC5F31CBE28}"/>
              </a:ext>
            </a:extLst>
          </p:cNvPr>
          <p:cNvSpPr txBox="1"/>
          <p:nvPr/>
        </p:nvSpPr>
        <p:spPr>
          <a:xfrm>
            <a:off x="4614040" y="546538"/>
            <a:ext cx="667407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Высокая стоимость строительства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Высокие кредитные ставки 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Сложность работы в арендованных помещениях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Существенные затраты на оборудование, пожарную безопасность, систем видеонаблюдения , содержание номерного фонда и приобретение профессионального технологического оборудования, благоустройство прилежащей территории;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Дефицит квалифицированного и не очень персонала, его обучение</a:t>
            </a:r>
          </a:p>
          <a:p>
            <a:pPr marL="285750" indent="-285750">
              <a:buFontTx/>
              <a:buChar char="-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маркетинговых исследований по потребностям рынка</a:t>
            </a:r>
          </a:p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Тарифы предлагаемые не покрывают ценовых колебания, трудоемкую отчётность, не гарантированное получение компенсации, и  повышенный интерес надзорных органов</a:t>
            </a:r>
            <a:r>
              <a:rPr lang="ru-RU" sz="2000" dirty="0"/>
              <a:t>.</a:t>
            </a:r>
          </a:p>
          <a:p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39262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E8F184-003D-C987-C42D-EFE0AA0D7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F0AB4016-1547-2C31-29F8-5C4A861DC5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201" y="5549180"/>
            <a:ext cx="6116928" cy="975445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0B283373-22E5-F9C4-042B-17222D7B53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3205" y="0"/>
            <a:ext cx="1918795" cy="151349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291E424-7575-D0AB-3665-740B284D8E13}"/>
              </a:ext>
            </a:extLst>
          </p:cNvPr>
          <p:cNvSpPr txBox="1"/>
          <p:nvPr/>
        </p:nvSpPr>
        <p:spPr>
          <a:xfrm>
            <a:off x="430924" y="525517"/>
            <a:ext cx="10857186" cy="45550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Договор концессии / Соглашение о ГЧП / Аренда с инвестиционными обязательствами /Стратегический инвестиционный контракт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Доступные кредиты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Соответствие предлагаемых тарифов на </a:t>
            </a:r>
            <a:r>
              <a:rPr lang="ru-RU" sz="2000" dirty="0" err="1"/>
              <a:t>соц.услуги</a:t>
            </a:r>
            <a:r>
              <a:rPr lang="ru-RU" sz="2000" dirty="0"/>
              <a:t> для социальных предприятий в соответствии  с реальными инфляционными показателями</a:t>
            </a:r>
          </a:p>
          <a:p>
            <a:endParaRPr lang="ru-RU" sz="2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000" dirty="0"/>
              <a:t>Отмена НДС на </a:t>
            </a:r>
            <a:r>
              <a:rPr lang="ru-RU" sz="2000" dirty="0" err="1"/>
              <a:t>соц.услуги</a:t>
            </a:r>
            <a:r>
              <a:rPr lang="ru-RU" sz="2000" dirty="0"/>
              <a:t> для  всех категорий предприятий оказывающих социальные услуги. </a:t>
            </a:r>
            <a:endParaRPr lang="ru-R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ru-RU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Субсидиарная поддержка ( </a:t>
            </a:r>
            <a:r>
              <a:rPr lang="ru-RU" sz="2000" dirty="0"/>
              <a:t>гранты на приобретение технологического оборудования, на подключение к инженерным сетям, льготные тарифы на ресурсы)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ru-RU" sz="2800" dirty="0"/>
              <a:t>Взаимодействие с лечебными учреждениями</a:t>
            </a:r>
          </a:p>
        </p:txBody>
      </p:sp>
    </p:spTree>
    <p:extLst>
      <p:ext uri="{BB962C8B-B14F-4D97-AF65-F5344CB8AC3E}">
        <p14:creationId xmlns:p14="http://schemas.microsoft.com/office/powerpoint/2010/main" val="33698948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2421090-50BD-88AE-1609-D291FE1AE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1A5BEA55-545B-7106-67C3-BF00B24D9E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8201" y="5549180"/>
            <a:ext cx="6116928" cy="97544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7AC17FD-56EF-E263-445A-5B683C1E323C}"/>
              </a:ext>
            </a:extLst>
          </p:cNvPr>
          <p:cNvSpPr txBox="1"/>
          <p:nvPr/>
        </p:nvSpPr>
        <p:spPr>
          <a:xfrm>
            <a:off x="278016" y="525517"/>
            <a:ext cx="105686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ru-RU" sz="3200" dirty="0"/>
              <a:t>Старение не отменить, как и востребованность услуги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AB99B33-A43C-A9F6-435C-2B149CC82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884" y="2428067"/>
            <a:ext cx="8482682" cy="42953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C07AB05-DCFE-AB87-B843-DA2258D493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15" y="1330900"/>
            <a:ext cx="4141948" cy="390325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B6EA2F4-6C48-020C-4EAF-0A276245C3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5026" y="1903726"/>
            <a:ext cx="4141948" cy="481968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E54DEA8D-1E70-255F-1430-7026334390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6498" y="5571760"/>
            <a:ext cx="6120914" cy="975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6402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он (конференц-зал)">
  <a:themeElements>
    <a:clrScheme name="Ион (конференц-зал)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Ион (конференц-зал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Ион (конференц-зал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6599</TotalTime>
  <Words>180</Words>
  <Application>Microsoft Office PowerPoint</Application>
  <PresentationFormat>Широкоэкранный</PresentationFormat>
  <Paragraphs>25</Paragraphs>
  <Slides>5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2" baseType="lpstr">
      <vt:lpstr>Arial</vt:lpstr>
      <vt:lpstr>Calibri</vt:lpstr>
      <vt:lpstr>Century Gothic</vt:lpstr>
      <vt:lpstr>Times New Roman</vt:lpstr>
      <vt:lpstr>Wingdings 3</vt:lpstr>
      <vt:lpstr>Ион (конференц-зал)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Штеле Виктория Александровна</dc:creator>
  <cp:lastModifiedBy>Фрицлер Надежда Владимировна</cp:lastModifiedBy>
  <cp:revision>167</cp:revision>
  <cp:lastPrinted>2024-08-28T02:43:22Z</cp:lastPrinted>
  <dcterms:created xsi:type="dcterms:W3CDTF">2022-08-17T13:15:05Z</dcterms:created>
  <dcterms:modified xsi:type="dcterms:W3CDTF">2025-06-23T01:28:21Z</dcterms:modified>
</cp:coreProperties>
</file>