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528" r:id="rId2"/>
    <p:sldId id="607" r:id="rId3"/>
    <p:sldId id="610" r:id="rId4"/>
    <p:sldId id="608" r:id="rId5"/>
  </p:sldIdLst>
  <p:sldSz cx="12192000" cy="6858000"/>
  <p:notesSz cx="6858000" cy="9144000"/>
  <p:embeddedFontLst>
    <p:embeddedFont>
      <p:font typeface="Arial Unicode MS" panose="020B0604020202020204" charset="-128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Golos Text" panose="020B0604020202020204" charset="-52"/>
      <p:regular r:id="rId13"/>
      <p:bold r:id="rId14"/>
    </p:embeddedFont>
    <p:embeddedFont>
      <p:font typeface="Golos Text Medium" panose="020B0604020202020204" charset="-52"/>
      <p:regular r:id="rId15"/>
      <p:bold r:id="rId16"/>
    </p:embeddedFont>
    <p:embeddedFont>
      <p:font typeface="Tahoma" panose="020B0604030504040204" pitchFamily="34" charset="0"/>
      <p:regular r:id="rId17"/>
      <p:bold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1" userDrawn="1">
          <p15:clr>
            <a:srgbClr val="A4A3A4"/>
          </p15:clr>
        </p15:guide>
        <p15:guide id="2" orient="horz" pos="255" userDrawn="1">
          <p15:clr>
            <a:srgbClr val="A4A3A4"/>
          </p15:clr>
        </p15:guide>
        <p15:guide id="6" orient="horz" pos="1001" userDrawn="1">
          <p15:clr>
            <a:srgbClr val="A4A3A4"/>
          </p15:clr>
        </p15:guide>
        <p15:guide id="7" orient="horz" pos="1457" userDrawn="1">
          <p15:clr>
            <a:srgbClr val="A4A3A4"/>
          </p15:clr>
        </p15:guide>
        <p15:guide id="8" pos="38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F0C6"/>
    <a:srgbClr val="D3DBEB"/>
    <a:srgbClr val="973142"/>
    <a:srgbClr val="561C26"/>
    <a:srgbClr val="FFD1D1"/>
    <a:srgbClr val="D20019"/>
    <a:srgbClr val="008AAD"/>
    <a:srgbClr val="3E74E5"/>
    <a:srgbClr val="7AC5E0"/>
    <a:srgbClr val="7AB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2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798" y="78"/>
      </p:cViewPr>
      <p:guideLst>
        <p:guide orient="horz" pos="621"/>
        <p:guide orient="horz" pos="255"/>
        <p:guide orient="horz" pos="1001"/>
        <p:guide orient="horz" pos="1457"/>
        <p:guide pos="381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1" d="100"/>
          <a:sy n="111" d="100"/>
        </p:scale>
        <p:origin x="2936" y="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Преступления,</a:t>
            </a:r>
            <a:r>
              <a:rPr lang="ru-RU" sz="16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совершенные н/л с использованием ИКТ*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4849620623457357E-3"/>
                  <c:y val="-5.67107961503639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FF6-4F46-A4CF-68EA3CFEA104}"/>
                </c:ext>
              </c:extLst>
            </c:dLbl>
            <c:dLbl>
              <c:idx val="1"/>
              <c:layout>
                <c:manualLayout>
                  <c:x val="-1.6454886187037207E-2"/>
                  <c:y val="-6.61625955087579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F6-4F46-A4CF-68EA3CFEA104}"/>
                </c:ext>
              </c:extLst>
            </c:dLbl>
            <c:dLbl>
              <c:idx val="2"/>
              <c:layout>
                <c:manualLayout>
                  <c:x val="-1.6454886187037207E-2"/>
                  <c:y val="-9.9243893263137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FF6-4F46-A4CF-68EA3CFEA104}"/>
                </c:ext>
              </c:extLst>
            </c:dLbl>
            <c:dLbl>
              <c:idx val="3"/>
              <c:layout>
                <c:manualLayout>
                  <c:x val="-7.3132827497944478E-3"/>
                  <c:y val="-5.19848964711670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F6-4F46-A4CF-68EA3CFEA1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9731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78</c:v>
                </c:pt>
                <c:pt idx="1">
                  <c:v>75</c:v>
                </c:pt>
                <c:pt idx="2">
                  <c:v>108</c:v>
                </c:pt>
                <c:pt idx="3">
                  <c:v>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FF6-4F46-A4CF-68EA3CFEA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161512"/>
        <c:axId val="332161904"/>
      </c:lineChart>
      <c:catAx>
        <c:axId val="33216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32161904"/>
        <c:crosses val="autoZero"/>
        <c:auto val="1"/>
        <c:lblAlgn val="ctr"/>
        <c:lblOffset val="100"/>
        <c:noMultiLvlLbl val="0"/>
      </c:catAx>
      <c:valAx>
        <c:axId val="332161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2161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C00000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Преступления, совершенные в отношении н/л с</a:t>
            </a:r>
            <a:r>
              <a:rPr lang="ru-RU" sz="1600" b="1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использованием ИКТ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154641625886729E-2"/>
          <c:y val="0.22411791917590329"/>
          <c:w val="0.89251394252911787"/>
          <c:h val="0.6317028672759789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C77-493D-9260-BBB48643F191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C77-493D-9260-BBB48643F191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C77-493D-9260-BBB48643F191}"/>
              </c:ext>
            </c:extLst>
          </c:dPt>
          <c:dLbls>
            <c:dLbl>
              <c:idx val="0"/>
              <c:layout>
                <c:manualLayout>
                  <c:x val="-3.5939641212014879E-2"/>
                  <c:y val="-5.8537214919154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C77-493D-9260-BBB48643F191}"/>
                </c:ext>
              </c:extLst>
            </c:dLbl>
            <c:dLbl>
              <c:idx val="1"/>
              <c:layout>
                <c:manualLayout>
                  <c:x val="-4.0432096363516738E-2"/>
                  <c:y val="-8.5145039882406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C77-493D-9260-BBB48643F191}"/>
                </c:ext>
              </c:extLst>
            </c:dLbl>
            <c:dLbl>
              <c:idx val="2"/>
              <c:layout>
                <c:manualLayout>
                  <c:x val="-6.289437212102604E-2"/>
                  <c:y val="-0.101109734860357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C77-493D-9260-BBB48643F191}"/>
                </c:ext>
              </c:extLst>
            </c:dLbl>
            <c:dLbl>
              <c:idx val="3"/>
              <c:layout>
                <c:manualLayout>
                  <c:x val="-5.1663234242271386E-2"/>
                  <c:y val="-8.51450398824060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C77-493D-9260-BBB48643F1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973142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62</c:v>
                </c:pt>
                <c:pt idx="1">
                  <c:v>85</c:v>
                </c:pt>
                <c:pt idx="2">
                  <c:v>148</c:v>
                </c:pt>
                <c:pt idx="3">
                  <c:v>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C77-493D-9260-BBB48643F1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938840"/>
        <c:axId val="420937664"/>
      </c:lineChart>
      <c:catAx>
        <c:axId val="42093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20937664"/>
        <c:crosses val="autoZero"/>
        <c:auto val="1"/>
        <c:lblAlgn val="ctr"/>
        <c:lblOffset val="100"/>
        <c:noMultiLvlLbl val="0"/>
      </c:catAx>
      <c:valAx>
        <c:axId val="420937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20938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C00000"/>
      </a:solidFill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346AC-5A86-456E-90CA-5C5B2B218C4B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8310D-060A-4151-AFBD-63C1D95CCC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553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9D1DC-E7FC-4F83-BEEF-D7071242CEE6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C722D-AC58-4323-B5AE-E20F149B4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6198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deti.gov.ru/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hyperlink" Target="https://deti.gov.ru/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hyperlink" Target="https://deti.gov.ru/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hyperlink" Target="https://deti.gov.ru/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10" Type="http://schemas.openxmlformats.org/officeDocument/2006/relationships/image" Target="../media/image12.sv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12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4.svg"/><Relationship Id="rId10" Type="http://schemas.openxmlformats.org/officeDocument/2006/relationships/hyperlink" Target="https://deti.gov.ru/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6.sv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11.png"/><Relationship Id="rId12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deti.gov.ru/" TargetMode="External"/><Relationship Id="rId11" Type="http://schemas.openxmlformats.org/officeDocument/2006/relationships/image" Target="../media/image13.png"/><Relationship Id="rId5" Type="http://schemas.openxmlformats.org/officeDocument/2006/relationships/image" Target="../media/image4.svg"/><Relationship Id="rId10" Type="http://schemas.openxmlformats.org/officeDocument/2006/relationships/image" Target="../media/image10.sv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719" y="222333"/>
            <a:ext cx="4648728" cy="725595"/>
          </a:xfrm>
          <a:prstGeom prst="rect">
            <a:avLst/>
          </a:prstGeom>
        </p:spPr>
      </p:pic>
      <p:sp>
        <p:nvSpPr>
          <p:cNvPr id="4" name="Прямоугольник: скругленные углы 3"/>
          <p:cNvSpPr/>
          <p:nvPr userDrawn="1"/>
        </p:nvSpPr>
        <p:spPr>
          <a:xfrm>
            <a:off x="175259" y="1187355"/>
            <a:ext cx="11841595" cy="5495385"/>
          </a:xfrm>
          <a:prstGeom prst="roundRect">
            <a:avLst>
              <a:gd name="adj" fmla="val 2314"/>
            </a:avLst>
          </a:prstGeom>
          <a:solidFill>
            <a:schemeClr val="accent4">
              <a:lumMod val="20000"/>
              <a:lumOff val="8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/>
          <p:cNvSpPr/>
          <p:nvPr userDrawn="1"/>
        </p:nvSpPr>
        <p:spPr>
          <a:xfrm>
            <a:off x="327659" y="2028285"/>
            <a:ext cx="11532245" cy="4466593"/>
          </a:xfrm>
          <a:prstGeom prst="roundRect">
            <a:avLst>
              <a:gd name="adj" fmla="val 25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 userDrawn="1"/>
        </p:nvSpPr>
        <p:spPr>
          <a:xfrm>
            <a:off x="365760" y="1362160"/>
            <a:ext cx="167640" cy="167640"/>
          </a:xfrm>
          <a:prstGeom prst="ellipse">
            <a:avLst/>
          </a:prstGeom>
          <a:solidFill>
            <a:srgbClr val="008A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 userDrawn="1"/>
        </p:nvSpPr>
        <p:spPr>
          <a:xfrm>
            <a:off x="590551" y="1362160"/>
            <a:ext cx="167640" cy="16764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 userDrawn="1"/>
        </p:nvSpPr>
        <p:spPr>
          <a:xfrm>
            <a:off x="815342" y="1362160"/>
            <a:ext cx="167640" cy="167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/>
          <p:cNvSpPr/>
          <p:nvPr userDrawn="1"/>
        </p:nvSpPr>
        <p:spPr>
          <a:xfrm>
            <a:off x="1323833" y="1362160"/>
            <a:ext cx="8147713" cy="4913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02060" y="1493421"/>
            <a:ext cx="177955" cy="228799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1681973" y="1502374"/>
            <a:ext cx="6731871" cy="1669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1100" dirty="0">
                <a:solidFill>
                  <a:schemeClr val="tx2">
                    <a:lumMod val="75000"/>
                  </a:schemeClr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РАЗВИТИЕ КОМПЕТЕНЦИЙ В РАБОТЕ С ДЕТЬМИ И ПОДРОСТКАМИ</a:t>
            </a:r>
          </a:p>
        </p:txBody>
      </p:sp>
      <p:sp>
        <p:nvSpPr>
          <p:cNvPr id="19" name="Прямоугольник: скругленные углы 18"/>
          <p:cNvSpPr/>
          <p:nvPr userDrawn="1"/>
        </p:nvSpPr>
        <p:spPr>
          <a:xfrm>
            <a:off x="11279874" y="1362160"/>
            <a:ext cx="580030" cy="4913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 Box 10">
            <a:hlinkClick r:id="rId6"/>
          </p:cNvPr>
          <p:cNvSpPr txBox="1">
            <a:spLocks noChangeArrowheads="1"/>
          </p:cNvSpPr>
          <p:nvPr userDrawn="1"/>
        </p:nvSpPr>
        <p:spPr bwMode="auto">
          <a:xfrm>
            <a:off x="9738360" y="1516058"/>
            <a:ext cx="1362656" cy="20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algn="ctr" eaLnBrk="1">
              <a:lnSpc>
                <a:spcPct val="107000"/>
              </a:lnSpc>
              <a:buClrTx/>
              <a:buFontTx/>
              <a:buNone/>
            </a:pPr>
            <a:r>
              <a:rPr lang="en-US" altLang="ru-RU" sz="1000" dirty="0">
                <a:solidFill>
                  <a:schemeClr val="bg2">
                    <a:lumMod val="25000"/>
                  </a:schemeClr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deti.gov.ru</a:t>
            </a:r>
            <a:endParaRPr lang="ru-RU" altLang="ru-RU" sz="1000" dirty="0">
              <a:solidFill>
                <a:schemeClr val="bg2">
                  <a:lumMod val="25000"/>
                </a:schemeClr>
              </a:solidFill>
              <a:latin typeface="Golos Text Medium" panose="020B0603020202020204" pitchFamily="34" charset="0"/>
              <a:cs typeface="Golos Text Medium" panose="020B0603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 userDrawn="1"/>
        </p:nvSpPr>
        <p:spPr bwMode="auto">
          <a:xfrm>
            <a:off x="11283115" y="1371599"/>
            <a:ext cx="580030" cy="491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algn="ctr" eaLnBrk="1">
              <a:lnSpc>
                <a:spcPct val="107000"/>
              </a:lnSpc>
              <a:buClrTx/>
              <a:buFontTx/>
              <a:buNone/>
            </a:pPr>
            <a:fld id="{A689BF78-5C3D-494D-A0FC-78079B9BC678}" type="slidenum">
              <a:rPr lang="en-US" altLang="ru-RU" sz="1800" smtClean="0">
                <a:solidFill>
                  <a:schemeClr val="bg2">
                    <a:lumMod val="25000"/>
                  </a:schemeClr>
                </a:solidFill>
                <a:latin typeface="+mn-lt"/>
                <a:cs typeface="Golos Text Medium" panose="020B0603020202020204" pitchFamily="34" charset="0"/>
              </a:rPr>
              <a:t>‹#›</a:t>
            </a:fld>
            <a:endParaRPr lang="ru-RU" altLang="ru-RU" sz="1800" dirty="0">
              <a:solidFill>
                <a:schemeClr val="bg2">
                  <a:lumMod val="25000"/>
                </a:schemeClr>
              </a:solidFill>
              <a:latin typeface="+mn-lt"/>
              <a:cs typeface="Golos Text Medium" panose="020B0603020202020204" pitchFamily="34" charset="0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ндартный слайд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719" y="222333"/>
            <a:ext cx="4648728" cy="725595"/>
          </a:xfrm>
          <a:prstGeom prst="rect">
            <a:avLst/>
          </a:prstGeom>
        </p:spPr>
      </p:pic>
      <p:sp>
        <p:nvSpPr>
          <p:cNvPr id="4" name="Прямоугольник: скругленные углы 3"/>
          <p:cNvSpPr/>
          <p:nvPr userDrawn="1"/>
        </p:nvSpPr>
        <p:spPr>
          <a:xfrm>
            <a:off x="175259" y="1187355"/>
            <a:ext cx="11841595" cy="5495385"/>
          </a:xfrm>
          <a:prstGeom prst="roundRect">
            <a:avLst>
              <a:gd name="adj" fmla="val 2314"/>
            </a:avLst>
          </a:prstGeom>
          <a:solidFill>
            <a:schemeClr val="accent4">
              <a:lumMod val="20000"/>
              <a:lumOff val="8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/>
          <p:cNvSpPr/>
          <p:nvPr userDrawn="1"/>
        </p:nvSpPr>
        <p:spPr>
          <a:xfrm>
            <a:off x="327659" y="1362161"/>
            <a:ext cx="11532245" cy="5132718"/>
          </a:xfrm>
          <a:prstGeom prst="roundRect">
            <a:avLst>
              <a:gd name="adj" fmla="val 12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 Box 10"/>
          <p:cNvSpPr txBox="1">
            <a:spLocks noChangeArrowheads="1"/>
          </p:cNvSpPr>
          <p:nvPr userDrawn="1"/>
        </p:nvSpPr>
        <p:spPr bwMode="auto">
          <a:xfrm>
            <a:off x="11405616" y="6088566"/>
            <a:ext cx="454288" cy="40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algn="ctr" eaLnBrk="1">
              <a:lnSpc>
                <a:spcPct val="107000"/>
              </a:lnSpc>
              <a:buClrTx/>
              <a:buFontTx/>
              <a:buNone/>
            </a:pPr>
            <a:fld id="{A689BF78-5C3D-494D-A0FC-78079B9BC678}" type="slidenum">
              <a:rPr lang="en-US" altLang="ru-RU" sz="1200" smtClean="0">
                <a:solidFill>
                  <a:schemeClr val="bg2">
                    <a:lumMod val="90000"/>
                  </a:schemeClr>
                </a:solidFill>
                <a:latin typeface="+mn-lt"/>
                <a:cs typeface="Golos Text Medium" panose="020B0603020202020204" pitchFamily="34" charset="0"/>
              </a:rPr>
              <a:t>‹#›</a:t>
            </a:fld>
            <a:endParaRPr lang="ru-RU" altLang="ru-RU" sz="1200" dirty="0">
              <a:solidFill>
                <a:schemeClr val="bg2">
                  <a:lumMod val="90000"/>
                </a:schemeClr>
              </a:solidFill>
              <a:latin typeface="+mn-lt"/>
              <a:cs typeface="Golos Text Medium" panose="020B0603020202020204" pitchFamily="34" charset="0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ндартный слайд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719" y="222333"/>
            <a:ext cx="4648728" cy="725595"/>
          </a:xfrm>
          <a:prstGeom prst="rect">
            <a:avLst/>
          </a:prstGeom>
        </p:spPr>
      </p:pic>
      <p:sp>
        <p:nvSpPr>
          <p:cNvPr id="4" name="Прямоугольник: скругленные углы 3"/>
          <p:cNvSpPr/>
          <p:nvPr userDrawn="1"/>
        </p:nvSpPr>
        <p:spPr>
          <a:xfrm>
            <a:off x="175259" y="1187355"/>
            <a:ext cx="11841595" cy="5495385"/>
          </a:xfrm>
          <a:prstGeom prst="roundRect">
            <a:avLst>
              <a:gd name="adj" fmla="val 2314"/>
            </a:avLst>
          </a:prstGeom>
          <a:solidFill>
            <a:schemeClr val="accent4">
              <a:lumMod val="20000"/>
              <a:lumOff val="8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/>
          <p:cNvSpPr/>
          <p:nvPr userDrawn="1"/>
        </p:nvSpPr>
        <p:spPr>
          <a:xfrm>
            <a:off x="327659" y="1362161"/>
            <a:ext cx="11532245" cy="5132718"/>
          </a:xfrm>
          <a:prstGeom prst="roundRect">
            <a:avLst>
              <a:gd name="adj" fmla="val 1286"/>
            </a:avLst>
          </a:prstGeom>
          <a:solidFill>
            <a:srgbClr val="283D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 Box 10"/>
          <p:cNvSpPr txBox="1">
            <a:spLocks noChangeArrowheads="1"/>
          </p:cNvSpPr>
          <p:nvPr userDrawn="1"/>
        </p:nvSpPr>
        <p:spPr bwMode="auto">
          <a:xfrm>
            <a:off x="11405616" y="6088566"/>
            <a:ext cx="454288" cy="40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algn="ctr" eaLnBrk="1">
              <a:lnSpc>
                <a:spcPct val="107000"/>
              </a:lnSpc>
              <a:buClrTx/>
              <a:buFontTx/>
              <a:buNone/>
            </a:pPr>
            <a:fld id="{A689BF78-5C3D-494D-A0FC-78079B9BC678}" type="slidenum">
              <a:rPr lang="en-US" altLang="ru-RU" sz="1200" smtClean="0">
                <a:solidFill>
                  <a:schemeClr val="bg2">
                    <a:lumMod val="90000"/>
                  </a:schemeClr>
                </a:solidFill>
                <a:latin typeface="+mn-lt"/>
                <a:cs typeface="Golos Text Medium" panose="020B0603020202020204" pitchFamily="34" charset="0"/>
              </a:rPr>
              <a:t>‹#›</a:t>
            </a:fld>
            <a:endParaRPr lang="ru-RU" altLang="ru-RU" sz="1200" dirty="0">
              <a:solidFill>
                <a:schemeClr val="bg2">
                  <a:lumMod val="90000"/>
                </a:schemeClr>
              </a:solidFill>
              <a:latin typeface="+mn-lt"/>
              <a:cs typeface="Golos Text Medium" panose="020B0603020202020204" pitchFamily="34" charset="0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ндартный слайд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719" y="222333"/>
            <a:ext cx="4648728" cy="725595"/>
          </a:xfrm>
          <a:prstGeom prst="rect">
            <a:avLst/>
          </a:prstGeom>
        </p:spPr>
      </p:pic>
      <p:sp>
        <p:nvSpPr>
          <p:cNvPr id="4" name="Прямоугольник: скругленные углы 3"/>
          <p:cNvSpPr/>
          <p:nvPr userDrawn="1"/>
        </p:nvSpPr>
        <p:spPr>
          <a:xfrm>
            <a:off x="175259" y="1187355"/>
            <a:ext cx="11841595" cy="5495385"/>
          </a:xfrm>
          <a:prstGeom prst="roundRect">
            <a:avLst>
              <a:gd name="adj" fmla="val 2314"/>
            </a:avLst>
          </a:prstGeom>
          <a:solidFill>
            <a:schemeClr val="accent4">
              <a:lumMod val="20000"/>
              <a:lumOff val="8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/>
          <p:cNvSpPr/>
          <p:nvPr userDrawn="1"/>
        </p:nvSpPr>
        <p:spPr>
          <a:xfrm>
            <a:off x="327659" y="1362161"/>
            <a:ext cx="11532245" cy="5132718"/>
          </a:xfrm>
          <a:prstGeom prst="roundRect">
            <a:avLst>
              <a:gd name="adj" fmla="val 1286"/>
            </a:avLst>
          </a:prstGeom>
          <a:solidFill>
            <a:srgbClr val="008A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 Box 10"/>
          <p:cNvSpPr txBox="1">
            <a:spLocks noChangeArrowheads="1"/>
          </p:cNvSpPr>
          <p:nvPr userDrawn="1"/>
        </p:nvSpPr>
        <p:spPr bwMode="auto">
          <a:xfrm>
            <a:off x="11405616" y="6088566"/>
            <a:ext cx="454288" cy="40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algn="ctr" eaLnBrk="1">
              <a:lnSpc>
                <a:spcPct val="107000"/>
              </a:lnSpc>
              <a:buClrTx/>
              <a:buFontTx/>
              <a:buNone/>
            </a:pPr>
            <a:fld id="{A689BF78-5C3D-494D-A0FC-78079B9BC678}" type="slidenum">
              <a:rPr lang="en-US" altLang="ru-RU" sz="1200" smtClean="0">
                <a:solidFill>
                  <a:schemeClr val="bg2">
                    <a:lumMod val="90000"/>
                  </a:schemeClr>
                </a:solidFill>
                <a:latin typeface="+mn-lt"/>
                <a:cs typeface="Golos Text Medium" panose="020B0603020202020204" pitchFamily="34" charset="0"/>
              </a:rPr>
              <a:t>‹#›</a:t>
            </a:fld>
            <a:endParaRPr lang="ru-RU" altLang="ru-RU" sz="1200" dirty="0">
              <a:solidFill>
                <a:schemeClr val="bg2">
                  <a:lumMod val="90000"/>
                </a:schemeClr>
              </a:solidFill>
              <a:latin typeface="+mn-lt"/>
              <a:cs typeface="Golos Text Medium" panose="020B0603020202020204" pitchFamily="34" charset="0"/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блон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/>
          <p:cNvSpPr/>
          <p:nvPr userDrawn="1"/>
        </p:nvSpPr>
        <p:spPr>
          <a:xfrm>
            <a:off x="175259" y="1187355"/>
            <a:ext cx="11841595" cy="5495385"/>
          </a:xfrm>
          <a:prstGeom prst="roundRect">
            <a:avLst>
              <a:gd name="adj" fmla="val 2314"/>
            </a:avLst>
          </a:prstGeom>
          <a:solidFill>
            <a:schemeClr val="accent4">
              <a:lumMod val="20000"/>
              <a:lumOff val="8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/>
          <p:cNvSpPr/>
          <p:nvPr userDrawn="1"/>
        </p:nvSpPr>
        <p:spPr>
          <a:xfrm>
            <a:off x="327659" y="1362161"/>
            <a:ext cx="11532245" cy="5132718"/>
          </a:xfrm>
          <a:prstGeom prst="roundRect">
            <a:avLst>
              <a:gd name="adj" fmla="val 1286"/>
            </a:avLst>
          </a:prstGeom>
          <a:solidFill>
            <a:srgbClr val="283D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8AAD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719" y="222333"/>
            <a:ext cx="4648728" cy="72559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8947" t="3762" r="41417" b="31273"/>
          <a:stretch>
            <a:fillRect/>
          </a:stretch>
        </p:blipFill>
        <p:spPr>
          <a:xfrm>
            <a:off x="6233533" y="1362160"/>
            <a:ext cx="5626372" cy="5132719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блон Раздел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/>
          <p:cNvSpPr/>
          <p:nvPr userDrawn="1"/>
        </p:nvSpPr>
        <p:spPr>
          <a:xfrm>
            <a:off x="175259" y="1187355"/>
            <a:ext cx="11841595" cy="5495385"/>
          </a:xfrm>
          <a:prstGeom prst="roundRect">
            <a:avLst>
              <a:gd name="adj" fmla="val 2314"/>
            </a:avLst>
          </a:prstGeom>
          <a:solidFill>
            <a:schemeClr val="accent4">
              <a:lumMod val="20000"/>
              <a:lumOff val="8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: скругленные углы 4"/>
          <p:cNvSpPr/>
          <p:nvPr userDrawn="1"/>
        </p:nvSpPr>
        <p:spPr>
          <a:xfrm>
            <a:off x="327659" y="1362161"/>
            <a:ext cx="11532245" cy="5132718"/>
          </a:xfrm>
          <a:prstGeom prst="roundRect">
            <a:avLst>
              <a:gd name="adj" fmla="val 1286"/>
            </a:avLst>
          </a:prstGeom>
          <a:solidFill>
            <a:srgbClr val="008A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8AAD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719" y="222333"/>
            <a:ext cx="4648728" cy="7255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25176" t="40244" r="42530" b="-25043"/>
          <a:stretch>
            <a:fillRect/>
          </a:stretch>
        </p:blipFill>
        <p:spPr>
          <a:xfrm>
            <a:off x="6584795" y="1362161"/>
            <a:ext cx="5275108" cy="51327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8355" t="-9016" r="-50739" b="58160"/>
          <a:stretch>
            <a:fillRect/>
          </a:stretch>
        </p:blipFill>
        <p:spPr>
          <a:xfrm>
            <a:off x="327657" y="4231888"/>
            <a:ext cx="4804343" cy="2262991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блон облож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719" y="222333"/>
            <a:ext cx="4648728" cy="725595"/>
          </a:xfrm>
          <a:prstGeom prst="rect">
            <a:avLst/>
          </a:prstGeom>
        </p:spPr>
      </p:pic>
      <p:sp>
        <p:nvSpPr>
          <p:cNvPr id="3" name="Прямоугольник: скругленные углы 2"/>
          <p:cNvSpPr/>
          <p:nvPr userDrawn="1"/>
        </p:nvSpPr>
        <p:spPr>
          <a:xfrm>
            <a:off x="175259" y="1187355"/>
            <a:ext cx="9464041" cy="5495385"/>
          </a:xfrm>
          <a:prstGeom prst="roundRect">
            <a:avLst>
              <a:gd name="adj" fmla="val 2314"/>
            </a:avLst>
          </a:prstGeom>
          <a:solidFill>
            <a:schemeClr val="accent4">
              <a:lumMod val="20000"/>
              <a:lumOff val="8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/>
          <p:cNvSpPr/>
          <p:nvPr userDrawn="1"/>
        </p:nvSpPr>
        <p:spPr>
          <a:xfrm>
            <a:off x="327660" y="2028285"/>
            <a:ext cx="9143886" cy="4466593"/>
          </a:xfrm>
          <a:prstGeom prst="roundRect">
            <a:avLst>
              <a:gd name="adj" fmla="val 25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 userDrawn="1"/>
        </p:nvSpPr>
        <p:spPr>
          <a:xfrm>
            <a:off x="365760" y="1362160"/>
            <a:ext cx="167640" cy="167640"/>
          </a:xfrm>
          <a:prstGeom prst="ellipse">
            <a:avLst/>
          </a:prstGeom>
          <a:solidFill>
            <a:srgbClr val="008A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 userDrawn="1"/>
        </p:nvSpPr>
        <p:spPr>
          <a:xfrm>
            <a:off x="590551" y="1362160"/>
            <a:ext cx="167640" cy="16764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 userDrawn="1"/>
        </p:nvSpPr>
        <p:spPr>
          <a:xfrm>
            <a:off x="815342" y="1362160"/>
            <a:ext cx="167640" cy="167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/>
          <p:cNvSpPr/>
          <p:nvPr userDrawn="1"/>
        </p:nvSpPr>
        <p:spPr>
          <a:xfrm>
            <a:off x="1323833" y="1362160"/>
            <a:ext cx="8147713" cy="4913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02060" y="1493421"/>
            <a:ext cx="177955" cy="228799"/>
          </a:xfrm>
          <a:prstGeom prst="rect">
            <a:avLst/>
          </a:prstGeom>
        </p:spPr>
      </p:pic>
      <p:sp>
        <p:nvSpPr>
          <p:cNvPr id="14" name="Прямоугольник: скругленные углы 13"/>
          <p:cNvSpPr/>
          <p:nvPr/>
        </p:nvSpPr>
        <p:spPr>
          <a:xfrm>
            <a:off x="9738359" y="5257977"/>
            <a:ext cx="2270758" cy="491321"/>
          </a:xfrm>
          <a:prstGeom prst="roundRect">
            <a:avLst>
              <a:gd name="adj" fmla="val 15810"/>
            </a:avLst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684000" rtlCol="0" anchor="ctr"/>
          <a:lstStyle/>
          <a:p>
            <a:endParaRPr lang="ru-RU" sz="11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38913" y="5377395"/>
            <a:ext cx="252483" cy="252483"/>
          </a:xfrm>
          <a:prstGeom prst="rect">
            <a:avLst/>
          </a:prstGeom>
        </p:spPr>
      </p:pic>
      <p:sp>
        <p:nvSpPr>
          <p:cNvPr id="16" name="Прямоугольник: скругленные углы 15"/>
          <p:cNvSpPr/>
          <p:nvPr userDrawn="1"/>
        </p:nvSpPr>
        <p:spPr>
          <a:xfrm>
            <a:off x="9738359" y="3829153"/>
            <a:ext cx="2270759" cy="1333722"/>
          </a:xfrm>
          <a:prstGeom prst="roundRect">
            <a:avLst>
              <a:gd name="adj" fmla="val 7624"/>
            </a:avLst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80000" rtlCol="0" anchor="ctr"/>
          <a:lstStyle/>
          <a:p>
            <a: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Подписаться </a:t>
            </a:r>
            <a:b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на рассылку анонсов вебинаров:</a:t>
            </a:r>
          </a:p>
          <a:p>
            <a:endParaRPr lang="ru-RU" sz="1100" dirty="0"/>
          </a:p>
          <a:p>
            <a:r>
              <a:rPr lang="en-US" sz="1100" dirty="0"/>
              <a:t>m.klimova@oprf.ru</a:t>
            </a:r>
            <a:endParaRPr lang="ru-RU" sz="1100" dirty="0"/>
          </a:p>
        </p:txBody>
      </p:sp>
      <p:sp>
        <p:nvSpPr>
          <p:cNvPr id="46" name="TextBox 45"/>
          <p:cNvSpPr txBox="1"/>
          <p:nvPr userDrawn="1"/>
        </p:nvSpPr>
        <p:spPr>
          <a:xfrm>
            <a:off x="1681973" y="1502374"/>
            <a:ext cx="6731871" cy="1669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1100" dirty="0">
                <a:solidFill>
                  <a:schemeClr val="tx2">
                    <a:lumMod val="75000"/>
                  </a:schemeClr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РАЗВИТИЕ КОМПЕТЕНЦИЙ В РАБОТЕ С ДЕТЬМИ И ПОДРОСТКАМИ</a:t>
            </a:r>
          </a:p>
        </p:txBody>
      </p:sp>
      <p:sp>
        <p:nvSpPr>
          <p:cNvPr id="18" name="Прямоугольник: скругленные углы 17"/>
          <p:cNvSpPr/>
          <p:nvPr userDrawn="1"/>
        </p:nvSpPr>
        <p:spPr>
          <a:xfrm>
            <a:off x="9738359" y="1187356"/>
            <a:ext cx="2270759" cy="2522378"/>
          </a:xfrm>
          <a:prstGeom prst="roundRect">
            <a:avLst>
              <a:gd name="adj" fmla="val 4318"/>
            </a:avLst>
          </a:prstGeom>
          <a:solidFill>
            <a:srgbClr val="008AA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80000" rtlCol="0" anchor="ctr"/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С 2022 года Уполномоченный при Президенте РФ по правам ребенка реализует проект «Федеральный лекторий».</a:t>
            </a: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750" dirty="0">
              <a:solidFill>
                <a:schemeClr val="bg1"/>
              </a:solidFill>
              <a:latin typeface="Golos Text Medium" panose="020B0603020202020204" pitchFamily="34" charset="0"/>
              <a:cs typeface="Golos Text Medium" panose="020B0603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Его цели – развитие компетенций специалистов, работающих с детьми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и подростками, а также повышение осведомленности родителей через распространение лучшего опыта по решению проблем в сфере детства.</a:t>
            </a: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750" dirty="0">
              <a:solidFill>
                <a:schemeClr val="bg1"/>
              </a:solidFill>
              <a:latin typeface="Golos Text Medium" panose="020B0603020202020204" pitchFamily="34" charset="0"/>
              <a:cs typeface="Golos Text Medium" panose="020B0603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За 2023 год в рамках проекта проведено более 250 вебинаров,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а число слушателей достигло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43 тысяч.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9738360" y="5834418"/>
            <a:ext cx="2270760" cy="848322"/>
            <a:chOff x="9738360" y="5834418"/>
            <a:chExt cx="2270760" cy="848322"/>
          </a:xfrm>
        </p:grpSpPr>
        <p:sp>
          <p:nvSpPr>
            <p:cNvPr id="17" name="Прямоугольник: скругленные углы 16">
              <a:hlinkClick r:id="rId8"/>
            </p:cNvPr>
            <p:cNvSpPr/>
            <p:nvPr userDrawn="1"/>
          </p:nvSpPr>
          <p:spPr>
            <a:xfrm>
              <a:off x="9738360" y="5834418"/>
              <a:ext cx="2270760" cy="848322"/>
            </a:xfrm>
            <a:prstGeom prst="roundRect">
              <a:avLst>
                <a:gd name="adj" fmla="val 739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 Box 10">
              <a:hlinkClick r:id="rId8"/>
            </p:cNvPr>
            <p:cNvSpPr txBox="1">
              <a:spLocks noChangeArrowheads="1"/>
            </p:cNvSpPr>
            <p:nvPr userDrawn="1"/>
          </p:nvSpPr>
          <p:spPr bwMode="auto">
            <a:xfrm>
              <a:off x="9738360" y="6155498"/>
              <a:ext cx="1362656" cy="206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algn="ctr" eaLnBrk="1">
                <a:lnSpc>
                  <a:spcPct val="107000"/>
                </a:lnSpc>
                <a:buClrTx/>
                <a:buFontTx/>
                <a:buNone/>
              </a:pPr>
              <a:r>
                <a:rPr lang="en-US" altLang="ru-RU" sz="1000" dirty="0">
                  <a:solidFill>
                    <a:schemeClr val="bg2">
                      <a:lumMod val="25000"/>
                    </a:schemeClr>
                  </a:solidFill>
                  <a:latin typeface="Golos Text Medium" panose="020B0603020202020204" pitchFamily="34" charset="0"/>
                  <a:cs typeface="Golos Text Medium" panose="020B0603020202020204" pitchFamily="34" charset="0"/>
                </a:rPr>
                <a:t>deti.gov.ru</a:t>
              </a:r>
              <a:endParaRPr lang="ru-RU" altLang="ru-RU" sz="1000" dirty="0">
                <a:solidFill>
                  <a:schemeClr val="bg2">
                    <a:lumMod val="25000"/>
                  </a:schemeClr>
                </a:solidFill>
                <a:latin typeface="Golos Text Medium" panose="020B0603020202020204" pitchFamily="34" charset="0"/>
                <a:cs typeface="Golos Text Medium" panose="020B0603020202020204" pitchFamily="34" charset="0"/>
              </a:endParaRPr>
            </a:p>
          </p:txBody>
        </p:sp>
        <p:pic>
          <p:nvPicPr>
            <p:cNvPr id="20" name="Рисунок 19">
              <a:hlinkClick r:id="rId8"/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200075" y="5993248"/>
              <a:ext cx="491321" cy="49132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блон обложки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719" y="222333"/>
            <a:ext cx="4648728" cy="725595"/>
          </a:xfrm>
          <a:prstGeom prst="rect">
            <a:avLst/>
          </a:prstGeom>
        </p:spPr>
      </p:pic>
      <p:sp>
        <p:nvSpPr>
          <p:cNvPr id="3" name="Прямоугольник: скругленные углы 2"/>
          <p:cNvSpPr/>
          <p:nvPr userDrawn="1"/>
        </p:nvSpPr>
        <p:spPr>
          <a:xfrm>
            <a:off x="175259" y="1187355"/>
            <a:ext cx="9464041" cy="5495385"/>
          </a:xfrm>
          <a:prstGeom prst="roundRect">
            <a:avLst>
              <a:gd name="adj" fmla="val 2314"/>
            </a:avLst>
          </a:prstGeom>
          <a:solidFill>
            <a:schemeClr val="accent4">
              <a:lumMod val="20000"/>
              <a:lumOff val="8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/>
          <p:cNvSpPr/>
          <p:nvPr userDrawn="1"/>
        </p:nvSpPr>
        <p:spPr>
          <a:xfrm>
            <a:off x="327660" y="2028285"/>
            <a:ext cx="9143886" cy="4466593"/>
          </a:xfrm>
          <a:prstGeom prst="roundRect">
            <a:avLst>
              <a:gd name="adj" fmla="val 2528"/>
            </a:avLst>
          </a:prstGeom>
          <a:solidFill>
            <a:srgbClr val="283D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 userDrawn="1"/>
        </p:nvSpPr>
        <p:spPr>
          <a:xfrm>
            <a:off x="365760" y="1362160"/>
            <a:ext cx="167640" cy="167640"/>
          </a:xfrm>
          <a:prstGeom prst="ellipse">
            <a:avLst/>
          </a:prstGeom>
          <a:solidFill>
            <a:srgbClr val="008A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 userDrawn="1"/>
        </p:nvSpPr>
        <p:spPr>
          <a:xfrm>
            <a:off x="590551" y="1362160"/>
            <a:ext cx="167640" cy="16764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 userDrawn="1"/>
        </p:nvSpPr>
        <p:spPr>
          <a:xfrm>
            <a:off x="815342" y="1362160"/>
            <a:ext cx="167640" cy="167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/>
          <p:cNvSpPr/>
          <p:nvPr userDrawn="1"/>
        </p:nvSpPr>
        <p:spPr>
          <a:xfrm>
            <a:off x="1323833" y="1362160"/>
            <a:ext cx="8147713" cy="4913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02060" y="1493421"/>
            <a:ext cx="177955" cy="228799"/>
          </a:xfrm>
          <a:prstGeom prst="rect">
            <a:avLst/>
          </a:prstGeom>
        </p:spPr>
      </p:pic>
      <p:sp>
        <p:nvSpPr>
          <p:cNvPr id="14" name="Прямоугольник: скругленные углы 13"/>
          <p:cNvSpPr/>
          <p:nvPr/>
        </p:nvSpPr>
        <p:spPr>
          <a:xfrm>
            <a:off x="9738359" y="5257977"/>
            <a:ext cx="2270758" cy="491321"/>
          </a:xfrm>
          <a:prstGeom prst="roundRect">
            <a:avLst>
              <a:gd name="adj" fmla="val 15810"/>
            </a:avLst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684000" rtlCol="0" anchor="ctr"/>
          <a:lstStyle/>
          <a:p>
            <a:endParaRPr lang="ru-RU" sz="11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38913" y="5377395"/>
            <a:ext cx="252483" cy="252483"/>
          </a:xfrm>
          <a:prstGeom prst="rect">
            <a:avLst/>
          </a:prstGeom>
        </p:spPr>
      </p:pic>
      <p:sp>
        <p:nvSpPr>
          <p:cNvPr id="16" name="Прямоугольник: скругленные углы 15"/>
          <p:cNvSpPr/>
          <p:nvPr userDrawn="1"/>
        </p:nvSpPr>
        <p:spPr>
          <a:xfrm>
            <a:off x="9738359" y="3829153"/>
            <a:ext cx="2270759" cy="1333722"/>
          </a:xfrm>
          <a:prstGeom prst="roundRect">
            <a:avLst>
              <a:gd name="adj" fmla="val 7624"/>
            </a:avLst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80000" rtlCol="0" anchor="ctr"/>
          <a:lstStyle/>
          <a:p>
            <a: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Подписаться </a:t>
            </a:r>
            <a:b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на рассылку анонсов вебинаров:</a:t>
            </a:r>
          </a:p>
          <a:p>
            <a:endParaRPr lang="ru-RU" sz="1100" dirty="0"/>
          </a:p>
          <a:p>
            <a:r>
              <a:rPr lang="en-US" sz="1100" dirty="0"/>
              <a:t>m.klimova@oprf.ru</a:t>
            </a:r>
            <a:endParaRPr lang="ru-RU" sz="1100" dirty="0"/>
          </a:p>
        </p:txBody>
      </p:sp>
      <p:sp>
        <p:nvSpPr>
          <p:cNvPr id="46" name="TextBox 45"/>
          <p:cNvSpPr txBox="1"/>
          <p:nvPr userDrawn="1"/>
        </p:nvSpPr>
        <p:spPr>
          <a:xfrm>
            <a:off x="1681973" y="1502374"/>
            <a:ext cx="6731871" cy="1669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1100" dirty="0">
                <a:solidFill>
                  <a:schemeClr val="tx2">
                    <a:lumMod val="75000"/>
                  </a:schemeClr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РАЗВИТИЕ КОМПЕТЕНЦИЙ В РАБОТЕ С ДЕТЬМИ И ПОДРОСТКАМИ</a:t>
            </a:r>
          </a:p>
        </p:txBody>
      </p:sp>
      <p:sp>
        <p:nvSpPr>
          <p:cNvPr id="18" name="Прямоугольник: скругленные углы 17"/>
          <p:cNvSpPr/>
          <p:nvPr userDrawn="1"/>
        </p:nvSpPr>
        <p:spPr>
          <a:xfrm>
            <a:off x="9738359" y="1187356"/>
            <a:ext cx="2270759" cy="2522378"/>
          </a:xfrm>
          <a:prstGeom prst="roundRect">
            <a:avLst>
              <a:gd name="adj" fmla="val 4318"/>
            </a:avLst>
          </a:prstGeom>
          <a:solidFill>
            <a:srgbClr val="008AA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80000" rtlCol="0" anchor="ctr"/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С 2022 года Уполномоченный при Президенте РФ по правам ребенка реализует проект «Федеральный лекторий».</a:t>
            </a: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750" dirty="0">
              <a:solidFill>
                <a:schemeClr val="bg1"/>
              </a:solidFill>
              <a:latin typeface="Golos Text Medium" panose="020B0603020202020204" pitchFamily="34" charset="0"/>
              <a:cs typeface="Golos Text Medium" panose="020B0603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Его цели – развитие компетенций специалистов, работающих с детьми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и подростками, а также повышение осведомленности родителей через распространение лучшего опыта по решению проблем в сфере детства.</a:t>
            </a: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750" dirty="0">
              <a:solidFill>
                <a:schemeClr val="bg1"/>
              </a:solidFill>
              <a:latin typeface="Golos Text Medium" panose="020B0603020202020204" pitchFamily="34" charset="0"/>
              <a:cs typeface="Golos Text Medium" panose="020B0603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За 2023 год в рамках проекта проведено более 250 вебинаров,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а число слушателей достигло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43 тысяч.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9738360" y="5834418"/>
            <a:ext cx="2270760" cy="848322"/>
            <a:chOff x="9738360" y="5834418"/>
            <a:chExt cx="2270760" cy="848322"/>
          </a:xfrm>
        </p:grpSpPr>
        <p:sp>
          <p:nvSpPr>
            <p:cNvPr id="17" name="Прямоугольник: скругленные углы 16">
              <a:hlinkClick r:id="rId8"/>
            </p:cNvPr>
            <p:cNvSpPr/>
            <p:nvPr userDrawn="1"/>
          </p:nvSpPr>
          <p:spPr>
            <a:xfrm>
              <a:off x="9738360" y="5834418"/>
              <a:ext cx="2270760" cy="848322"/>
            </a:xfrm>
            <a:prstGeom prst="roundRect">
              <a:avLst>
                <a:gd name="adj" fmla="val 739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 Box 10">
              <a:hlinkClick r:id="rId8"/>
            </p:cNvPr>
            <p:cNvSpPr txBox="1">
              <a:spLocks noChangeArrowheads="1"/>
            </p:cNvSpPr>
            <p:nvPr userDrawn="1"/>
          </p:nvSpPr>
          <p:spPr bwMode="auto">
            <a:xfrm>
              <a:off x="9738360" y="6155498"/>
              <a:ext cx="1362656" cy="206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algn="ctr" eaLnBrk="1">
                <a:lnSpc>
                  <a:spcPct val="107000"/>
                </a:lnSpc>
                <a:buClrTx/>
                <a:buFontTx/>
                <a:buNone/>
              </a:pPr>
              <a:r>
                <a:rPr lang="en-US" altLang="ru-RU" sz="1000" dirty="0">
                  <a:solidFill>
                    <a:schemeClr val="bg2">
                      <a:lumMod val="25000"/>
                    </a:schemeClr>
                  </a:solidFill>
                  <a:latin typeface="Golos Text Medium" panose="020B0603020202020204" pitchFamily="34" charset="0"/>
                  <a:cs typeface="Golos Text Medium" panose="020B0603020202020204" pitchFamily="34" charset="0"/>
                </a:rPr>
                <a:t>deti.gov.ru</a:t>
              </a:r>
              <a:endParaRPr lang="ru-RU" altLang="ru-RU" sz="1000" dirty="0">
                <a:solidFill>
                  <a:schemeClr val="bg2">
                    <a:lumMod val="25000"/>
                  </a:schemeClr>
                </a:solidFill>
                <a:latin typeface="Golos Text Medium" panose="020B0603020202020204" pitchFamily="34" charset="0"/>
                <a:cs typeface="Golos Text Medium" panose="020B0603020202020204" pitchFamily="34" charset="0"/>
              </a:endParaRPr>
            </a:p>
          </p:txBody>
        </p:sp>
        <p:pic>
          <p:nvPicPr>
            <p:cNvPr id="20" name="Рисунок 19">
              <a:hlinkClick r:id="rId8"/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200075" y="5993248"/>
              <a:ext cx="491321" cy="49132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блон обложки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719" y="222333"/>
            <a:ext cx="4648728" cy="725595"/>
          </a:xfrm>
          <a:prstGeom prst="rect">
            <a:avLst/>
          </a:prstGeom>
        </p:spPr>
      </p:pic>
      <p:sp>
        <p:nvSpPr>
          <p:cNvPr id="3" name="Прямоугольник: скругленные углы 2"/>
          <p:cNvSpPr/>
          <p:nvPr userDrawn="1"/>
        </p:nvSpPr>
        <p:spPr>
          <a:xfrm>
            <a:off x="175259" y="1187355"/>
            <a:ext cx="9464041" cy="5495385"/>
          </a:xfrm>
          <a:prstGeom prst="roundRect">
            <a:avLst>
              <a:gd name="adj" fmla="val 2314"/>
            </a:avLst>
          </a:prstGeom>
          <a:solidFill>
            <a:schemeClr val="accent4">
              <a:lumMod val="20000"/>
              <a:lumOff val="8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/>
          <p:cNvSpPr/>
          <p:nvPr userDrawn="1"/>
        </p:nvSpPr>
        <p:spPr>
          <a:xfrm>
            <a:off x="327660" y="2028285"/>
            <a:ext cx="9143886" cy="4466593"/>
          </a:xfrm>
          <a:prstGeom prst="roundRect">
            <a:avLst>
              <a:gd name="adj" fmla="val 2528"/>
            </a:avLst>
          </a:prstGeom>
          <a:solidFill>
            <a:srgbClr val="008A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 userDrawn="1"/>
        </p:nvSpPr>
        <p:spPr>
          <a:xfrm>
            <a:off x="365760" y="1362160"/>
            <a:ext cx="167640" cy="167640"/>
          </a:xfrm>
          <a:prstGeom prst="ellipse">
            <a:avLst/>
          </a:prstGeom>
          <a:solidFill>
            <a:srgbClr val="008A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 userDrawn="1"/>
        </p:nvSpPr>
        <p:spPr>
          <a:xfrm>
            <a:off x="590551" y="1362160"/>
            <a:ext cx="167640" cy="16764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 userDrawn="1"/>
        </p:nvSpPr>
        <p:spPr>
          <a:xfrm>
            <a:off x="815342" y="1362160"/>
            <a:ext cx="167640" cy="167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/>
          <p:cNvSpPr/>
          <p:nvPr userDrawn="1"/>
        </p:nvSpPr>
        <p:spPr>
          <a:xfrm>
            <a:off x="1323833" y="1362160"/>
            <a:ext cx="8147713" cy="4913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02060" y="1493421"/>
            <a:ext cx="177955" cy="228799"/>
          </a:xfrm>
          <a:prstGeom prst="rect">
            <a:avLst/>
          </a:prstGeom>
        </p:spPr>
      </p:pic>
      <p:sp>
        <p:nvSpPr>
          <p:cNvPr id="14" name="Прямоугольник: скругленные углы 13"/>
          <p:cNvSpPr/>
          <p:nvPr/>
        </p:nvSpPr>
        <p:spPr>
          <a:xfrm>
            <a:off x="9738359" y="5257977"/>
            <a:ext cx="2270758" cy="491321"/>
          </a:xfrm>
          <a:prstGeom prst="roundRect">
            <a:avLst>
              <a:gd name="adj" fmla="val 15810"/>
            </a:avLst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684000" rtlCol="0" anchor="ctr"/>
          <a:lstStyle/>
          <a:p>
            <a:endParaRPr lang="ru-RU" sz="11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38913" y="5377395"/>
            <a:ext cx="252483" cy="252483"/>
          </a:xfrm>
          <a:prstGeom prst="rect">
            <a:avLst/>
          </a:prstGeom>
        </p:spPr>
      </p:pic>
      <p:sp>
        <p:nvSpPr>
          <p:cNvPr id="16" name="Прямоугольник: скругленные углы 15"/>
          <p:cNvSpPr/>
          <p:nvPr userDrawn="1"/>
        </p:nvSpPr>
        <p:spPr>
          <a:xfrm>
            <a:off x="9738359" y="3829153"/>
            <a:ext cx="2270759" cy="1333722"/>
          </a:xfrm>
          <a:prstGeom prst="roundRect">
            <a:avLst>
              <a:gd name="adj" fmla="val 7624"/>
            </a:avLst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80000" rtlCol="0" anchor="ctr"/>
          <a:lstStyle/>
          <a:p>
            <a: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Подписаться </a:t>
            </a:r>
            <a:b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на рассылку анонсов вебинаров:</a:t>
            </a:r>
          </a:p>
          <a:p>
            <a:endParaRPr lang="ru-RU" sz="1100" dirty="0"/>
          </a:p>
          <a:p>
            <a:r>
              <a:rPr lang="en-US" sz="1100" dirty="0"/>
              <a:t>m.klimova@oprf.ru</a:t>
            </a:r>
            <a:endParaRPr lang="ru-RU" sz="1100" dirty="0"/>
          </a:p>
        </p:txBody>
      </p:sp>
      <p:sp>
        <p:nvSpPr>
          <p:cNvPr id="46" name="TextBox 45"/>
          <p:cNvSpPr txBox="1"/>
          <p:nvPr userDrawn="1"/>
        </p:nvSpPr>
        <p:spPr>
          <a:xfrm>
            <a:off x="1681973" y="1502374"/>
            <a:ext cx="6731871" cy="1669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1100" dirty="0">
                <a:solidFill>
                  <a:schemeClr val="tx2">
                    <a:lumMod val="75000"/>
                  </a:schemeClr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РАЗВИТИЕ КОМПЕТЕНЦИЙ В РАБОТЕ С ДЕТЬМИ И ПОДРОСТКАМИ</a:t>
            </a:r>
          </a:p>
        </p:txBody>
      </p:sp>
      <p:sp>
        <p:nvSpPr>
          <p:cNvPr id="18" name="Прямоугольник: скругленные углы 17"/>
          <p:cNvSpPr/>
          <p:nvPr userDrawn="1"/>
        </p:nvSpPr>
        <p:spPr>
          <a:xfrm>
            <a:off x="9738359" y="1187356"/>
            <a:ext cx="2270759" cy="2522378"/>
          </a:xfrm>
          <a:prstGeom prst="roundRect">
            <a:avLst>
              <a:gd name="adj" fmla="val 4318"/>
            </a:avLst>
          </a:prstGeom>
          <a:solidFill>
            <a:srgbClr val="008AA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80000" rtlCol="0" anchor="ctr"/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С 2022 года Уполномоченный при Президенте РФ по правам ребенка реализует проект «Федеральный лекторий».</a:t>
            </a: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750" dirty="0">
              <a:solidFill>
                <a:schemeClr val="bg1"/>
              </a:solidFill>
              <a:latin typeface="Golos Text Medium" panose="020B0603020202020204" pitchFamily="34" charset="0"/>
              <a:cs typeface="Golos Text Medium" panose="020B0603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Его цели – развитие компетенций специалистов, работающих с детьми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и подростками, а также повышение осведомленности родителей через распространение лучшего опыта по решению проблем в сфере детства.</a:t>
            </a: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750" dirty="0">
              <a:solidFill>
                <a:schemeClr val="bg1"/>
              </a:solidFill>
              <a:latin typeface="Golos Text Medium" panose="020B0603020202020204" pitchFamily="34" charset="0"/>
              <a:cs typeface="Golos Text Medium" panose="020B0603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За 2023 год в рамках проекта проведено более 250 вебинаров,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а число слушателей достигло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43 тысяч.</a:t>
            </a:r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9738360" y="5834418"/>
            <a:ext cx="2270760" cy="848322"/>
            <a:chOff x="9738360" y="5834418"/>
            <a:chExt cx="2270760" cy="848322"/>
          </a:xfrm>
        </p:grpSpPr>
        <p:sp>
          <p:nvSpPr>
            <p:cNvPr id="17" name="Прямоугольник: скругленные углы 16">
              <a:hlinkClick r:id="rId8"/>
            </p:cNvPr>
            <p:cNvSpPr/>
            <p:nvPr userDrawn="1"/>
          </p:nvSpPr>
          <p:spPr>
            <a:xfrm>
              <a:off x="9738360" y="5834418"/>
              <a:ext cx="2270760" cy="848322"/>
            </a:xfrm>
            <a:prstGeom prst="roundRect">
              <a:avLst>
                <a:gd name="adj" fmla="val 739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Text Box 10">
              <a:hlinkClick r:id="rId8"/>
            </p:cNvPr>
            <p:cNvSpPr txBox="1">
              <a:spLocks noChangeArrowheads="1"/>
            </p:cNvSpPr>
            <p:nvPr userDrawn="1"/>
          </p:nvSpPr>
          <p:spPr bwMode="auto">
            <a:xfrm>
              <a:off x="9738360" y="6155498"/>
              <a:ext cx="1362656" cy="206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algn="ctr" eaLnBrk="1">
                <a:lnSpc>
                  <a:spcPct val="107000"/>
                </a:lnSpc>
                <a:buClrTx/>
                <a:buFontTx/>
                <a:buNone/>
              </a:pPr>
              <a:r>
                <a:rPr lang="en-US" altLang="ru-RU" sz="1000" dirty="0">
                  <a:solidFill>
                    <a:schemeClr val="bg2">
                      <a:lumMod val="25000"/>
                    </a:schemeClr>
                  </a:solidFill>
                  <a:latin typeface="Golos Text Medium" panose="020B0603020202020204" pitchFamily="34" charset="0"/>
                  <a:cs typeface="Golos Text Medium" panose="020B0603020202020204" pitchFamily="34" charset="0"/>
                </a:rPr>
                <a:t>deti.gov.ru</a:t>
              </a:r>
              <a:endParaRPr lang="ru-RU" altLang="ru-RU" sz="1000" dirty="0">
                <a:solidFill>
                  <a:schemeClr val="bg2">
                    <a:lumMod val="25000"/>
                  </a:schemeClr>
                </a:solidFill>
                <a:latin typeface="Golos Text Medium" panose="020B0603020202020204" pitchFamily="34" charset="0"/>
                <a:cs typeface="Golos Text Medium" panose="020B0603020202020204" pitchFamily="34" charset="0"/>
              </a:endParaRPr>
            </a:p>
          </p:txBody>
        </p:sp>
        <p:pic>
          <p:nvPicPr>
            <p:cNvPr id="20" name="Рисунок 19">
              <a:hlinkClick r:id="rId8"/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200075" y="5993248"/>
              <a:ext cx="491321" cy="49132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блон обложки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719" y="222333"/>
            <a:ext cx="4648728" cy="725595"/>
          </a:xfrm>
          <a:prstGeom prst="rect">
            <a:avLst/>
          </a:prstGeom>
        </p:spPr>
      </p:pic>
      <p:sp>
        <p:nvSpPr>
          <p:cNvPr id="3" name="Прямоугольник: скругленные углы 2"/>
          <p:cNvSpPr/>
          <p:nvPr userDrawn="1"/>
        </p:nvSpPr>
        <p:spPr>
          <a:xfrm>
            <a:off x="175259" y="1187355"/>
            <a:ext cx="9464041" cy="5495385"/>
          </a:xfrm>
          <a:prstGeom prst="roundRect">
            <a:avLst>
              <a:gd name="adj" fmla="val 2314"/>
            </a:avLst>
          </a:prstGeom>
          <a:solidFill>
            <a:schemeClr val="accent4">
              <a:lumMod val="20000"/>
              <a:lumOff val="8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/>
          <p:cNvSpPr/>
          <p:nvPr userDrawn="1"/>
        </p:nvSpPr>
        <p:spPr>
          <a:xfrm>
            <a:off x="327660" y="2028285"/>
            <a:ext cx="9143886" cy="4466593"/>
          </a:xfrm>
          <a:prstGeom prst="roundRect">
            <a:avLst>
              <a:gd name="adj" fmla="val 25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 userDrawn="1"/>
        </p:nvSpPr>
        <p:spPr>
          <a:xfrm>
            <a:off x="365760" y="1362160"/>
            <a:ext cx="167640" cy="167640"/>
          </a:xfrm>
          <a:prstGeom prst="ellipse">
            <a:avLst/>
          </a:prstGeom>
          <a:solidFill>
            <a:srgbClr val="008A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 userDrawn="1"/>
        </p:nvSpPr>
        <p:spPr>
          <a:xfrm>
            <a:off x="590551" y="1362160"/>
            <a:ext cx="167640" cy="16764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 userDrawn="1"/>
        </p:nvSpPr>
        <p:spPr>
          <a:xfrm>
            <a:off x="815342" y="1362160"/>
            <a:ext cx="167640" cy="167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/>
          <p:cNvSpPr/>
          <p:nvPr userDrawn="1"/>
        </p:nvSpPr>
        <p:spPr>
          <a:xfrm>
            <a:off x="1323833" y="1362160"/>
            <a:ext cx="8147713" cy="4913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02060" y="1493421"/>
            <a:ext cx="177955" cy="228799"/>
          </a:xfrm>
          <a:prstGeom prst="rect">
            <a:avLst/>
          </a:prstGeom>
        </p:spPr>
      </p:pic>
      <p:sp>
        <p:nvSpPr>
          <p:cNvPr id="14" name="Прямоугольник: скругленные углы 13"/>
          <p:cNvSpPr/>
          <p:nvPr/>
        </p:nvSpPr>
        <p:spPr>
          <a:xfrm>
            <a:off x="9738359" y="5257977"/>
            <a:ext cx="2270758" cy="491321"/>
          </a:xfrm>
          <a:prstGeom prst="roundRect">
            <a:avLst>
              <a:gd name="adj" fmla="val 15810"/>
            </a:avLst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684000" rtlCol="0" anchor="ctr"/>
          <a:lstStyle/>
          <a:p>
            <a:endParaRPr lang="ru-RU" sz="11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38913" y="5377395"/>
            <a:ext cx="252483" cy="252483"/>
          </a:xfrm>
          <a:prstGeom prst="rect">
            <a:avLst/>
          </a:prstGeom>
        </p:spPr>
      </p:pic>
      <p:sp>
        <p:nvSpPr>
          <p:cNvPr id="16" name="Прямоугольник: скругленные углы 15"/>
          <p:cNvSpPr/>
          <p:nvPr userDrawn="1"/>
        </p:nvSpPr>
        <p:spPr>
          <a:xfrm>
            <a:off x="9738359" y="3829153"/>
            <a:ext cx="2270759" cy="1333722"/>
          </a:xfrm>
          <a:prstGeom prst="roundRect">
            <a:avLst>
              <a:gd name="adj" fmla="val 7624"/>
            </a:avLst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80000" rtlCol="0" anchor="ctr"/>
          <a:lstStyle/>
          <a:p>
            <a: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Подписаться </a:t>
            </a:r>
            <a:b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на рассылку анонсов вебинаров:</a:t>
            </a:r>
          </a:p>
          <a:p>
            <a:endParaRPr lang="ru-RU" sz="1100" dirty="0"/>
          </a:p>
          <a:p>
            <a:r>
              <a:rPr lang="en-US" sz="1100" dirty="0"/>
              <a:t>m.klimova@oprf.ru</a:t>
            </a:r>
            <a:endParaRPr lang="ru-RU" sz="1100" dirty="0"/>
          </a:p>
        </p:txBody>
      </p:sp>
      <p:sp>
        <p:nvSpPr>
          <p:cNvPr id="46" name="TextBox 45"/>
          <p:cNvSpPr txBox="1"/>
          <p:nvPr userDrawn="1"/>
        </p:nvSpPr>
        <p:spPr>
          <a:xfrm>
            <a:off x="1681973" y="1502374"/>
            <a:ext cx="6731871" cy="1669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1100" dirty="0">
                <a:solidFill>
                  <a:schemeClr val="tx2">
                    <a:lumMod val="75000"/>
                  </a:schemeClr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РАЗВИТИЕ КОМПЕТЕНЦИЙ В РАБОТЕ С ДЕТЬМИ И ПОДРОСТКАМИ</a:t>
            </a:r>
          </a:p>
        </p:txBody>
      </p:sp>
      <p:sp>
        <p:nvSpPr>
          <p:cNvPr id="18" name="Прямоугольник: скругленные углы 17"/>
          <p:cNvSpPr/>
          <p:nvPr userDrawn="1"/>
        </p:nvSpPr>
        <p:spPr>
          <a:xfrm>
            <a:off x="9738359" y="1187356"/>
            <a:ext cx="2270759" cy="2522378"/>
          </a:xfrm>
          <a:prstGeom prst="roundRect">
            <a:avLst>
              <a:gd name="adj" fmla="val 4318"/>
            </a:avLst>
          </a:prstGeom>
          <a:solidFill>
            <a:srgbClr val="008AA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80000" rtlCol="0" anchor="ctr"/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С 2022 года Уполномоченный при Президенте РФ по правам ребенка реализует проект «Федеральный лекторий».</a:t>
            </a: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750" dirty="0">
              <a:solidFill>
                <a:schemeClr val="bg1"/>
              </a:solidFill>
              <a:latin typeface="Golos Text Medium" panose="020B0603020202020204" pitchFamily="34" charset="0"/>
              <a:cs typeface="Golos Text Medium" panose="020B0603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Его цели – развитие компетенций специалистов, работающих с детьми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и подростками, а также повышение осведомленности родителей через распространение лучшего опыта по решению проблем в сфере детства.</a:t>
            </a: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750" dirty="0">
              <a:solidFill>
                <a:schemeClr val="bg1"/>
              </a:solidFill>
              <a:latin typeface="Golos Text Medium" panose="020B0603020202020204" pitchFamily="34" charset="0"/>
              <a:cs typeface="Golos Text Medium" panose="020B0603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За 2023 год в рамках проекта проведено более 250 вебинаров,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а число слушателей достигло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43 тысяч.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33077" t="-26055" r="26576" b="23599"/>
          <a:stretch>
            <a:fillRect/>
          </a:stretch>
        </p:blipFill>
        <p:spPr>
          <a:xfrm>
            <a:off x="4575365" y="2028285"/>
            <a:ext cx="4896181" cy="4466594"/>
          </a:xfrm>
          <a:prstGeom prst="rect">
            <a:avLst/>
          </a:prstGeom>
        </p:spPr>
      </p:pic>
      <p:grpSp>
        <p:nvGrpSpPr>
          <p:cNvPr id="17" name="Группа 16"/>
          <p:cNvGrpSpPr/>
          <p:nvPr userDrawn="1"/>
        </p:nvGrpSpPr>
        <p:grpSpPr>
          <a:xfrm>
            <a:off x="9738360" y="5834418"/>
            <a:ext cx="2270760" cy="848322"/>
            <a:chOff x="9738360" y="5834418"/>
            <a:chExt cx="2270760" cy="848322"/>
          </a:xfrm>
        </p:grpSpPr>
        <p:sp>
          <p:nvSpPr>
            <p:cNvPr id="19" name="Прямоугольник: скругленные углы 18">
              <a:hlinkClick r:id="rId10"/>
            </p:cNvPr>
            <p:cNvSpPr/>
            <p:nvPr userDrawn="1"/>
          </p:nvSpPr>
          <p:spPr>
            <a:xfrm>
              <a:off x="9738360" y="5834418"/>
              <a:ext cx="2270760" cy="848322"/>
            </a:xfrm>
            <a:prstGeom prst="roundRect">
              <a:avLst>
                <a:gd name="adj" fmla="val 739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 Box 10">
              <a:hlinkClick r:id="rId10"/>
            </p:cNvPr>
            <p:cNvSpPr txBox="1">
              <a:spLocks noChangeArrowheads="1"/>
            </p:cNvSpPr>
            <p:nvPr userDrawn="1"/>
          </p:nvSpPr>
          <p:spPr bwMode="auto">
            <a:xfrm>
              <a:off x="9738360" y="6155498"/>
              <a:ext cx="1362656" cy="206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algn="ctr" eaLnBrk="1">
                <a:lnSpc>
                  <a:spcPct val="107000"/>
                </a:lnSpc>
                <a:buClrTx/>
                <a:buFontTx/>
                <a:buNone/>
              </a:pPr>
              <a:r>
                <a:rPr lang="en-US" altLang="ru-RU" sz="1000" dirty="0">
                  <a:solidFill>
                    <a:schemeClr val="bg2">
                      <a:lumMod val="25000"/>
                    </a:schemeClr>
                  </a:solidFill>
                  <a:latin typeface="Golos Text Medium" panose="020B0603020202020204" pitchFamily="34" charset="0"/>
                  <a:cs typeface="Golos Text Medium" panose="020B0603020202020204" pitchFamily="34" charset="0"/>
                </a:rPr>
                <a:t>deti.gov.ru</a:t>
              </a:r>
              <a:endParaRPr lang="ru-RU" altLang="ru-RU" sz="1000" dirty="0">
                <a:solidFill>
                  <a:schemeClr val="bg2">
                    <a:lumMod val="25000"/>
                  </a:schemeClr>
                </a:solidFill>
                <a:latin typeface="Golos Text Medium" panose="020B0603020202020204" pitchFamily="34" charset="0"/>
                <a:cs typeface="Golos Text Medium" panose="020B0603020202020204" pitchFamily="34" charset="0"/>
              </a:endParaRPr>
            </a:p>
          </p:txBody>
        </p:sp>
        <p:pic>
          <p:nvPicPr>
            <p:cNvPr id="21" name="Рисунок 20">
              <a:hlinkClick r:id="rId10"/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200075" y="5993248"/>
              <a:ext cx="491321" cy="491321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аблон обложки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719" y="222333"/>
            <a:ext cx="4648728" cy="725595"/>
          </a:xfrm>
          <a:prstGeom prst="rect">
            <a:avLst/>
          </a:prstGeom>
        </p:spPr>
      </p:pic>
      <p:sp>
        <p:nvSpPr>
          <p:cNvPr id="3" name="Прямоугольник: скругленные углы 2"/>
          <p:cNvSpPr/>
          <p:nvPr userDrawn="1"/>
        </p:nvSpPr>
        <p:spPr>
          <a:xfrm>
            <a:off x="175259" y="1187355"/>
            <a:ext cx="9464041" cy="5495385"/>
          </a:xfrm>
          <a:prstGeom prst="roundRect">
            <a:avLst>
              <a:gd name="adj" fmla="val 2314"/>
            </a:avLst>
          </a:prstGeom>
          <a:solidFill>
            <a:schemeClr val="accent4">
              <a:lumMod val="20000"/>
              <a:lumOff val="8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: скругленные углы 3"/>
          <p:cNvSpPr/>
          <p:nvPr userDrawn="1"/>
        </p:nvSpPr>
        <p:spPr>
          <a:xfrm>
            <a:off x="327660" y="2028285"/>
            <a:ext cx="9143886" cy="4466593"/>
          </a:xfrm>
          <a:prstGeom prst="roundRect">
            <a:avLst>
              <a:gd name="adj" fmla="val 25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 userDrawn="1"/>
        </p:nvSpPr>
        <p:spPr>
          <a:xfrm>
            <a:off x="365760" y="1362160"/>
            <a:ext cx="167640" cy="167640"/>
          </a:xfrm>
          <a:prstGeom prst="ellipse">
            <a:avLst/>
          </a:prstGeom>
          <a:solidFill>
            <a:srgbClr val="008A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 userDrawn="1"/>
        </p:nvSpPr>
        <p:spPr>
          <a:xfrm>
            <a:off x="590551" y="1362160"/>
            <a:ext cx="167640" cy="16764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 userDrawn="1"/>
        </p:nvSpPr>
        <p:spPr>
          <a:xfrm>
            <a:off x="815342" y="1362160"/>
            <a:ext cx="167640" cy="167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/>
          <p:cNvSpPr/>
          <p:nvPr userDrawn="1"/>
        </p:nvSpPr>
        <p:spPr>
          <a:xfrm>
            <a:off x="1323833" y="1362160"/>
            <a:ext cx="8147713" cy="4913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02060" y="1493421"/>
            <a:ext cx="177955" cy="228799"/>
          </a:xfrm>
          <a:prstGeom prst="rect">
            <a:avLst/>
          </a:prstGeom>
        </p:spPr>
      </p:pic>
      <p:grpSp>
        <p:nvGrpSpPr>
          <p:cNvPr id="19" name="Группа 18"/>
          <p:cNvGrpSpPr/>
          <p:nvPr userDrawn="1"/>
        </p:nvGrpSpPr>
        <p:grpSpPr>
          <a:xfrm>
            <a:off x="9738360" y="5834418"/>
            <a:ext cx="2270760" cy="848322"/>
            <a:chOff x="9738360" y="5834418"/>
            <a:chExt cx="2270760" cy="848322"/>
          </a:xfrm>
        </p:grpSpPr>
        <p:sp>
          <p:nvSpPr>
            <p:cNvPr id="8" name="Прямоугольник: скругленные углы 7">
              <a:hlinkClick r:id="rId6"/>
            </p:cNvPr>
            <p:cNvSpPr/>
            <p:nvPr userDrawn="1"/>
          </p:nvSpPr>
          <p:spPr>
            <a:xfrm>
              <a:off x="9738360" y="5834418"/>
              <a:ext cx="2270760" cy="848322"/>
            </a:xfrm>
            <a:prstGeom prst="roundRect">
              <a:avLst>
                <a:gd name="adj" fmla="val 739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 Box 10">
              <a:hlinkClick r:id="rId6"/>
            </p:cNvPr>
            <p:cNvSpPr txBox="1">
              <a:spLocks noChangeArrowheads="1"/>
            </p:cNvSpPr>
            <p:nvPr userDrawn="1"/>
          </p:nvSpPr>
          <p:spPr bwMode="auto">
            <a:xfrm>
              <a:off x="9738360" y="6155498"/>
              <a:ext cx="1362656" cy="206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algn="ctr" eaLnBrk="1">
                <a:lnSpc>
                  <a:spcPct val="107000"/>
                </a:lnSpc>
                <a:buClrTx/>
                <a:buFontTx/>
                <a:buNone/>
              </a:pPr>
              <a:r>
                <a:rPr lang="en-US" altLang="ru-RU" sz="1000" dirty="0">
                  <a:solidFill>
                    <a:schemeClr val="bg2">
                      <a:lumMod val="25000"/>
                    </a:schemeClr>
                  </a:solidFill>
                  <a:latin typeface="Golos Text Medium" panose="020B0603020202020204" pitchFamily="34" charset="0"/>
                  <a:cs typeface="Golos Text Medium" panose="020B0603020202020204" pitchFamily="34" charset="0"/>
                </a:rPr>
                <a:t>deti.gov.ru</a:t>
              </a:r>
              <a:endParaRPr lang="ru-RU" altLang="ru-RU" sz="1000" dirty="0">
                <a:solidFill>
                  <a:schemeClr val="bg2">
                    <a:lumMod val="25000"/>
                  </a:schemeClr>
                </a:solidFill>
                <a:latin typeface="Golos Text Medium" panose="020B0603020202020204" pitchFamily="34" charset="0"/>
                <a:cs typeface="Golos Text Medium" panose="020B0603020202020204" pitchFamily="34" charset="0"/>
              </a:endParaRPr>
            </a:p>
          </p:txBody>
        </p:sp>
        <p:pic>
          <p:nvPicPr>
            <p:cNvPr id="12" name="Рисунок 11">
              <a:hlinkClick r:id="rId6"/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1200075" y="5993248"/>
              <a:ext cx="491321" cy="491321"/>
            </a:xfrm>
            <a:prstGeom prst="rect">
              <a:avLst/>
            </a:prstGeom>
          </p:spPr>
        </p:pic>
      </p:grpSp>
      <p:sp>
        <p:nvSpPr>
          <p:cNvPr id="14" name="Прямоугольник: скругленные углы 13"/>
          <p:cNvSpPr/>
          <p:nvPr/>
        </p:nvSpPr>
        <p:spPr>
          <a:xfrm>
            <a:off x="9738359" y="5257977"/>
            <a:ext cx="2270758" cy="491321"/>
          </a:xfrm>
          <a:prstGeom prst="roundRect">
            <a:avLst>
              <a:gd name="adj" fmla="val 15810"/>
            </a:avLst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684000" rtlCol="0" anchor="ctr"/>
          <a:lstStyle/>
          <a:p>
            <a:endParaRPr lang="ru-RU" sz="11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438913" y="5377395"/>
            <a:ext cx="252483" cy="252483"/>
          </a:xfrm>
          <a:prstGeom prst="rect">
            <a:avLst/>
          </a:prstGeom>
        </p:spPr>
      </p:pic>
      <p:sp>
        <p:nvSpPr>
          <p:cNvPr id="16" name="Прямоугольник: скругленные углы 15"/>
          <p:cNvSpPr/>
          <p:nvPr userDrawn="1"/>
        </p:nvSpPr>
        <p:spPr>
          <a:xfrm>
            <a:off x="9738359" y="3829153"/>
            <a:ext cx="2270759" cy="1333722"/>
          </a:xfrm>
          <a:prstGeom prst="roundRect">
            <a:avLst>
              <a:gd name="adj" fmla="val 7624"/>
            </a:avLst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80000" rtlCol="0" anchor="ctr"/>
          <a:lstStyle/>
          <a:p>
            <a: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Подписаться </a:t>
            </a:r>
            <a:b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ru-RU" sz="11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на рассылку анонсов вебинаров:</a:t>
            </a:r>
          </a:p>
          <a:p>
            <a:endParaRPr lang="ru-RU" sz="1100" dirty="0"/>
          </a:p>
          <a:p>
            <a:r>
              <a:rPr lang="en-US" sz="1100" dirty="0"/>
              <a:t>m.klimova@oprf.ru</a:t>
            </a:r>
            <a:endParaRPr lang="ru-RU" sz="1100" dirty="0"/>
          </a:p>
        </p:txBody>
      </p:sp>
      <p:sp>
        <p:nvSpPr>
          <p:cNvPr id="46" name="TextBox 45"/>
          <p:cNvSpPr txBox="1"/>
          <p:nvPr userDrawn="1"/>
        </p:nvSpPr>
        <p:spPr>
          <a:xfrm>
            <a:off x="1681973" y="1502374"/>
            <a:ext cx="6731871" cy="1669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1100" dirty="0">
                <a:solidFill>
                  <a:schemeClr val="tx2">
                    <a:lumMod val="75000"/>
                  </a:schemeClr>
                </a:solidFill>
                <a:latin typeface="Golos Text" panose="020B0503020202020204" pitchFamily="34" charset="0"/>
                <a:cs typeface="Golos Text" panose="020B0503020202020204" pitchFamily="34" charset="0"/>
              </a:rPr>
              <a:t>РАЗВИТИЕ КОМПЕТЕНЦИЙ В РАБОТЕ С ДЕТЬМИ И ПОДРОСТКАМИ</a:t>
            </a:r>
          </a:p>
        </p:txBody>
      </p:sp>
      <p:sp>
        <p:nvSpPr>
          <p:cNvPr id="18" name="Прямоугольник: скругленные углы 17"/>
          <p:cNvSpPr/>
          <p:nvPr userDrawn="1"/>
        </p:nvSpPr>
        <p:spPr>
          <a:xfrm>
            <a:off x="9738359" y="1187356"/>
            <a:ext cx="2270759" cy="2522378"/>
          </a:xfrm>
          <a:prstGeom prst="roundRect">
            <a:avLst>
              <a:gd name="adj" fmla="val 4318"/>
            </a:avLst>
          </a:prstGeom>
          <a:solidFill>
            <a:srgbClr val="008AAD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180000" rtlCol="0" anchor="ctr"/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С 2022 года Уполномоченный при Президенте РФ по правам ребенка реализует проект «Федеральный лекторий».</a:t>
            </a: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750" dirty="0">
              <a:solidFill>
                <a:schemeClr val="bg1"/>
              </a:solidFill>
              <a:latin typeface="Golos Text Medium" panose="020B0603020202020204" pitchFamily="34" charset="0"/>
              <a:cs typeface="Golos Text Medium" panose="020B0603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Его цели – развитие компетенций специалистов, работающих с детьми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и подростками, а также повышение осведомленности родителей через распространение лучшего опыта по решению проблем в сфере детства.</a:t>
            </a:r>
          </a:p>
          <a:p>
            <a:pPr eaLnBrk="1">
              <a:lnSpc>
                <a:spcPct val="107000"/>
              </a:lnSpc>
              <a:buClrTx/>
              <a:buFontTx/>
              <a:buNone/>
            </a:pPr>
            <a:endParaRPr lang="ru-RU" altLang="ru-RU" sz="750" dirty="0">
              <a:solidFill>
                <a:schemeClr val="bg1"/>
              </a:solidFill>
              <a:latin typeface="Golos Text Medium" panose="020B0603020202020204" pitchFamily="34" charset="0"/>
              <a:cs typeface="Golos Text Medium" panose="020B0603020202020204" pitchFamily="34" charset="0"/>
            </a:endParaRPr>
          </a:p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За 2023 год в рамках проекта проведено более 250 вебинаров,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а число слушателей достигло </a:t>
            </a:r>
            <a:b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</a:br>
            <a:r>
              <a:rPr lang="ru-RU" altLang="ru-RU" sz="750" dirty="0">
                <a:solidFill>
                  <a:schemeClr val="bg1"/>
                </a:solidFill>
                <a:latin typeface="Golos Text Medium" panose="020B0603020202020204" pitchFamily="34" charset="0"/>
                <a:cs typeface="Golos Text Medium" panose="020B0603020202020204" pitchFamily="34" charset="0"/>
              </a:rPr>
              <a:t>43 тысяч.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6130" t="39954" r="43786" b="-19170"/>
          <a:stretch>
            <a:fillRect/>
          </a:stretch>
        </p:blipFill>
        <p:spPr>
          <a:xfrm>
            <a:off x="4575365" y="2028285"/>
            <a:ext cx="4896181" cy="446659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vk.com/rebenokirk" TargetMode="External"/><Relationship Id="rId7" Type="http://schemas.openxmlformats.org/officeDocument/2006/relationships/image" Target="../media/image19.png"/><Relationship Id="rId2" Type="http://schemas.openxmlformats.org/officeDocument/2006/relationships/hyperlink" Target="https://t.me/detstvo38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11" Type="http://schemas.openxmlformats.org/officeDocument/2006/relationships/image" Target="../media/image22.png"/><Relationship Id="rId5" Type="http://schemas.openxmlformats.org/officeDocument/2006/relationships/image" Target="../media/image16.GIF"/><Relationship Id="rId10" Type="http://schemas.openxmlformats.org/officeDocument/2006/relationships/image" Target="../media/image17.jpeg"/><Relationship Id="rId4" Type="http://schemas.openxmlformats.org/officeDocument/2006/relationships/hyperlink" Target="https://irdeti.ru/" TargetMode="External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288398" y="2152863"/>
            <a:ext cx="8100695" cy="236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0" tIns="0" rIns="0" bIns="0" anchor="t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algn="ctr" eaLnBrk="1">
              <a:lnSpc>
                <a:spcPct val="80000"/>
              </a:lnSpc>
            </a:pPr>
            <a:endParaRPr lang="ru-RU" altLang="ru-RU" sz="3200" b="1" dirty="0">
              <a:solidFill>
                <a:srgbClr val="D200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>
              <a:lnSpc>
                <a:spcPct val="80000"/>
              </a:lnSpc>
            </a:pPr>
            <a:endParaRPr lang="ru-RU" altLang="ru-RU" sz="3200" b="1" dirty="0">
              <a:solidFill>
                <a:srgbClr val="D2001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>
              <a:lnSpc>
                <a:spcPct val="80000"/>
              </a:lnSpc>
            </a:pPr>
            <a:r>
              <a:rPr lang="ru-RU" altLang="ru-RU" sz="3200" b="1" dirty="0">
                <a:solidFill>
                  <a:srgbClr val="D200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 прав несовершеннолетних </a:t>
            </a:r>
          </a:p>
          <a:p>
            <a:pPr algn="ctr" eaLnBrk="1">
              <a:lnSpc>
                <a:spcPct val="80000"/>
              </a:lnSpc>
            </a:pPr>
            <a:r>
              <a:rPr lang="ru-RU" altLang="ru-RU" sz="3200" b="1" dirty="0">
                <a:solidFill>
                  <a:srgbClr val="D200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информационной среде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383857" y="5666001"/>
            <a:ext cx="7307580" cy="876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0" tIns="0" rIns="0" bIns="0" anchor="t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eaLnBrk="1">
              <a:lnSpc>
                <a:spcPct val="90000"/>
              </a:lnSpc>
            </a:pPr>
            <a:endParaRPr lang="ru-RU" altLang="ru-RU" sz="1800" dirty="0">
              <a:solidFill>
                <a:srgbClr val="008AA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eaLnBrk="1">
              <a:lnSpc>
                <a:spcPct val="90000"/>
              </a:lnSpc>
            </a:pPr>
            <a:r>
              <a:rPr lang="ru-RU" altLang="ru-RU" sz="1800" dirty="0">
                <a:solidFill>
                  <a:srgbClr val="008AA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Афанасьева Татьяна Витальевна, </a:t>
            </a:r>
          </a:p>
          <a:p>
            <a:pPr eaLnBrk="1">
              <a:lnSpc>
                <a:spcPct val="90000"/>
              </a:lnSpc>
            </a:pPr>
            <a:r>
              <a:rPr lang="ru-RU" altLang="ru-RU" sz="1800" dirty="0">
                <a:solidFill>
                  <a:srgbClr val="008AA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Уполномоченный по правам ребенка в Иркутской области</a:t>
            </a:r>
          </a:p>
        </p:txBody>
      </p:sp>
      <p:pic>
        <p:nvPicPr>
          <p:cNvPr id="12" name="Рисунок 10"/>
          <p:cNvPicPr>
            <a:picLocks noChangeAspect="1"/>
          </p:cNvPicPr>
          <p:nvPr/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44"/>
          <a:stretch>
            <a:fillRect/>
          </a:stretch>
        </p:blipFill>
        <p:spPr>
          <a:xfrm>
            <a:off x="8651875" y="1543685"/>
            <a:ext cx="3540125" cy="4799330"/>
          </a:xfrm>
          <a:prstGeom prst="rect">
            <a:avLst/>
          </a:prstGeom>
        </p:spPr>
      </p:pic>
      <p:cxnSp>
        <p:nvCxnSpPr>
          <p:cNvPr id="13" name="Прямая соединительная линия 5"/>
          <p:cNvCxnSpPr/>
          <p:nvPr/>
        </p:nvCxnSpPr>
        <p:spPr>
          <a:xfrm flipH="1">
            <a:off x="387009" y="1191999"/>
            <a:ext cx="11804650" cy="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>
            <a:off x="405130" y="261620"/>
            <a:ext cx="6724015" cy="835660"/>
            <a:chOff x="638" y="412"/>
            <a:chExt cx="10589" cy="1316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1901" y="594"/>
              <a:ext cx="8915" cy="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0" tIns="0" rIns="0" bIns="0" anchor="t" anchorCtr="0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eaLnBrk="1">
                <a:lnSpc>
                  <a:spcPct val="90000"/>
                </a:lnSpc>
              </a:pPr>
              <a:r>
                <a:rPr lang="ru-RU" altLang="ru-R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УПОЛНОМОЧЕННЫЙ ПО ПРАВАМ РЕБЕНКА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895" y="1109"/>
              <a:ext cx="9332" cy="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0" tIns="0" rIns="0" bIns="0" anchor="t" anchorCtr="0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eaLnBrk="1">
                <a:lnSpc>
                  <a:spcPct val="90000"/>
                </a:lnSpc>
              </a:pPr>
              <a:r>
                <a:rPr lang="ru-RU" altLang="ru-R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ИРКУТСКОЙ ОБЛАСТИ</a:t>
              </a:r>
            </a:p>
          </p:txBody>
        </p:sp>
        <p:pic>
          <p:nvPicPr>
            <p:cNvPr id="4" name="Изображение 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38" y="412"/>
              <a:ext cx="1056" cy="1317"/>
            </a:xfrm>
            <a:prstGeom prst="rect">
              <a:avLst/>
            </a:prstGeom>
          </p:spPr>
        </p:pic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925" y="82602"/>
            <a:ext cx="1003300" cy="1003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10001098" y="5398321"/>
            <a:ext cx="1292191" cy="23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numCol="1" anchor="t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1400" dirty="0">
                <a:latin typeface="+mn-lt"/>
                <a:cs typeface="Golos Text Medium" panose="020B0603020202020204" pitchFamily="34" charset="0"/>
              </a:rPr>
              <a:t>00.00.2024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3428" y="1239932"/>
            <a:ext cx="11387455" cy="5242560"/>
          </a:xfrm>
          <a:prstGeom prst="roundRect">
            <a:avLst>
              <a:gd name="adj" fmla="val 247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grpSp>
        <p:nvGrpSpPr>
          <p:cNvPr id="8" name="Группа 7"/>
          <p:cNvGrpSpPr/>
          <p:nvPr/>
        </p:nvGrpSpPr>
        <p:grpSpPr>
          <a:xfrm>
            <a:off x="405130" y="261620"/>
            <a:ext cx="6724015" cy="835660"/>
            <a:chOff x="638" y="412"/>
            <a:chExt cx="10589" cy="1316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1901" y="594"/>
              <a:ext cx="8915" cy="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0" tIns="0" rIns="0" bIns="0" anchor="t" anchorCtr="0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eaLnBrk="1">
                <a:lnSpc>
                  <a:spcPct val="90000"/>
                </a:lnSpc>
              </a:pPr>
              <a:r>
                <a:rPr lang="ru-RU" altLang="ru-R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УПОЛНОМОЧЕННЫЙ ПО ПРАВАМ РЕБЕНКА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895" y="1109"/>
              <a:ext cx="9332" cy="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0" tIns="0" rIns="0" bIns="0" anchor="t" anchorCtr="0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eaLnBrk="1">
                <a:lnSpc>
                  <a:spcPct val="90000"/>
                </a:lnSpc>
              </a:pPr>
              <a:r>
                <a:rPr lang="ru-RU" altLang="ru-R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ИРКУТСКОЙ ОБЛАСТИ</a:t>
              </a:r>
            </a:p>
          </p:txBody>
        </p:sp>
        <p:pic>
          <p:nvPicPr>
            <p:cNvPr id="15" name="Изображение 1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38" y="412"/>
              <a:ext cx="1056" cy="1317"/>
            </a:xfrm>
            <a:prstGeom prst="rect">
              <a:avLst/>
            </a:prstGeom>
          </p:spPr>
        </p:pic>
      </p:grp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11813407" y="6554539"/>
            <a:ext cx="975659" cy="16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numCol="1" anchor="t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11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089" y="80422"/>
            <a:ext cx="1003300" cy="1003300"/>
          </a:xfrm>
          <a:prstGeom prst="rect">
            <a:avLst/>
          </a:prstGeom>
        </p:spPr>
      </p:pic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3985752108"/>
              </p:ext>
            </p:extLst>
          </p:nvPr>
        </p:nvGraphicFramePr>
        <p:xfrm>
          <a:off x="245744" y="1272540"/>
          <a:ext cx="5624456" cy="2411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39065" y="6496685"/>
            <a:ext cx="42178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* ИКТ – информационно-коммуникационные технологии</a:t>
            </a:r>
          </a:p>
        </p:txBody>
      </p:sp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1331560715"/>
              </p:ext>
            </p:extLst>
          </p:nvPr>
        </p:nvGraphicFramePr>
        <p:xfrm>
          <a:off x="238876" y="3764902"/>
          <a:ext cx="5653924" cy="2540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30" name="Прямая со стрелкой 29"/>
          <p:cNvCxnSpPr/>
          <p:nvPr/>
        </p:nvCxnSpPr>
        <p:spPr>
          <a:xfrm flipV="1">
            <a:off x="5928086" y="2433772"/>
            <a:ext cx="749161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5928086" y="5071730"/>
            <a:ext cx="74916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677247" y="1868552"/>
            <a:ext cx="48606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4 года отмечен рост числа преступлений,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совершенных н/л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(+63%).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2024 г. в основном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совершены имущественные преступления (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106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 них мошенничество –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случаев.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случаях был сбыт наркотиков.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77247" y="4286900"/>
            <a:ext cx="555049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4 года отмечен рост числа преступлений,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совершенных в отношении н/л - в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3,6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раза.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2024 г. совершено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имущественных преступления,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из них – мошенничество. В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– был незаконный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оборот порнографических материалов,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случае – преступления против половой свободы и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половой неприкосновенности. За 4 года количество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«половых» преступлений увеличилось в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раза.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10001098" y="5398321"/>
            <a:ext cx="1292191" cy="23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numCol="1" anchor="t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1400" dirty="0">
                <a:latin typeface="+mn-lt"/>
                <a:cs typeface="Golos Text Medium" panose="020B0603020202020204" pitchFamily="34" charset="0"/>
              </a:rPr>
              <a:t>00.00.2024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3428" y="1239932"/>
            <a:ext cx="11387455" cy="5242560"/>
          </a:xfrm>
          <a:prstGeom prst="roundRect">
            <a:avLst>
              <a:gd name="adj" fmla="val 2470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grpSp>
        <p:nvGrpSpPr>
          <p:cNvPr id="8" name="Группа 7"/>
          <p:cNvGrpSpPr/>
          <p:nvPr/>
        </p:nvGrpSpPr>
        <p:grpSpPr>
          <a:xfrm>
            <a:off x="405130" y="261620"/>
            <a:ext cx="6724015" cy="835660"/>
            <a:chOff x="638" y="412"/>
            <a:chExt cx="10589" cy="1316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1901" y="594"/>
              <a:ext cx="8915" cy="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0" tIns="0" rIns="0" bIns="0" anchor="t" anchorCtr="0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eaLnBrk="1">
                <a:lnSpc>
                  <a:spcPct val="90000"/>
                </a:lnSpc>
              </a:pPr>
              <a:r>
                <a:rPr lang="ru-RU" altLang="ru-R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УПОЛНОМОЧЕННЫЙ ПО ПРАВАМ РЕБЕНКА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895" y="1109"/>
              <a:ext cx="9332" cy="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0" tIns="0" rIns="0" bIns="0" anchor="t" anchorCtr="0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eaLnBrk="1">
                <a:lnSpc>
                  <a:spcPct val="90000"/>
                </a:lnSpc>
              </a:pPr>
              <a:r>
                <a:rPr lang="ru-RU" altLang="ru-R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ИРКУТСКОЙ ОБЛАСТИ</a:t>
              </a:r>
            </a:p>
          </p:txBody>
        </p:sp>
        <p:pic>
          <p:nvPicPr>
            <p:cNvPr id="15" name="Изображение 1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38" y="412"/>
              <a:ext cx="1056" cy="1317"/>
            </a:xfrm>
            <a:prstGeom prst="rect">
              <a:avLst/>
            </a:prstGeom>
          </p:spPr>
        </p:pic>
      </p:grp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11910683" y="6621390"/>
            <a:ext cx="975659" cy="16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numCol="1" anchor="t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11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089" y="80422"/>
            <a:ext cx="1003300" cy="10033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05128" y="1353462"/>
            <a:ext cx="5113167" cy="3958390"/>
          </a:xfrm>
          <a:prstGeom prst="rect">
            <a:avLst/>
          </a:prstGeom>
          <a:solidFill>
            <a:srgbClr val="FFD1D1"/>
          </a:solidFill>
          <a:ln>
            <a:solidFill>
              <a:srgbClr val="FFD1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57200">
              <a:spcBef>
                <a:spcPts val="1000"/>
              </a:spcBef>
              <a:buClr>
                <a:srgbClr val="AD84C6"/>
              </a:buClr>
              <a:buSzPct val="80000"/>
            </a:pPr>
            <a:r>
              <a:rPr lang="ru-RU" sz="1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* Недостаточное правовое просвещение обучающихся, родителей</a:t>
            </a:r>
          </a:p>
          <a:p>
            <a:pPr lvl="0" defTabSz="457200">
              <a:spcBef>
                <a:spcPts val="1000"/>
              </a:spcBef>
              <a:buClr>
                <a:srgbClr val="AD84C6"/>
              </a:buClr>
              <a:buSzPct val="80000"/>
            </a:pPr>
            <a:r>
              <a:rPr lang="ru-RU" sz="1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* Низкая информированность педагогов о современных интернет-рисках</a:t>
            </a:r>
          </a:p>
          <a:p>
            <a:pPr lvl="0" defTabSz="457200">
              <a:spcBef>
                <a:spcPts val="1000"/>
              </a:spcBef>
              <a:buClr>
                <a:srgbClr val="AD84C6"/>
              </a:buClr>
              <a:buSzPct val="80000"/>
            </a:pPr>
            <a:r>
              <a:rPr lang="ru-RU" sz="1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* Свободный доступ к противоправному контенту</a:t>
            </a:r>
          </a:p>
          <a:p>
            <a:pPr lvl="0" defTabSz="457200">
              <a:spcBef>
                <a:spcPts val="1000"/>
              </a:spcBef>
              <a:buClr>
                <a:srgbClr val="AD84C6"/>
              </a:buClr>
              <a:buSzPct val="80000"/>
            </a:pPr>
            <a:r>
              <a:rPr lang="ru-RU" sz="1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* Недостаточное выявление преступных лиц, действующих через Интернет, как следствие - уход от ответственности!</a:t>
            </a:r>
          </a:p>
          <a:p>
            <a:pPr lvl="0" defTabSz="457200">
              <a:spcBef>
                <a:spcPts val="1000"/>
              </a:spcBef>
              <a:buClr>
                <a:srgbClr val="AD84C6"/>
              </a:buClr>
              <a:buSzPct val="80000"/>
            </a:pPr>
            <a:r>
              <a:rPr lang="ru-RU" sz="1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</a:t>
            </a:r>
            <a:r>
              <a:rPr lang="ru-RU" sz="1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Отсутствие информации о привлечении к уголовной (административной) ответственности за совершенные преступления (правонарушения)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049589" y="1393498"/>
            <a:ext cx="5737283" cy="3906688"/>
          </a:xfrm>
          <a:prstGeom prst="rect">
            <a:avLst/>
          </a:prstGeom>
          <a:solidFill>
            <a:srgbClr val="D3DBEB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57200">
              <a:spcBef>
                <a:spcPts val="1000"/>
              </a:spcBef>
              <a:buClr>
                <a:srgbClr val="AD84C6"/>
              </a:buClr>
              <a:buSzPct val="80000"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* Формирование цифровой культуры у детей, родителей и педагогов в сфере новых интернет-рисков и о способах к их противодействию</a:t>
            </a:r>
          </a:p>
          <a:p>
            <a:pPr lvl="0" defTabSz="457200">
              <a:spcBef>
                <a:spcPts val="1000"/>
              </a:spcBef>
              <a:buClr>
                <a:srgbClr val="AD84C6"/>
              </a:buClr>
              <a:buSzPct val="80000"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* Совершенствование деятельности в сфере мониторинга интернет-пространства, блокировки контента и взаимодействия  с правоохранительными органами по вопросам выявления киберпреступников</a:t>
            </a:r>
          </a:p>
          <a:p>
            <a:pPr defTabSz="457200">
              <a:spcBef>
                <a:spcPts val="1000"/>
              </a:spcBef>
              <a:buClr>
                <a:srgbClr val="AD84C6"/>
              </a:buClr>
              <a:buSzPct val="80000"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* Внесение дополнительных мероприятий в План мероприятий Стратегии комплексной безопасности, с участием министерства по молодежной политике и Центра профилактики социально-негативных явлений в молодежной среде</a:t>
            </a:r>
          </a:p>
          <a:p>
            <a:pPr lvl="0" defTabSz="457200">
              <a:spcBef>
                <a:spcPts val="1000"/>
              </a:spcBef>
              <a:buClr>
                <a:srgbClr val="AD84C6"/>
              </a:buClr>
              <a:buSzPct val="80000"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* Регулярное информирование населения через СМИ по вопросам актуальных интернет-рисков, меры ответственности за совершенные деяния</a:t>
            </a:r>
          </a:p>
          <a:p>
            <a:pPr lvl="0" defTabSz="457200">
              <a:spcBef>
                <a:spcPts val="1000"/>
              </a:spcBef>
              <a:buClr>
                <a:srgbClr val="AD84C6"/>
              </a:buClr>
              <a:buSzPct val="80000"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* Обеспечение внеурочной и досуговой занятости, содействие трудоустройству несовершеннолетних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638794" y="998325"/>
            <a:ext cx="7201013" cy="3951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ПРОБЛЕМЫ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8111" y="985700"/>
            <a:ext cx="7201013" cy="3664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ПУТИ РЕШЕНИЯ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0238" y="6066102"/>
            <a:ext cx="10966634" cy="646331"/>
          </a:xfrm>
          <a:prstGeom prst="rect">
            <a:avLst/>
          </a:prstGeom>
          <a:solidFill>
            <a:srgbClr val="DCF0C6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План мероприятий по реализации в Иркутской области в 2024 - 2030 годах </a:t>
            </a:r>
            <a:b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Стратегии комплексной безопасности детей в Российской Федерации на период до 2030 года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F380480-F0E7-443A-AC75-69B0FD099527}"/>
              </a:ext>
            </a:extLst>
          </p:cNvPr>
          <p:cNvSpPr/>
          <p:nvPr/>
        </p:nvSpPr>
        <p:spPr>
          <a:xfrm>
            <a:off x="776683" y="5541793"/>
            <a:ext cx="11010189" cy="369332"/>
          </a:xfrm>
          <a:prstGeom prst="rect">
            <a:avLst/>
          </a:prstGeom>
          <a:solidFill>
            <a:srgbClr val="DCF0C6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Концепция информационной безопасности детей в Российской Федерации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Выгнутая влево стрелка 10">
            <a:extLst>
              <a:ext uri="{FF2B5EF4-FFF2-40B4-BE49-F238E27FC236}">
                <a16:creationId xmlns:a16="http://schemas.microsoft.com/office/drawing/2014/main" id="{B000A141-8B12-4E59-BBA7-A3482600FF8E}"/>
              </a:ext>
            </a:extLst>
          </p:cNvPr>
          <p:cNvSpPr/>
          <p:nvPr/>
        </p:nvSpPr>
        <p:spPr>
          <a:xfrm>
            <a:off x="133350" y="5766292"/>
            <a:ext cx="438150" cy="786908"/>
          </a:xfrm>
          <a:prstGeom prst="curvedRightArrow">
            <a:avLst/>
          </a:prstGeom>
          <a:solidFill>
            <a:srgbClr val="DCF0C6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152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/>
          <p:cNvSpPr txBox="1">
            <a:spLocks noChangeArrowheads="1"/>
          </p:cNvSpPr>
          <p:nvPr/>
        </p:nvSpPr>
        <p:spPr bwMode="auto">
          <a:xfrm>
            <a:off x="10001098" y="5398321"/>
            <a:ext cx="1292191" cy="231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numCol="1" anchor="t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1400" dirty="0">
                <a:latin typeface="+mn-lt"/>
                <a:cs typeface="Golos Text Medium" panose="020B0603020202020204" pitchFamily="34" charset="0"/>
              </a:rPr>
              <a:t>00.00.2024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76555" y="1254125"/>
            <a:ext cx="11387455" cy="5242560"/>
          </a:xfrm>
          <a:prstGeom prst="roundRect">
            <a:avLst>
              <a:gd name="adj" fmla="val 2470"/>
            </a:avLst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7013575" y="309880"/>
            <a:ext cx="475107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numCol="1" anchor="t" anchorCtr="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DIN Round Pro" charset="0"/>
                <a:ea typeface="Arial Unicode MS" pitchFamily="34" charset="-128"/>
              </a:defRPr>
            </a:lvl9pPr>
          </a:lstStyle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9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</a:t>
            </a:r>
          </a:p>
        </p:txBody>
      </p:sp>
      <p:sp>
        <p:nvSpPr>
          <p:cNvPr id="5" name="TextBox 7"/>
          <p:cNvSpPr txBox="1"/>
          <p:nvPr/>
        </p:nvSpPr>
        <p:spPr>
          <a:xfrm>
            <a:off x="3448939" y="2100085"/>
            <a:ext cx="7601338" cy="29915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90000"/>
              </a:lnSpc>
              <a:buClr>
                <a:srgbClr val="008AAD"/>
              </a:buClr>
              <a:buFont typeface="Arial" panose="020B0604020202020204" pitchFamily="34" charset="0"/>
              <a:buChar char="•"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Уполномоченный по правам ребенка в Иркутской области</a:t>
            </a:r>
            <a:endParaRPr lang="ru-RU" alt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>
              <a:lnSpc>
                <a:spcPct val="90000"/>
              </a:lnSpc>
              <a:buClr>
                <a:srgbClr val="008AAD"/>
              </a:buClr>
              <a:buFont typeface="Arial" panose="020B0604020202020204" pitchFamily="34" charset="0"/>
              <a:buChar char="•"/>
            </a:pPr>
            <a:endParaRPr lang="en-US" altLang="ru-RU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90000"/>
              </a:lnSpc>
              <a:buClr>
                <a:srgbClr val="008AAD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8A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Контакты:</a:t>
            </a:r>
            <a:r>
              <a:rPr lang="ru-RU" altLang="ru-RU" dirty="0">
                <a:solidFill>
                  <a:srgbClr val="008A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90000"/>
              </a:lnSpc>
              <a:buClr>
                <a:srgbClr val="008AAD"/>
              </a:buClr>
              <a:buNone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телефон: 8(3952)34-19-17, 24-18-45</a:t>
            </a:r>
          </a:p>
          <a:p>
            <a:pPr indent="0">
              <a:lnSpc>
                <a:spcPct val="90000"/>
              </a:lnSpc>
              <a:buClr>
                <a:srgbClr val="008AAD"/>
              </a:buClr>
              <a:buNone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эл. почта: </a:t>
            </a:r>
            <a:r>
              <a:rPr lang="en-US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rebenok.irk@mail.ru</a:t>
            </a:r>
            <a:endParaRPr lang="ru-RU" alt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eaLnBrk="1">
              <a:lnSpc>
                <a:spcPct val="90000"/>
              </a:lnSpc>
              <a:buClr>
                <a:srgbClr val="008AAD"/>
              </a:buClr>
              <a:buFont typeface="Arial" panose="020B0604020202020204" pitchFamily="34" charset="0"/>
              <a:buChar char="•"/>
            </a:pPr>
            <a:endParaRPr lang="en-US" altLang="ru-RU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90000"/>
              </a:lnSpc>
              <a:buClr>
                <a:srgbClr val="008AAD"/>
              </a:buCl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8A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 сети:</a:t>
            </a:r>
          </a:p>
          <a:p>
            <a:pPr indent="0">
              <a:lnSpc>
                <a:spcPct val="90000"/>
              </a:lnSpc>
              <a:buClr>
                <a:srgbClr val="008AAD"/>
              </a:buClr>
              <a:buFont typeface="Arial" panose="020B0604020202020204" pitchFamily="34" charset="0"/>
              <a:buNone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altLang="ru-RU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Телеграм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https://t.me/detstvo38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indent="0">
              <a:lnSpc>
                <a:spcPct val="90000"/>
              </a:lnSpc>
              <a:buClr>
                <a:srgbClr val="008AAD"/>
              </a:buClr>
              <a:buFont typeface="Arial" panose="020B0604020202020204" pitchFamily="34" charset="0"/>
              <a:buNone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altLang="ru-RU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Вконтакте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https://vk.com/rebenokirk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90000"/>
              </a:lnSpc>
              <a:buClr>
                <a:srgbClr val="008AAD"/>
              </a:buClr>
              <a:buFont typeface="Arial" panose="020B0604020202020204" pitchFamily="34" charset="0"/>
              <a:buChar char="•"/>
            </a:pPr>
            <a:endParaRPr lang="en-US" altLang="ru-RU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90000"/>
              </a:lnSpc>
              <a:buClr>
                <a:srgbClr val="008AAD"/>
              </a:buClr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008AA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Сайт:</a:t>
            </a:r>
          </a:p>
          <a:p>
            <a:pPr indent="0">
              <a:lnSpc>
                <a:spcPct val="90000"/>
              </a:lnSpc>
              <a:buClr>
                <a:srgbClr val="008AAD"/>
              </a:buClr>
              <a:buFont typeface="Arial" panose="020B0604020202020204" pitchFamily="34" charset="0"/>
              <a:buNone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адрес: </a:t>
            </a:r>
            <a:r>
              <a:rPr lang="en-US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https://irdeti.ru</a:t>
            </a: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3549882" y="1642495"/>
            <a:ext cx="7500395" cy="3949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eaLnBrk="1">
              <a:lnSpc>
                <a:spcPct val="107000"/>
              </a:lnSpc>
              <a:buClrTx/>
              <a:buFontTx/>
              <a:buNone/>
            </a:pPr>
            <a:r>
              <a:rPr lang="ru-RU" altLang="ru-RU" sz="2400" dirty="0">
                <a:solidFill>
                  <a:srgbClr val="008AAD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Афанасьева Татьяна Витальевна</a:t>
            </a:r>
          </a:p>
        </p:txBody>
      </p:sp>
      <p:sp>
        <p:nvSpPr>
          <p:cNvPr id="7" name="Прямоугольник: скругленные углы 3"/>
          <p:cNvSpPr/>
          <p:nvPr/>
        </p:nvSpPr>
        <p:spPr>
          <a:xfrm>
            <a:off x="694155" y="2520176"/>
            <a:ext cx="2283221" cy="3061009"/>
          </a:xfrm>
          <a:prstGeom prst="roundRect">
            <a:avLst>
              <a:gd name="adj" fmla="val 44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Фотография</a:t>
            </a:r>
          </a:p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спикера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405130" y="261620"/>
            <a:ext cx="6724015" cy="835660"/>
            <a:chOff x="638" y="412"/>
            <a:chExt cx="10589" cy="1316"/>
          </a:xfrm>
        </p:grpSpPr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1901" y="594"/>
              <a:ext cx="8915" cy="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0" tIns="0" rIns="0" bIns="0" anchor="t" anchorCtr="0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eaLnBrk="1">
                <a:lnSpc>
                  <a:spcPct val="90000"/>
                </a:lnSpc>
              </a:pPr>
              <a:r>
                <a:rPr lang="ru-RU" altLang="ru-R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УПОЛНОМОЧЕННЫЙ ПО ПРАВАМ РЕБЕНКА</a:t>
              </a: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895" y="1109"/>
              <a:ext cx="9332" cy="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square" lIns="0" tIns="0" rIns="0" bIns="0" anchor="t" anchorCtr="0"/>
            <a:lstStyle>
              <a:lvl1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1pPr>
              <a:lvl2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2pPr>
              <a:lvl3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3pPr>
              <a:lvl4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4pPr>
              <a:lvl5pPr eaLnBrk="0"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5pPr>
              <a:lvl6pPr marL="25146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6pPr>
              <a:lvl7pPr marL="29718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7pPr>
              <a:lvl8pPr marL="34290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8pPr>
              <a:lvl9pPr marL="3886200" indent="-228600" defTabSz="457200" eaLnBrk="0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bg1"/>
                  </a:solidFill>
                  <a:latin typeface="DIN Round Pro" charset="0"/>
                  <a:ea typeface="Arial Unicode MS" pitchFamily="34" charset="-128"/>
                </a:defRPr>
              </a:lvl9pPr>
            </a:lstStyle>
            <a:p>
              <a:pPr eaLnBrk="1">
                <a:lnSpc>
                  <a:spcPct val="90000"/>
                </a:lnSpc>
              </a:pPr>
              <a:r>
                <a:rPr lang="ru-RU" altLang="ru-RU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ИРКУТСКОЙ ОБЛАСТИ</a:t>
              </a:r>
            </a:p>
          </p:txBody>
        </p:sp>
        <p:pic>
          <p:nvPicPr>
            <p:cNvPr id="15" name="Изображение 14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38" y="412"/>
              <a:ext cx="1056" cy="1317"/>
            </a:xfrm>
            <a:prstGeom prst="rect">
              <a:avLst/>
            </a:prstGeom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31" y="2213990"/>
            <a:ext cx="2326745" cy="3492543"/>
          </a:xfrm>
          <a:prstGeom prst="rect">
            <a:avLst/>
          </a:prstGeom>
        </p:spPr>
      </p:pic>
      <p:pic>
        <p:nvPicPr>
          <p:cNvPr id="13" name="Рисунок 12" descr="C:\Users\e.chernenko\Downloads\qr-code (5)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0624" y="5143439"/>
            <a:ext cx="1104900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e.chernenko\Downloads\qr-code (1)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160" y="5154293"/>
            <a:ext cx="1104900" cy="110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C:\Users\e.chernenko\Downloads\qr-code (4)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235" y="5154294"/>
            <a:ext cx="1114425" cy="1104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160" y="94615"/>
            <a:ext cx="1003300" cy="10033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09599E1-62DE-4B6C-9FFC-5C023329CE3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569" y="2612031"/>
            <a:ext cx="1708109" cy="170810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060A63A-529A-453D-A10A-252E6EA387BB}"/>
              </a:ext>
            </a:extLst>
          </p:cNvPr>
          <p:cNvSpPr txBox="1"/>
          <p:nvPr/>
        </p:nvSpPr>
        <p:spPr>
          <a:xfrm>
            <a:off x="7550072" y="4415078"/>
            <a:ext cx="4021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КАЛЕНДАРЬ ТВОЕЙ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41258495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Федлекторий">
      <a:dk1>
        <a:srgbClr val="3A3838"/>
      </a:dk1>
      <a:lt1>
        <a:sysClr val="window" lastClr="FFFFFF"/>
      </a:lt1>
      <a:dk2>
        <a:srgbClr val="3A3838"/>
      </a:dk2>
      <a:lt2>
        <a:srgbClr val="E7E6E6"/>
      </a:lt2>
      <a:accent1>
        <a:srgbClr val="00B0F0"/>
      </a:accent1>
      <a:accent2>
        <a:srgbClr val="D8EAF0"/>
      </a:accent2>
      <a:accent3>
        <a:srgbClr val="C1DAE5"/>
      </a:accent3>
      <a:accent4>
        <a:srgbClr val="35516D"/>
      </a:accent4>
      <a:accent5>
        <a:srgbClr val="D0CECE"/>
      </a:accent5>
      <a:accent6>
        <a:srgbClr val="AEABAB"/>
      </a:accent6>
      <a:hlink>
        <a:srgbClr val="757070"/>
      </a:hlink>
      <a:folHlink>
        <a:srgbClr val="3A3838"/>
      </a:folHlink>
    </a:clrScheme>
    <a:fontScheme name="Golos">
      <a:majorFont>
        <a:latin typeface="Golos Text Medium"/>
        <a:ea typeface=""/>
        <a:cs typeface=""/>
      </a:majorFont>
      <a:minorFont>
        <a:latin typeface="Golos Tex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2866</TotalTime>
  <Words>336</Words>
  <Application>Microsoft Office PowerPoint</Application>
  <PresentationFormat>Широкоэкранный</PresentationFormat>
  <Paragraphs>64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 Unicode MS</vt:lpstr>
      <vt:lpstr>Golos Text</vt:lpstr>
      <vt:lpstr>Arial</vt:lpstr>
      <vt:lpstr>Calibri</vt:lpstr>
      <vt:lpstr>Golos Text Medium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3d station</dc:creator>
  <cp:lastModifiedBy>Татьяна Витальевна Афанасьева</cp:lastModifiedBy>
  <cp:revision>368</cp:revision>
  <dcterms:created xsi:type="dcterms:W3CDTF">2024-03-07T12:11:00Z</dcterms:created>
  <dcterms:modified xsi:type="dcterms:W3CDTF">2025-09-25T03:55:27Z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13067237D4CD412E97EBD7AEE7EF5E4F_13</vt:lpwstr>
  </property>
  <property fmtid="{D5CDD505-2E9C-101B-9397-08002B2CF9AE}" pid="3" name="KSOProductBuildVer">
    <vt:lpwstr>1049-12.2.0.18165</vt:lpwstr>
  </property>
</Properties>
</file>